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92" r:id="rId4"/>
    <p:sldId id="272" r:id="rId5"/>
    <p:sldId id="294" r:id="rId6"/>
    <p:sldId id="293" r:id="rId7"/>
    <p:sldId id="301" r:id="rId8"/>
    <p:sldId id="298" r:id="rId9"/>
    <p:sldId id="299" r:id="rId10"/>
    <p:sldId id="273" r:id="rId11"/>
    <p:sldId id="296" r:id="rId12"/>
    <p:sldId id="297" r:id="rId13"/>
    <p:sldId id="300" r:id="rId14"/>
    <p:sldId id="287" r:id="rId15"/>
    <p:sldId id="270" r:id="rId16"/>
    <p:sldId id="302" r:id="rId17"/>
    <p:sldId id="289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606" autoAdjust="0"/>
  </p:normalViewPr>
  <p:slideViewPr>
    <p:cSldViewPr>
      <p:cViewPr varScale="1">
        <p:scale>
          <a:sx n="69" d="100"/>
          <a:sy n="69" d="100"/>
        </p:scale>
        <p:origin x="135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06.09.2018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documents/21802/798871/Pokyny+pro+evidenci+rozsahu+a+typu+podpory+jednotliv%C3%BDm+podpo%C5%99en%C3%BDm+osob%C3%A1m/47844036-98d0-4c08-befa-ba98b55480bb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2000" dirty="0"/>
          </a:p>
          <a:p>
            <a:pPr marL="0" indent="0" algn="ctr">
              <a:buNone/>
            </a:pPr>
            <a:r>
              <a:rPr lang="cs-CZ" sz="2800" dirty="0"/>
              <a:t>Operační program Zaměstnanost</a:t>
            </a:r>
          </a:p>
          <a:p>
            <a:pPr marL="0" indent="0" algn="ctr">
              <a:buNone/>
            </a:pPr>
            <a:endParaRPr lang="cs-CZ" sz="2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cs-CZ" b="1" dirty="0"/>
              <a:t>PODPORA SOCIÁLNÍCH SLUŽEB, KOMUNITNÍ SOCIÁLNÍ PRÁCE A DALŠÍCH ČINNOSTÍ V RÁMCI SOCIÁLNÍHO ZAČLEŇOVÁNÍ</a:t>
            </a:r>
          </a:p>
          <a:p>
            <a:pPr marL="0" indent="0">
              <a:buNone/>
            </a:pPr>
            <a:endParaRPr lang="cs-CZ" sz="1100" dirty="0"/>
          </a:p>
          <a:p>
            <a:pPr marL="0" indent="0">
              <a:buNone/>
            </a:pPr>
            <a:endParaRPr lang="cs-CZ" sz="1100"/>
          </a:p>
          <a:p>
            <a:pPr marL="0" indent="0">
              <a:buNone/>
            </a:pPr>
            <a:r>
              <a:rPr lang="cs-CZ" sz="1100"/>
              <a:t>Zlepšení </a:t>
            </a:r>
            <a:r>
              <a:rPr lang="cs-CZ" sz="1100" dirty="0"/>
              <a:t>řídících a administrativních schopností MAS Lužnice, </a:t>
            </a:r>
            <a:r>
              <a:rPr lang="cs-CZ" sz="1100" dirty="0" err="1"/>
              <a:t>z.s</a:t>
            </a:r>
            <a:r>
              <a:rPr lang="cs-CZ" sz="1100" dirty="0"/>
              <a:t>.</a:t>
            </a:r>
          </a:p>
          <a:p>
            <a:pPr marL="0" indent="0">
              <a:buNone/>
            </a:pPr>
            <a:r>
              <a:rPr lang="cs-CZ" sz="1100" dirty="0"/>
              <a:t>Registrační číslo: CZ.06.4.59/0.0/0.0/15_003/0001904</a:t>
            </a:r>
          </a:p>
          <a:p>
            <a:pPr marL="0" indent="0" algn="ctr">
              <a:buNone/>
            </a:pPr>
            <a:endParaRPr lang="cs-CZ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POVINNÁ DOKUMENTACE</a:t>
            </a:r>
            <a:br>
              <a:rPr lang="cs-CZ" sz="3100" b="1" dirty="0"/>
            </a:br>
            <a:r>
              <a:rPr lang="cs-CZ" sz="1800" b="1" dirty="0"/>
              <a:t>PODPORA SOCIÁLNÍCH SLUŽEB, KOMUNITNÍ SOCIÁLNÍ PRÁCE A DALŠÍCH ČINNOSTÍ 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  <a:endParaRPr lang="cs-CZ" sz="1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400" b="1" u="sng" dirty="0"/>
          </a:p>
          <a:p>
            <a:pPr marL="0" indent="0">
              <a:buNone/>
            </a:pPr>
            <a:r>
              <a:rPr lang="cs-CZ" sz="2400" b="1" u="sng" dirty="0"/>
              <a:t>Povinná dokumentace pro aktivity</a:t>
            </a:r>
            <a:endParaRPr lang="cs-CZ" sz="2400" b="1" dirty="0"/>
          </a:p>
          <a:p>
            <a:pPr lvl="0" algn="just">
              <a:lnSpc>
                <a:spcPct val="120000"/>
              </a:lnSpc>
            </a:pPr>
            <a:r>
              <a:rPr lang="cs-CZ" sz="2200" dirty="0"/>
              <a:t>Písemná nebo ústní smlouva s klientem o poskytování služby </a:t>
            </a:r>
            <a:br>
              <a:rPr lang="cs-CZ" sz="2200" dirty="0"/>
            </a:br>
            <a:r>
              <a:rPr lang="cs-CZ" sz="2200" dirty="0"/>
              <a:t>(ne u KC)</a:t>
            </a:r>
          </a:p>
          <a:p>
            <a:pPr lvl="0" algn="just">
              <a:lnSpc>
                <a:spcPct val="120000"/>
              </a:lnSpc>
            </a:pPr>
            <a:r>
              <a:rPr lang="cs-CZ" sz="2200" dirty="0"/>
              <a:t>Evidence podpořených služeb</a:t>
            </a:r>
          </a:p>
          <a:p>
            <a:pPr lvl="0" algn="just">
              <a:lnSpc>
                <a:spcPct val="120000"/>
              </a:lnSpc>
            </a:pPr>
            <a:r>
              <a:rPr lang="cs-CZ" sz="2200" dirty="0"/>
              <a:t>Prokazatelnost vykazovaných hodnot – záznamy o každém klientovi, prezenční listiny, monitorovací listy podpořených osob atd.</a:t>
            </a:r>
          </a:p>
          <a:p>
            <a:pPr lvl="0">
              <a:lnSpc>
                <a:spcPct val="120000"/>
              </a:lnSpc>
            </a:pPr>
            <a:endParaRPr lang="cs-CZ" sz="2200" dirty="0"/>
          </a:p>
          <a:p>
            <a:pPr marL="0" lvl="0" indent="0">
              <a:lnSpc>
                <a:spcPct val="120000"/>
              </a:lnSpc>
              <a:buNone/>
            </a:pPr>
            <a:r>
              <a:rPr lang="cs-CZ" sz="2200" dirty="0"/>
              <a:t>Sledované indikátory se vyplňují dle uvedených pokynů</a:t>
            </a:r>
          </a:p>
          <a:p>
            <a:pPr marL="0" lvl="0" indent="0">
              <a:lnSpc>
                <a:spcPct val="105000"/>
              </a:lnSpc>
              <a:buNone/>
            </a:pPr>
            <a:r>
              <a:rPr lang="cs-CZ" sz="2200" dirty="0">
                <a:hlinkClick r:id="rId2"/>
              </a:rPr>
              <a:t>https://www.esfcr.cz/documents/21802/798871/Pokyny+pro+evidenci+rozsahu+a+typu+podpory+jednotliv%C3%BDm+podpo%C5%99en%C3%BDm+osob%C3%A1m/47844036-98d0-4c08-befa-ba98b55480bb</a:t>
            </a:r>
            <a:endParaRPr lang="cs-CZ" sz="2200" dirty="0"/>
          </a:p>
          <a:p>
            <a:pPr marL="0" lvl="0" indent="0">
              <a:lnSpc>
                <a:spcPct val="12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2258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ZPŮSOBILOST VÝDAJŮ</a:t>
            </a:r>
            <a:br>
              <a:rPr lang="cs-CZ" sz="3200" b="1" dirty="0"/>
            </a:br>
            <a:r>
              <a:rPr lang="cs-CZ" sz="1800" b="1" dirty="0"/>
              <a:t>PODPORA SOCIÁLNÍCH SLUŽEB, KOMUNITNÍ SOCIÁLNÍ PRÁCE A DALŠÍCH ČINNOSTÍ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b="1" dirty="0"/>
              <a:t>Věcná způsobilost</a:t>
            </a:r>
          </a:p>
          <a:p>
            <a:r>
              <a:rPr lang="cs-CZ" sz="2800" dirty="0"/>
              <a:t>Kategorie způsobilých výdajů v režimu úplného vykazování</a:t>
            </a:r>
          </a:p>
          <a:p>
            <a:pPr lvl="1"/>
            <a:r>
              <a:rPr lang="cs-CZ" sz="2600" dirty="0"/>
              <a:t>Osobní náklady</a:t>
            </a:r>
          </a:p>
          <a:p>
            <a:pPr lvl="1"/>
            <a:r>
              <a:rPr lang="cs-CZ" sz="2600" dirty="0"/>
              <a:t>Cestovné</a:t>
            </a:r>
          </a:p>
          <a:p>
            <a:pPr lvl="1"/>
            <a:r>
              <a:rPr lang="cs-CZ" sz="2600" dirty="0"/>
              <a:t>Nákup zařízení, vybavení a spotřebního materiálu</a:t>
            </a:r>
          </a:p>
          <a:p>
            <a:pPr lvl="1"/>
            <a:r>
              <a:rPr lang="cs-CZ" sz="2600" dirty="0"/>
              <a:t>Nákup služeb</a:t>
            </a:r>
          </a:p>
          <a:p>
            <a:pPr lvl="1"/>
            <a:r>
              <a:rPr lang="cs-CZ" sz="2600" dirty="0"/>
              <a:t>Nájem či leasing zařízení a vybavení budov</a:t>
            </a:r>
          </a:p>
          <a:p>
            <a:pPr lvl="1"/>
            <a:r>
              <a:rPr lang="cs-CZ" sz="2600" dirty="0"/>
              <a:t>Odpisy</a:t>
            </a:r>
          </a:p>
          <a:p>
            <a:pPr lvl="1"/>
            <a:r>
              <a:rPr lang="cs-CZ" sz="2600" dirty="0"/>
              <a:t>Drobné stavební úpravy</a:t>
            </a:r>
          </a:p>
          <a:p>
            <a:pPr lvl="1"/>
            <a:r>
              <a:rPr lang="cs-CZ" sz="2600" dirty="0"/>
              <a:t>Přímá podpora cílové skupiny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7171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PŘÍMÉ A NEPŘÍMÉ NÁKLADY</a:t>
            </a:r>
            <a:br>
              <a:rPr lang="cs-CZ" sz="3200" b="1" dirty="0"/>
            </a:br>
            <a:r>
              <a:rPr lang="cs-CZ" sz="1800" b="1" dirty="0"/>
              <a:t>PODPORA SOCIÁLNÍCH SLUŽEB, KOMUNITNÍ SOCIÁLNÍ PRÁCE A DALŠÍCH ČINNOSTÍ 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31640"/>
            <a:ext cx="8435280" cy="552636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4400" b="1" dirty="0"/>
              <a:t>Přímé náklady</a:t>
            </a:r>
          </a:p>
          <a:p>
            <a:r>
              <a:rPr lang="cs-CZ" sz="3600" dirty="0"/>
              <a:t>Osobní náklady</a:t>
            </a:r>
          </a:p>
          <a:p>
            <a:r>
              <a:rPr lang="cs-CZ" sz="3600" dirty="0"/>
              <a:t>Zařízení a vybavení a nákup spotřebního materiálu</a:t>
            </a:r>
          </a:p>
          <a:p>
            <a:r>
              <a:rPr lang="cs-CZ" sz="3600" dirty="0"/>
              <a:t>Nákup služeb (např. lektorské služby, zpracování analýz)</a:t>
            </a:r>
          </a:p>
          <a:p>
            <a:r>
              <a:rPr lang="cs-CZ" sz="3600" dirty="0"/>
              <a:t>Drobné stavební úpravy (do 40 tis. Kč)</a:t>
            </a:r>
          </a:p>
          <a:p>
            <a:pPr marL="0" indent="0">
              <a:buNone/>
            </a:pPr>
            <a:endParaRPr lang="cs-CZ" sz="1500" dirty="0"/>
          </a:p>
          <a:p>
            <a:pPr marL="0" indent="0" algn="just">
              <a:buNone/>
            </a:pPr>
            <a:r>
              <a:rPr lang="cs-CZ" sz="3600" b="1" dirty="0"/>
              <a:t>Pouze výdaje spojené se členy realizačního týmu pracující s cílovou skupinou.</a:t>
            </a:r>
          </a:p>
          <a:p>
            <a:pPr marL="0" indent="0" algn="just">
              <a:buNone/>
            </a:pPr>
            <a:endParaRPr lang="cs-CZ" sz="2400" b="1" dirty="0"/>
          </a:p>
          <a:p>
            <a:pPr marL="0" indent="0" algn="just">
              <a:buNone/>
            </a:pPr>
            <a:r>
              <a:rPr lang="cs-CZ" sz="4400" b="1" dirty="0"/>
              <a:t>Nepřímé náklady </a:t>
            </a:r>
            <a:r>
              <a:rPr lang="cs-CZ" sz="4000" b="1" dirty="0"/>
              <a:t>mohou dosahovat maximálně 25 % přímých způsobilých nákladů projektu. Mezi nepřímé náklady patří následující položky:</a:t>
            </a:r>
          </a:p>
          <a:p>
            <a:pPr algn="just"/>
            <a:r>
              <a:rPr lang="cs-CZ" sz="3600" dirty="0"/>
              <a:t>Administrativa, řízení projektu, účetnictví, personalistika, komunikační a informační opatření, občerstvení a stravování a podpůrné procesy </a:t>
            </a:r>
            <a:br>
              <a:rPr lang="cs-CZ" sz="3600" dirty="0"/>
            </a:br>
            <a:r>
              <a:rPr lang="cs-CZ" sz="3600" dirty="0"/>
              <a:t>pro provoz projektu</a:t>
            </a:r>
          </a:p>
          <a:p>
            <a:pPr algn="just"/>
            <a:r>
              <a:rPr lang="cs-CZ" sz="3600" spc="-20" dirty="0"/>
              <a:t>Cestovní náhrady spojené s pracovními tuzemskými cestami realizačního týmu</a:t>
            </a:r>
          </a:p>
          <a:p>
            <a:pPr algn="just"/>
            <a:r>
              <a:rPr lang="cs-CZ" sz="3600" dirty="0"/>
              <a:t>Spotřební materiál, zařízení a vybavení spojené s administrativou projektu</a:t>
            </a:r>
          </a:p>
          <a:p>
            <a:pPr algn="just"/>
            <a:r>
              <a:rPr lang="cs-CZ" sz="3600" dirty="0"/>
              <a:t>Prostory pro realizaci projektu (kancelář projektu + energie, vodné, stočné)</a:t>
            </a:r>
          </a:p>
          <a:p>
            <a:pPr algn="just"/>
            <a:r>
              <a:rPr lang="cs-CZ" sz="3600" dirty="0"/>
              <a:t>Ostatní provozní výdaje (internet, telefon, pošta, bankovní poplatky)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553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INDIKÁTORY</a:t>
            </a:r>
            <a:br>
              <a:rPr lang="cs-CZ" sz="32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4969" y="1628800"/>
            <a:ext cx="8229600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dirty="0"/>
              <a:t>Žadatel volí indikátory z výzvy, které jsou povinné </a:t>
            </a:r>
            <a:br>
              <a:rPr lang="cs-CZ" sz="2400" dirty="0"/>
            </a:br>
            <a:r>
              <a:rPr lang="cs-CZ" sz="2400" dirty="0"/>
              <a:t>k naplňování a současně všechny relevantní indikátory </a:t>
            </a:r>
            <a:br>
              <a:rPr lang="cs-CZ" sz="2400" dirty="0"/>
            </a:br>
            <a:r>
              <a:rPr lang="cs-CZ" sz="2400" dirty="0"/>
              <a:t>k vykazování.</a:t>
            </a:r>
          </a:p>
          <a:p>
            <a:pPr algn="just"/>
            <a:r>
              <a:rPr lang="cs-CZ" sz="2400" dirty="0"/>
              <a:t>Povinnost stanovit v žádosti cílové hodnoty indikátorů – včetně popisu způsobu stanovení této hodnoty.</a:t>
            </a:r>
          </a:p>
          <a:p>
            <a:pPr algn="just"/>
            <a:r>
              <a:rPr lang="cs-CZ" sz="2400" dirty="0"/>
              <a:t>Nastavení je závazné u indikátorů povinných k naplňování projektu.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Úprava – podstatná změna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Nesplnění – sankce</a:t>
            </a:r>
          </a:p>
          <a:p>
            <a:pPr marL="457200" lvl="1" indent="0" algn="just">
              <a:buNone/>
            </a:pPr>
            <a:endParaRPr lang="cs-CZ" sz="2000" dirty="0"/>
          </a:p>
          <a:p>
            <a:pPr marL="360363" lvl="1" indent="0" algn="just">
              <a:buNone/>
            </a:pPr>
            <a:r>
              <a:rPr lang="cs-CZ" sz="2200" dirty="0"/>
              <a:t>Prokazatelnost vykazovaných hodnot – záznamy o každém klientovi, prezenční listiny atd. ověřitelné případnou kontrolou, monitorovací listy.</a:t>
            </a:r>
          </a:p>
        </p:txBody>
      </p:sp>
    </p:spTree>
    <p:extLst>
      <p:ext uri="{BB962C8B-B14F-4D97-AF65-F5344CB8AC3E}">
        <p14:creationId xmlns:p14="http://schemas.microsoft.com/office/powerpoint/2010/main" val="594282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B50EA8-4799-4255-9876-510483964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POVINNÉ PŘÍLOHY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C9BEF2-29A5-44A9-BCAF-75D6F9FA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/>
              <a:t>Údaje o sociální službě</a:t>
            </a:r>
          </a:p>
          <a:p>
            <a:endParaRPr lang="cs-CZ" sz="2800" b="1" dirty="0"/>
          </a:p>
          <a:p>
            <a:pPr marL="0" indent="0">
              <a:buNone/>
            </a:pPr>
            <a:r>
              <a:rPr lang="cs-CZ" sz="2600" b="1" dirty="0"/>
              <a:t>Jednou ročně dokládat k realizaci projektu:</a:t>
            </a:r>
          </a:p>
          <a:p>
            <a:pPr marL="0" indent="0">
              <a:buNone/>
            </a:pPr>
            <a:endParaRPr lang="cs-CZ" sz="1000" b="1" dirty="0"/>
          </a:p>
          <a:p>
            <a:r>
              <a:rPr lang="cs-CZ" sz="2600" dirty="0"/>
              <a:t>Vyrovnávací platbu</a:t>
            </a:r>
          </a:p>
          <a:p>
            <a:pPr algn="just"/>
            <a:r>
              <a:rPr lang="cs-CZ" sz="2600" dirty="0"/>
              <a:t>Přehled čerpání vyrovnávací platby na sociální službu (skutečnost)</a:t>
            </a:r>
          </a:p>
        </p:txBody>
      </p:sp>
    </p:spTree>
    <p:extLst>
      <p:ext uri="{BB962C8B-B14F-4D97-AF65-F5344CB8AC3E}">
        <p14:creationId xmlns:p14="http://schemas.microsoft.com/office/powerpoint/2010/main" val="300137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EE57C4-48B3-4EAB-9F31-33A36809F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cs-CZ" sz="3200" b="1" dirty="0"/>
              <a:t>ZÁKLADNÍ INFORMACE K VÝZVĚ</a:t>
            </a:r>
            <a:br>
              <a:rPr lang="cs-CZ" b="1" dirty="0"/>
            </a:br>
            <a:r>
              <a:rPr lang="cs-CZ" sz="1800" b="1" dirty="0"/>
              <a:t>PODPORA SOCIÁLNÍCH SLUŽEB, KOMUNITNÍ SOCIÁLNÍ PRÁCE A DALŠÍCH ČINNOSTÍ 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  <a:endParaRPr lang="cs-CZ" sz="1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9892409-731B-424B-8E57-ADC7DA96A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484" y="1844824"/>
            <a:ext cx="8247315" cy="4824536"/>
          </a:xfrm>
        </p:spPr>
        <p:txBody>
          <a:bodyPr>
            <a:normAutofit fontScale="62500" lnSpcReduction="20000"/>
          </a:bodyPr>
          <a:lstStyle/>
          <a:p>
            <a:r>
              <a:rPr lang="cs-CZ" sz="3800" b="1" dirty="0"/>
              <a:t>Vyhlášení výzvy: </a:t>
            </a:r>
            <a:r>
              <a:rPr lang="cs-CZ" sz="3800" dirty="0"/>
              <a:t>17. 9. 2018</a:t>
            </a:r>
          </a:p>
          <a:p>
            <a:r>
              <a:rPr lang="cs-CZ" sz="3800" b="1" dirty="0"/>
              <a:t>Datum zahájení příjmu žádostí: </a:t>
            </a:r>
            <a:r>
              <a:rPr lang="cs-CZ" sz="3800" dirty="0"/>
              <a:t>17. 9. 2018</a:t>
            </a:r>
          </a:p>
          <a:p>
            <a:r>
              <a:rPr lang="cs-CZ" sz="3800" b="1" dirty="0"/>
              <a:t>Datum ukončení příjmu žádostí: </a:t>
            </a:r>
            <a:r>
              <a:rPr lang="cs-CZ" sz="3800" dirty="0"/>
              <a:t>22. 10. 2018</a:t>
            </a:r>
          </a:p>
          <a:p>
            <a:r>
              <a:rPr lang="cs-CZ" sz="3800" b="1" dirty="0"/>
              <a:t>Datum ukončení realizace projektu: </a:t>
            </a:r>
            <a:r>
              <a:rPr lang="cs-CZ" sz="3800" dirty="0"/>
              <a:t>31. 12. 2022</a:t>
            </a:r>
            <a:endParaRPr lang="cs-CZ" sz="3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3800" dirty="0">
              <a:sym typeface="Wingdings" panose="05000000000000000000" pitchFamily="2" charset="2"/>
            </a:endParaRPr>
          </a:p>
          <a:p>
            <a:r>
              <a:rPr lang="cs-CZ" sz="3800" b="1" dirty="0">
                <a:sym typeface="Wingdings" panose="05000000000000000000" pitchFamily="2" charset="2"/>
              </a:rPr>
              <a:t>Celková částka dotace z EFRR pro výzvu: </a:t>
            </a:r>
            <a:r>
              <a:rPr lang="cs-CZ" sz="3800" dirty="0"/>
              <a:t>4 392 735 </a:t>
            </a:r>
            <a:r>
              <a:rPr lang="cs-CZ" sz="3800" dirty="0">
                <a:sym typeface="Wingdings" panose="05000000000000000000" pitchFamily="2" charset="2"/>
              </a:rPr>
              <a:t>Kč</a:t>
            </a:r>
          </a:p>
          <a:p>
            <a:r>
              <a:rPr lang="cs-CZ" sz="3800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sz="3800" dirty="0">
                <a:sym typeface="Wingdings" panose="05000000000000000000" pitchFamily="2" charset="2"/>
              </a:rPr>
              <a:t>3 000 000 Kč</a:t>
            </a:r>
          </a:p>
          <a:p>
            <a:r>
              <a:rPr lang="cs-CZ" sz="3800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sz="3800" dirty="0">
                <a:sym typeface="Wingdings" panose="05000000000000000000" pitchFamily="2" charset="2"/>
              </a:rPr>
              <a:t>400 000 Kč</a:t>
            </a:r>
          </a:p>
          <a:p>
            <a:endParaRPr lang="cs-CZ" sz="38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3800" b="1" dirty="0">
                <a:sym typeface="Wingdings" panose="05000000000000000000" pitchFamily="2" charset="2"/>
              </a:rPr>
              <a:t>VÝŠE PODPORY: 95 % - 100 %</a:t>
            </a:r>
          </a:p>
          <a:p>
            <a:pPr marL="0" indent="0" algn="ctr">
              <a:buNone/>
            </a:pPr>
            <a:endParaRPr lang="cs-CZ" b="1" dirty="0"/>
          </a:p>
          <a:p>
            <a:r>
              <a:rPr lang="cs-CZ" sz="35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35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7138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br>
              <a:rPr lang="cs-CZ" sz="48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:a16="http://schemas.microsoft.com/office/drawing/2014/main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:a16="http://schemas.microsoft.com/office/drawing/2014/main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B4DAF0-5181-4543-B23D-3604768E3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1941EF-AD5B-4998-9EDD-79828BCC0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8208912" cy="1752600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MAS Lužnice, </a:t>
            </a:r>
            <a:r>
              <a:rPr lang="cs-CZ" sz="2400" dirty="0" err="1">
                <a:solidFill>
                  <a:schemeClr val="tx1"/>
                </a:solidFill>
              </a:rPr>
              <a:t>z.s</a:t>
            </a:r>
            <a:r>
              <a:rPr lang="cs-CZ" sz="24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400" dirty="0">
                <a:solidFill>
                  <a:schemeClr val="tx1"/>
                </a:solidFill>
              </a:rPr>
              <a:t>www.masluznice.bechynsko.cz</a:t>
            </a:r>
          </a:p>
        </p:txBody>
      </p:sp>
    </p:spTree>
    <p:extLst>
      <p:ext uri="{BB962C8B-B14F-4D97-AF65-F5344CB8AC3E}">
        <p14:creationId xmlns:p14="http://schemas.microsoft.com/office/powerpoint/2010/main" val="358821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ACA9B6-9AA6-4EB9-9F43-AF00F3CC1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OPRÁVNĚNÍ ŽADATELÉ</a:t>
            </a:r>
            <a:br>
              <a:rPr lang="cs-CZ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080FD8-9357-4830-8714-D9A877DB7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805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sz="2800" b="1" dirty="0"/>
          </a:p>
          <a:p>
            <a:r>
              <a:rPr lang="cs-CZ" sz="3400" dirty="0"/>
              <a:t>obce</a:t>
            </a:r>
          </a:p>
          <a:p>
            <a:r>
              <a:rPr lang="cs-CZ" sz="3400" dirty="0"/>
              <a:t>dobrovolné svazky obcí</a:t>
            </a:r>
          </a:p>
          <a:p>
            <a:r>
              <a:rPr lang="cs-CZ" sz="3400" dirty="0"/>
              <a:t>organizace zřizované obcemi</a:t>
            </a:r>
          </a:p>
          <a:p>
            <a:r>
              <a:rPr lang="cs-CZ" sz="3400" dirty="0"/>
              <a:t>nestátní neziskové organizace</a:t>
            </a:r>
          </a:p>
          <a:p>
            <a:r>
              <a:rPr lang="cs-CZ" sz="3400" dirty="0"/>
              <a:t>poskytovatelé sociálních služeb</a:t>
            </a:r>
          </a:p>
          <a:p>
            <a:r>
              <a:rPr lang="cs-CZ" sz="3400" dirty="0"/>
              <a:t>školy a školská zařízení</a:t>
            </a:r>
          </a:p>
          <a:p>
            <a:pPr marL="0" indent="0">
              <a:buNone/>
            </a:pPr>
            <a:r>
              <a:rPr lang="cs-CZ" sz="3400" dirty="0"/>
              <a:t> </a:t>
            </a:r>
          </a:p>
          <a:p>
            <a:pPr marL="0" indent="0" algn="just">
              <a:buNone/>
            </a:pPr>
            <a:r>
              <a:rPr lang="cs-CZ" sz="3400" dirty="0"/>
              <a:t>Přičemž pro projekty zaměřené na poskytování sociálních služeb jsou oprávněnými žadateli pouze poskytovatelé sociálních služeb registrovaní podle zákona č. 108/2006 Sb., o sociálních službách.</a:t>
            </a:r>
          </a:p>
        </p:txBody>
      </p:sp>
    </p:spTree>
    <p:extLst>
      <p:ext uri="{BB962C8B-B14F-4D97-AF65-F5344CB8AC3E}">
        <p14:creationId xmlns:p14="http://schemas.microsoft.com/office/powerpoint/2010/main" val="1557629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PODPOROVANÉ AKTIVITY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br>
              <a:rPr lang="cs-CZ" sz="1800" dirty="0"/>
            </a:b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800" dirty="0"/>
              <a:t>Podpora poskytování sociálních služeb</a:t>
            </a:r>
          </a:p>
          <a:p>
            <a:endParaRPr lang="cs-CZ" sz="2800" dirty="0"/>
          </a:p>
          <a:p>
            <a:r>
              <a:rPr lang="cs-CZ" sz="2800" dirty="0"/>
              <a:t>Další programy a činnosti v oblasti sociálního začleňování</a:t>
            </a:r>
          </a:p>
          <a:p>
            <a:endParaRPr lang="cs-CZ" sz="2800" dirty="0"/>
          </a:p>
          <a:p>
            <a:r>
              <a:rPr lang="cs-CZ" sz="2800" dirty="0"/>
              <a:t>Komunitní sociální práce a komunitní centra</a:t>
            </a:r>
          </a:p>
        </p:txBody>
      </p:sp>
    </p:spTree>
    <p:extLst>
      <p:ext uri="{BB962C8B-B14F-4D97-AF65-F5344CB8AC3E}">
        <p14:creationId xmlns:p14="http://schemas.microsoft.com/office/powerpoint/2010/main" val="380600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0D015A-5215-401E-8F4D-1C8892498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SOCIÁLNÍ SLUŽBY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5ECF31-8CE7-4FFC-8834-4E1F55EB8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6000" b="1" u="sng" dirty="0"/>
              <a:t>Sociální služby v souladu se zákonem č. 108/2006 Sb.</a:t>
            </a:r>
          </a:p>
          <a:p>
            <a:pPr lvl="0"/>
            <a:r>
              <a:rPr lang="cs-CZ" sz="4500" dirty="0"/>
              <a:t>Odborné sociální poradenství</a:t>
            </a:r>
          </a:p>
          <a:p>
            <a:pPr lvl="0"/>
            <a:r>
              <a:rPr lang="cs-CZ" sz="4500" dirty="0"/>
              <a:t>Terénní programy</a:t>
            </a:r>
          </a:p>
          <a:p>
            <a:pPr lvl="0"/>
            <a:r>
              <a:rPr lang="cs-CZ" sz="4500" dirty="0"/>
              <a:t>Sociálně aktivizační služby pro rodiny s dětmi</a:t>
            </a:r>
          </a:p>
          <a:p>
            <a:pPr lvl="0"/>
            <a:r>
              <a:rPr lang="cs-CZ" sz="4500" dirty="0"/>
              <a:t>Raná péče</a:t>
            </a:r>
          </a:p>
          <a:p>
            <a:pPr lvl="0"/>
            <a:r>
              <a:rPr lang="cs-CZ" sz="4500" dirty="0"/>
              <a:t>Kontaktní centra</a:t>
            </a:r>
          </a:p>
          <a:p>
            <a:pPr lvl="0"/>
            <a:r>
              <a:rPr lang="cs-CZ" sz="4500" dirty="0"/>
              <a:t>Nízkoprahová zařízení pro děti a mládež</a:t>
            </a:r>
          </a:p>
          <a:p>
            <a:pPr lvl="0"/>
            <a:r>
              <a:rPr lang="cs-CZ" sz="4500" dirty="0"/>
              <a:t>Sociální rehabilitace</a:t>
            </a:r>
          </a:p>
          <a:p>
            <a:pPr lvl="0"/>
            <a:r>
              <a:rPr lang="cs-CZ" sz="4500" dirty="0"/>
              <a:t>Sociálně terapeutické dílny</a:t>
            </a:r>
          </a:p>
          <a:p>
            <a:pPr lvl="0"/>
            <a:r>
              <a:rPr lang="cs-CZ" sz="4500" dirty="0"/>
              <a:t>Služby následné péče</a:t>
            </a:r>
          </a:p>
          <a:p>
            <a:pPr lvl="0"/>
            <a:r>
              <a:rPr lang="cs-CZ" sz="4500" dirty="0"/>
              <a:t>Podpora samostatného bydlení</a:t>
            </a:r>
          </a:p>
          <a:p>
            <a:pPr lvl="0"/>
            <a:r>
              <a:rPr lang="cs-CZ" sz="4500" dirty="0"/>
              <a:t>Osobní asistence</a:t>
            </a:r>
          </a:p>
          <a:p>
            <a:pPr lvl="0"/>
            <a:r>
              <a:rPr lang="cs-CZ" sz="4500" dirty="0"/>
              <a:t>Odlehčovací služby</a:t>
            </a:r>
          </a:p>
          <a:p>
            <a:pPr marL="0" lvl="0" indent="0">
              <a:buNone/>
            </a:pPr>
            <a:endParaRPr lang="cs-CZ" sz="2800" b="1" dirty="0"/>
          </a:p>
          <a:p>
            <a:pPr marL="0" lvl="0" indent="0" algn="just">
              <a:buNone/>
            </a:pPr>
            <a:r>
              <a:rPr lang="cs-CZ" sz="4500" b="1" dirty="0"/>
              <a:t>Sociální služby budou poskytované terénní a ambulantní formou; jako pobytové služby budou podporovány jen odlehčovací služby podle § 44 zákona č. 108/2006 Sb. o sociálních službách.</a:t>
            </a:r>
          </a:p>
          <a:p>
            <a:pPr marL="0" lvl="0" indent="0" algn="just">
              <a:buNone/>
            </a:pPr>
            <a:r>
              <a:rPr lang="cs-CZ" sz="4500" dirty="0"/>
              <a:t>Možno i celoživotní vzdělávání pracovníků poskytovatele sociální služby  v rozsahu maximálně 24 hodin za kalendářní rok.</a:t>
            </a:r>
          </a:p>
        </p:txBody>
      </p:sp>
    </p:spTree>
    <p:extLst>
      <p:ext uri="{BB962C8B-B14F-4D97-AF65-F5344CB8AC3E}">
        <p14:creationId xmlns:p14="http://schemas.microsoft.com/office/powerpoint/2010/main" val="3426137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0D015A-5215-401E-8F4D-1C8892498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SOCIÁLNÍ SLUŽBY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5ECF31-8CE7-4FFC-8834-4E1F55EB8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pPr algn="just"/>
            <a:r>
              <a:rPr lang="cs-CZ" sz="2400" b="1" dirty="0"/>
              <a:t>Sociální služby</a:t>
            </a:r>
            <a:r>
              <a:rPr lang="cs-CZ" sz="2400" dirty="0"/>
              <a:t>, které budou podpořeny v rámci této výzvy, jsou považovány za služby obecného hospodářského zájmu.</a:t>
            </a:r>
          </a:p>
          <a:p>
            <a:endParaRPr lang="cs-CZ" sz="2400" dirty="0"/>
          </a:p>
          <a:p>
            <a:pPr algn="just"/>
            <a:r>
              <a:rPr lang="cs-CZ" sz="2400" dirty="0"/>
              <a:t>Jsou financovány formou </a:t>
            </a:r>
            <a:r>
              <a:rPr lang="cs-CZ" sz="2400" b="1" dirty="0"/>
              <a:t>vyrovnávací platby</a:t>
            </a:r>
            <a:r>
              <a:rPr lang="cs-CZ" sz="2400" dirty="0"/>
              <a:t>, upravené rozhodnutím Komise. č. 2012/21/EU. Poskytovatel sociálních služeb musí být pověřen objednavatelem k poskytování služby obecného hospodářského zájmu.</a:t>
            </a:r>
          </a:p>
        </p:txBody>
      </p:sp>
    </p:spTree>
    <p:extLst>
      <p:ext uri="{BB962C8B-B14F-4D97-AF65-F5344CB8AC3E}">
        <p14:creationId xmlns:p14="http://schemas.microsoft.com/office/powerpoint/2010/main" val="4133522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200" b="1" dirty="0"/>
              <a:t>DALŠÍ PROGRAMY A ČINNOSTI V OBLASTI SOCIÁLNÍHO ZAČLEŇOVÁNÍ</a:t>
            </a:r>
            <a:br>
              <a:rPr lang="cs-CZ" sz="3100" b="1" dirty="0"/>
            </a:br>
            <a:r>
              <a:rPr lang="cs-CZ" sz="1600" b="1" dirty="0"/>
              <a:t>PODPORA SOCIÁLNÍCH SLUŽEB, KOMUNITNÍ SOCIÁLNÍ PRÁCE A DALŠÍCH ČINNOSTÍ V RÁMCI SOCIÁLNÍHO ZAČLEŇOVÁNÍ</a:t>
            </a:r>
            <a:endParaRPr lang="cs-CZ" sz="1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u="sng" dirty="0"/>
              <a:t>Další programy a činnosti v oblasti sociálního začleňování </a:t>
            </a:r>
            <a:br>
              <a:rPr lang="cs-CZ" sz="2400" b="1" u="sng" dirty="0"/>
            </a:br>
            <a:r>
              <a:rPr lang="cs-CZ" sz="2400" b="1" u="sng" dirty="0"/>
              <a:t>(nad rámec/mimo režim zákona č. 108/2006 Sb.)</a:t>
            </a:r>
            <a:endParaRPr lang="cs-CZ" sz="2400" b="1" dirty="0"/>
          </a:p>
          <a:p>
            <a:pPr lvl="0" algn="just">
              <a:lnSpc>
                <a:spcPct val="120000"/>
              </a:lnSpc>
            </a:pPr>
            <a:r>
              <a:rPr lang="cs-CZ" sz="2400" dirty="0"/>
              <a:t>Podporovány budou programy a činnosti realizované v přirozeném sociálním prostředí osob z cílových skupin, tj. aktivity realizované terénní nebo ambulantní formou. 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Nebudou podporovány programy, které mají charakter sociální služby, avšak nejsou jako sociální služba registrovány.</a:t>
            </a:r>
          </a:p>
        </p:txBody>
      </p:sp>
    </p:spTree>
    <p:extLst>
      <p:ext uri="{BB962C8B-B14F-4D97-AF65-F5344CB8AC3E}">
        <p14:creationId xmlns:p14="http://schemas.microsoft.com/office/powerpoint/2010/main" val="1037251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BF2F02-6BA9-4427-92A0-F6C0BFEE5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400" b="1" dirty="0"/>
              <a:t>DALŠÍ PROGRAMY A ČINNOSTI V OBLASTI SOCIÁLNÍHO ZAČLEŇOVÁNÍ</a:t>
            </a:r>
            <a:br>
              <a:rPr lang="cs-CZ" sz="7200" b="1" dirty="0"/>
            </a:br>
            <a:r>
              <a:rPr lang="cs-CZ" sz="1800" b="1" dirty="0"/>
              <a:t>PODPORA SOCIÁLNÍCH SLUŽEB, KOMUNITNÍ SOCIÁLNÍ PRÁCE A DALŠÍCH ČINNOSTÍ V RÁMCI SOCIÁLNÍHO ZAČLEŇOVÁNÍ</a:t>
            </a:r>
            <a:endParaRPr lang="cs-CZ" sz="1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996FD1-CD33-4917-B8CF-ED2F8BD43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cs-CZ" sz="2600" b="1" dirty="0"/>
              <a:t>Podporované programy a činnosti:</a:t>
            </a:r>
          </a:p>
          <a:p>
            <a:pPr algn="just">
              <a:buFontTx/>
              <a:buChar char="-"/>
            </a:pPr>
            <a:r>
              <a:rPr lang="cs-CZ" sz="2600" dirty="0"/>
              <a:t>podpora mladým lidem ze sociálně znevýhodněného prostředí, </a:t>
            </a:r>
          </a:p>
          <a:p>
            <a:pPr algn="just">
              <a:buFontTx/>
              <a:buChar char="-"/>
            </a:pPr>
            <a:r>
              <a:rPr lang="cs-CZ" sz="2600" dirty="0"/>
              <a:t>aktivity a programy pro osoby s chronickým duševním onemocněním, </a:t>
            </a:r>
          </a:p>
          <a:p>
            <a:pPr algn="just">
              <a:buFontTx/>
              <a:buChar char="-"/>
            </a:pPr>
            <a:r>
              <a:rPr lang="cs-CZ" sz="2600" dirty="0"/>
              <a:t>aktivity a programy pro osoby ohrožené závislostmi </a:t>
            </a:r>
            <a:br>
              <a:rPr lang="cs-CZ" sz="2600" dirty="0"/>
            </a:br>
            <a:r>
              <a:rPr lang="cs-CZ" sz="2600" dirty="0"/>
              <a:t>na návykových látkách, </a:t>
            </a:r>
            <a:r>
              <a:rPr lang="cs-CZ" sz="2600" dirty="0" err="1"/>
              <a:t>gamblingu</a:t>
            </a:r>
            <a:r>
              <a:rPr lang="cs-CZ" sz="2600" dirty="0"/>
              <a:t>, PC hrách, </a:t>
            </a:r>
          </a:p>
          <a:p>
            <a:pPr algn="just">
              <a:buFontTx/>
              <a:buChar char="-"/>
            </a:pPr>
            <a:r>
              <a:rPr lang="cs-CZ" sz="2600" dirty="0"/>
              <a:t>motivační programy přispívající k sociálnímu začlenění nebo </a:t>
            </a:r>
            <a:br>
              <a:rPr lang="cs-CZ" sz="2600" dirty="0"/>
            </a:br>
            <a:r>
              <a:rPr lang="cs-CZ" sz="2600" dirty="0"/>
              <a:t>k prevenci sociálního vyloučení, </a:t>
            </a:r>
          </a:p>
          <a:p>
            <a:pPr algn="just">
              <a:buFontTx/>
              <a:buChar char="-"/>
            </a:pPr>
            <a:r>
              <a:rPr lang="cs-CZ" sz="2600" dirty="0"/>
              <a:t>aktivity a programy v oblasti sociálně-právní ochrany dětí</a:t>
            </a:r>
          </a:p>
          <a:p>
            <a:pPr algn="just">
              <a:buFontTx/>
              <a:buChar char="-"/>
            </a:pPr>
            <a:r>
              <a:rPr lang="cs-CZ" sz="2600" dirty="0"/>
              <a:t>a další.</a:t>
            </a:r>
          </a:p>
        </p:txBody>
      </p:sp>
    </p:spTree>
    <p:extLst>
      <p:ext uri="{BB962C8B-B14F-4D97-AF65-F5344CB8AC3E}">
        <p14:creationId xmlns:p14="http://schemas.microsoft.com/office/powerpoint/2010/main" val="3433271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KOMUNITNÍ SOCIÁLNÍ PRÁCE A KOMUNITNÍ CENTRA</a:t>
            </a:r>
            <a:br>
              <a:rPr lang="cs-CZ" sz="31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cs-CZ" sz="2600" b="1" u="sng" dirty="0"/>
              <a:t>Komunitní sociální práce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Činnost nad rámec základních činností sociálních služeb podle zákona č. 108/2006 Sb., aktivity musí mít přímou vazbu na sociální začleňování nebo prevenci sociálního vyloučení osob.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Gestorem je kvalifikovaný sociální pracovník (dle zákona </a:t>
            </a:r>
            <a:br>
              <a:rPr lang="cs-CZ" sz="2400" dirty="0"/>
            </a:br>
            <a:r>
              <a:rPr lang="cs-CZ" sz="2400" dirty="0"/>
              <a:t>č. 108/2006 Sb.).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Centra začleněná do běžné komunity, cílovou skupinou je komunita a její členové (tj. osoby sociálně vyloučené nebo sociálním vyloučením ohrožené).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Vznik centra je součástí rozvoje komunitní (sociální) práce </a:t>
            </a:r>
            <a:br>
              <a:rPr lang="cs-CZ" sz="2400" dirty="0"/>
            </a:br>
            <a:r>
              <a:rPr lang="cs-CZ" sz="2400" dirty="0"/>
              <a:t>v území, členové komunity se aktivně podílejí na všech fázích vzniku a fungování KC.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0683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KOMUNITNÍ SOCIÁLNÍ PRÁCE A KOMUNITNÍ CENTRA</a:t>
            </a:r>
            <a:br>
              <a:rPr lang="cs-CZ" sz="31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25000" lnSpcReduction="2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cs-CZ" sz="9600" b="1" u="sng" dirty="0"/>
              <a:t>Komunitní centra mohou také realizovat: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Kulturní/multikulturní aktivity realizované „samosprávně“, tj. organizované členy komunity.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Výchovně vzdělávací aktivity (komunitní knihovny, doučování).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Aktivity neformálních skupin veřejnosti a občanských iniciativ vzniklých na základě zplnomocňujících metod práce směřujících </a:t>
            </a:r>
            <a:br>
              <a:rPr lang="cs-CZ" sz="8800" dirty="0"/>
            </a:br>
            <a:r>
              <a:rPr lang="cs-CZ" sz="8800" dirty="0"/>
              <a:t>k řešení místních problémů.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Environmentální aktivity a podpora jejich využití (aktivity zaměřené na zvelebování životního prostředí komunity, sběr odpadků, společná kultivace).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Aktivity podporující zapojování cílových skupin do dobrovolnické činnosti.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Možno i celoživotní vzdělávání sociálních pracovníků v rozsahu minimálně 40 hodin za celé období realizace projektu.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48592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2730</TotalTime>
  <Words>630</Words>
  <Application>Microsoft Office PowerPoint</Application>
  <PresentationFormat>Předvádění na obrazovce (4:3)</PresentationFormat>
  <Paragraphs>143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Motiv systému Office</vt:lpstr>
      <vt:lpstr>Prezentace aplikace PowerPoint</vt:lpstr>
      <vt:lpstr>OPRÁVNĚNÍ ŽADATELÉ PODPORA SOCIÁLNÍCH SLUŽEB, KOMUNITNÍ SOCIÁLNÍ PRÁCE A DALŠÍCH ČINNOSTÍ  V RÁMCI SOCIÁLNÍHO ZAČLEŇOVÁNÍ</vt:lpstr>
      <vt:lpstr>PODPOROVANÉ AKTIVITY PODPORA SOCIÁLNÍCH SLUŽEB, KOMUNITNÍ SOCIÁLNÍ PRÁCE A DALŠÍCH ČINNOSTÍ  V RÁMCI SOCIÁLNÍHO ZAČLEŇOVÁNÍ </vt:lpstr>
      <vt:lpstr>SOCIÁLNÍ SLUŽBY PODPORA SOCIÁLNÍCH SLUŽEB, KOMUNITNÍ SOCIÁLNÍ PRÁCE A DALŠÍCH ČINNOSTÍ  V RÁMCI SOCIÁLNÍHO ZAČLEŇOVÁNÍ</vt:lpstr>
      <vt:lpstr>SOCIÁLNÍ SLUŽBY PODPORA SOCIÁLNÍCH SLUŽEB, KOMUNITNÍ SOCIÁLNÍ PRÁCE A DALŠÍCH ČINNOSTÍ  V RÁMCI SOCIÁLNÍHO ZAČLEŇOVÁNÍ</vt:lpstr>
      <vt:lpstr>DALŠÍ PROGRAMY A ČINNOSTI V OBLASTI SOCIÁLNÍHO ZAČLEŇOVÁNÍ PODPORA SOCIÁLNÍCH SLUŽEB, KOMUNITNÍ SOCIÁLNÍ PRÁCE A DALŠÍCH ČINNOSTÍ V RÁMCI SOCIÁLNÍHO ZAČLEŇOVÁNÍ</vt:lpstr>
      <vt:lpstr>DALŠÍ PROGRAMY A ČINNOSTI V OBLASTI SOCIÁLNÍHO ZAČLEŇOVÁNÍ PODPORA SOCIÁLNÍCH SLUŽEB, KOMUNITNÍ SOCIÁLNÍ PRÁCE A DALŠÍCH ČINNOSTÍ V RÁMCI SOCIÁLNÍHO ZAČLEŇOVÁNÍ</vt:lpstr>
      <vt:lpstr>KOMUNITNÍ SOCIÁLNÍ PRÁCE A KOMUNITNÍ CENTRA PODPORA SOCIÁLNÍCH SLUŽEB, KOMUNITNÍ SOCIÁLNÍ PRÁCE A DALŠÍCH ČINNOSTÍ  V RÁMCI SOCIÁLNÍHO ZAČLEŇOVÁNÍ</vt:lpstr>
      <vt:lpstr>KOMUNITNÍ SOCIÁLNÍ PRÁCE A KOMUNITNÍ CENTRA PODPORA SOCIÁLNÍCH SLUŽEB, KOMUNITNÍ SOCIÁLNÍ PRÁCE A DALŠÍCH ČINNOSTÍ  V RÁMCI SOCIÁLNÍHO ZAČLEŇOVÁNÍ</vt:lpstr>
      <vt:lpstr>POVINNÁ DOKUMENTACE PODPORA SOCIÁLNÍCH SLUŽEB, KOMUNITNÍ SOCIÁLNÍ PRÁCE A DALŠÍCH ČINNOSTÍ  V RÁMCI SOCIÁLNÍHO ZAČLEŇOVÁNÍ</vt:lpstr>
      <vt:lpstr>ZPŮSOBILOST VÝDAJŮ PODPORA SOCIÁLNÍCH SLUŽEB, KOMUNITNÍ SOCIÁLNÍ PRÁCE A DALŠÍCH ČINNOSTÍ V RÁMCI SOCIÁLNÍHO ZAČLEŇOVÁNÍ</vt:lpstr>
      <vt:lpstr>PŘÍMÉ A NEPŘÍMÉ NÁKLADY PODPORA SOCIÁLNÍCH SLUŽEB, KOMUNITNÍ SOCIÁLNÍ PRÁCE A DALŠÍCH ČINNOSTÍ  V RÁMCI SOCIÁLNÍHO ZAČLEŇOVÁNÍ</vt:lpstr>
      <vt:lpstr>INDIKÁTORY PODPORA SOCIÁLNÍCH SLUŽEB, KOMUNITNÍ SOCIÁLNÍ PRÁCE A DALŠÍCH ČINNOSTÍ  V RÁMCI SOCIÁLNÍHO ZAČLEŇOVÁNÍ</vt:lpstr>
      <vt:lpstr>POVINNÉ PŘÍLOHY PODPORA SOCIÁLNÍCH SLUŽEB, KOMUNITNÍ SOCIÁLNÍ PRÁCE A DALŠÍCH ČINNOSTÍ  V RÁMCI SOCIÁLNÍHO ZAČLEŇOVÁNÍ</vt:lpstr>
      <vt:lpstr>ZÁKLADNÍ INFORMACE K VÝZVĚ PODPORA SOCIÁLNÍCH SLUŽEB, KOMUNITNÍ SOCIÁLNÍ PRÁCE A DALŠÍCH ČINNOSTÍ  V RÁMCI SOCIÁLNÍHO ZAČLEŇOVÁNÍ</vt:lpstr>
      <vt:lpstr>INFORMAČNÍ SYSTÉM MS2014+ PODPORA BEZPEČNÉ A EKOLOGICKÉ DOPRAVY</vt:lpstr>
      <vt:lpstr>Děkujeme za pozornost.</vt:lpstr>
    </vt:vector>
  </TitlesOfParts>
  <Company>ČEZ ICT Services, a. 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uzivatel</cp:lastModifiedBy>
  <cp:revision>114</cp:revision>
  <dcterms:created xsi:type="dcterms:W3CDTF">2017-09-21T07:30:22Z</dcterms:created>
  <dcterms:modified xsi:type="dcterms:W3CDTF">2018-09-06T08:54:02Z</dcterms:modified>
</cp:coreProperties>
</file>