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290" r:id="rId4"/>
    <p:sldId id="259" r:id="rId5"/>
    <p:sldId id="302" r:id="rId6"/>
    <p:sldId id="263" r:id="rId7"/>
    <p:sldId id="264" r:id="rId8"/>
    <p:sldId id="267" r:id="rId9"/>
    <p:sldId id="303" r:id="rId10"/>
    <p:sldId id="260" r:id="rId11"/>
    <p:sldId id="258" r:id="rId12"/>
    <p:sldId id="262" r:id="rId13"/>
    <p:sldId id="304" r:id="rId14"/>
    <p:sldId id="286" r:id="rId15"/>
    <p:sldId id="257" r:id="rId16"/>
    <p:sldId id="306" r:id="rId17"/>
    <p:sldId id="289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 varScale="1">
        <p:scale>
          <a:sx n="76" d="100"/>
          <a:sy n="76" d="100"/>
        </p:scale>
        <p:origin x="14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endParaRPr lang="cs-CZ" sz="1100" dirty="0"/>
          </a:p>
          <a:p>
            <a:pPr marL="0" indent="0" algn="ctr">
              <a:buNone/>
            </a:pPr>
            <a:r>
              <a:rPr lang="cs-CZ" sz="2800" dirty="0"/>
              <a:t>Integrovaný regionální operační program</a:t>
            </a:r>
          </a:p>
          <a:p>
            <a:pPr marL="0" indent="0" algn="ctr">
              <a:buNone/>
            </a:pPr>
            <a:endParaRPr lang="cs-CZ" sz="800" b="1" dirty="0"/>
          </a:p>
          <a:p>
            <a:pPr marL="0" indent="0" algn="ctr">
              <a:buNone/>
            </a:pPr>
            <a:endParaRPr lang="cs-CZ" sz="2000" b="1" dirty="0"/>
          </a:p>
          <a:p>
            <a:pPr marL="400050" lvl="1" indent="0" algn="ctr">
              <a:buNone/>
            </a:pPr>
            <a:r>
              <a:rPr lang="cs-CZ" sz="4000" b="1" dirty="0"/>
              <a:t>PODPORA BEZPEČNÉ A EKOLOGICKÉ DOPRAVY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1050" b="1" dirty="0"/>
              <a:t>Zlepšení řídících a administrativních schopností MAS Lužnice, </a:t>
            </a:r>
            <a:r>
              <a:rPr lang="cs-CZ" sz="1050" b="1" dirty="0" err="1"/>
              <a:t>z.s</a:t>
            </a:r>
            <a:endParaRPr lang="cs-CZ" sz="1050" b="1" dirty="0"/>
          </a:p>
          <a:p>
            <a:pPr marL="0" indent="0">
              <a:buNone/>
            </a:pPr>
            <a:r>
              <a:rPr lang="cs-CZ" sz="1050" b="1" dirty="0"/>
              <a:t>Registrační číslo</a:t>
            </a:r>
            <a:r>
              <a:rPr lang="cs-CZ" sz="1050" b="1"/>
              <a:t>: CZ.06.4.59/0.0/0.0/15_003/0001904</a:t>
            </a:r>
            <a:endParaRPr lang="cs-CZ" sz="105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VEDLEJŠÍ AKTIVITY – pro všechna opatření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realizace stavbou vyvolaných investic, </a:t>
            </a:r>
          </a:p>
          <a:p>
            <a:r>
              <a:rPr lang="cs-CZ" sz="2400" dirty="0"/>
              <a:t>zpracování projektových dokumentací, </a:t>
            </a:r>
          </a:p>
          <a:p>
            <a:r>
              <a:rPr lang="cs-CZ" sz="2400" dirty="0"/>
              <a:t>výkup nemovitostí podmiňujících výstavbu, </a:t>
            </a:r>
          </a:p>
          <a:p>
            <a:r>
              <a:rPr lang="cs-CZ" sz="2400" dirty="0"/>
              <a:t>provádění inženýrské činnosti ve výstavbě, </a:t>
            </a:r>
          </a:p>
          <a:p>
            <a:r>
              <a:rPr lang="cs-CZ" sz="2400" dirty="0"/>
              <a:t>vybrané služby bezprostředně související s realizací projektu, </a:t>
            </a:r>
          </a:p>
          <a:p>
            <a:r>
              <a:rPr lang="cs-CZ" sz="2400" dirty="0"/>
              <a:t>povinná publicita. </a:t>
            </a:r>
          </a:p>
          <a:p>
            <a:pPr marL="0" indent="0" algn="ctr">
              <a:buNone/>
            </a:pPr>
            <a:endParaRPr lang="cs-CZ" sz="5500" b="1" dirty="0"/>
          </a:p>
          <a:p>
            <a:pPr marL="0" indent="0"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5630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ZPŮSOBILÉ VÝDAJE</a:t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3000" b="1" dirty="0"/>
              <a:t>ROZDĚLENÍ AKTIVIT PROJEKTU</a:t>
            </a:r>
          </a:p>
          <a:p>
            <a:pPr marL="0" indent="0" algn="ctr">
              <a:buNone/>
            </a:pPr>
            <a:endParaRPr lang="cs-CZ" sz="2400" b="1" dirty="0"/>
          </a:p>
          <a:p>
            <a:r>
              <a:rPr lang="cs-CZ" sz="2800" b="1" dirty="0"/>
              <a:t>Hlavní aktivity projektu  </a:t>
            </a:r>
          </a:p>
          <a:p>
            <a:pPr marL="0" indent="0" algn="ctr">
              <a:buNone/>
            </a:pPr>
            <a:r>
              <a:rPr lang="cs-CZ" sz="2800" dirty="0"/>
              <a:t>minimálně 85 % CZV projektu</a:t>
            </a:r>
          </a:p>
          <a:p>
            <a:endParaRPr lang="cs-CZ" sz="2800" dirty="0"/>
          </a:p>
          <a:p>
            <a:r>
              <a:rPr lang="cs-CZ" sz="2800" b="1" dirty="0"/>
              <a:t>Vedlejší aktivity projektu </a:t>
            </a:r>
          </a:p>
          <a:p>
            <a:pPr marL="0" indent="0" algn="ctr">
              <a:buNone/>
            </a:pPr>
            <a:r>
              <a:rPr lang="cs-CZ" sz="2800" dirty="0"/>
              <a:t> maximálně 15 % CZV projektu</a:t>
            </a:r>
          </a:p>
        </p:txBody>
      </p:sp>
    </p:spTree>
    <p:extLst>
      <p:ext uri="{BB962C8B-B14F-4D97-AF65-F5344CB8AC3E}">
        <p14:creationId xmlns:p14="http://schemas.microsoft.com/office/powerpoint/2010/main" val="947725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0"/>
              </a:spcBef>
              <a:buNone/>
            </a:pPr>
            <a:endParaRPr lang="cs-CZ" sz="1800" dirty="0"/>
          </a:p>
          <a:p>
            <a:pPr algn="just">
              <a:spcBef>
                <a:spcPts val="0"/>
              </a:spcBef>
            </a:pPr>
            <a:r>
              <a:rPr lang="cs-CZ" sz="2400" dirty="0"/>
              <a:t>Žadatel je povinen si v žádosti o podporu vybrat z indikátorů, které jsou uvedené ve Specifických pravidlech vydaných </a:t>
            </a:r>
            <a:br>
              <a:rPr lang="cs-CZ" sz="2400" dirty="0"/>
            </a:br>
            <a:r>
              <a:rPr lang="cs-CZ" sz="2400" dirty="0"/>
              <a:t>k příslušné výzvě.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400" dirty="0"/>
              <a:t>Žadatel uvede </a:t>
            </a:r>
            <a:r>
              <a:rPr lang="cs-CZ" sz="2400" u="sng" dirty="0"/>
              <a:t>výchozí hodnotu</a:t>
            </a:r>
            <a:r>
              <a:rPr lang="cs-CZ" sz="2400" dirty="0"/>
              <a:t>, </a:t>
            </a:r>
            <a:r>
              <a:rPr lang="cs-CZ" sz="2400" u="sng" dirty="0"/>
              <a:t>cílovou hodnotu</a:t>
            </a:r>
            <a:r>
              <a:rPr lang="cs-CZ" sz="2400" dirty="0"/>
              <a:t> vč. popisu způsobu stanovení této hodnoty a </a:t>
            </a:r>
            <a:r>
              <a:rPr lang="cs-CZ" sz="2400" u="sng" dirty="0"/>
              <a:t>datum</a:t>
            </a:r>
            <a:r>
              <a:rPr lang="cs-CZ" sz="2400" dirty="0"/>
              <a:t>, ke kterému ji musí naplnit.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400" dirty="0"/>
              <a:t>Cílová (plánovaná) hodnota indikátoru je závazná.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Nesplnění – sankce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Zajistit prokazatelnost vykazovaných hodnot</a:t>
            </a:r>
          </a:p>
        </p:txBody>
      </p:sp>
    </p:spTree>
    <p:extLst>
      <p:ext uri="{BB962C8B-B14F-4D97-AF65-F5344CB8AC3E}">
        <p14:creationId xmlns:p14="http://schemas.microsoft.com/office/powerpoint/2010/main" val="1864335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77EB50-62F2-409A-B1EA-3D7979E6B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sz="26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350B1C-78B6-4B86-8C05-97478BC12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400" b="1" dirty="0"/>
              <a:t>Ukázka výčtu indikátorů:</a:t>
            </a:r>
          </a:p>
          <a:p>
            <a:pPr marL="0" indent="0" algn="just">
              <a:buNone/>
            </a:pPr>
            <a:r>
              <a:rPr lang="cs-CZ" sz="3100" dirty="0"/>
              <a:t>Žadatel je povinen zavázat se k výběru a naplnění následujících indikátorů:</a:t>
            </a:r>
          </a:p>
          <a:p>
            <a:pPr marL="0" indent="0" algn="just">
              <a:buNone/>
            </a:pPr>
            <a:endParaRPr lang="cs-CZ" sz="8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3100" b="1" dirty="0"/>
              <a:t>Terminály a parkovací systémy</a:t>
            </a:r>
          </a:p>
          <a:p>
            <a:pPr marL="1441450" lvl="1" indent="-901700" algn="just">
              <a:spcBef>
                <a:spcPts val="0"/>
              </a:spcBef>
              <a:buNone/>
            </a:pPr>
            <a:r>
              <a:rPr lang="cs-CZ" dirty="0"/>
              <a:t>7 52 01 Počet nových nebo rekonstruovaných přestupních terminálů ve veřejné dopravě (terminály)                           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40 01 Počet vytvořených parkovacích míst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64 01 Počet parkovacích míst pro jízdní kola </a:t>
            </a:r>
          </a:p>
          <a:p>
            <a:pPr marL="539750" lvl="1" indent="-276225" algn="just">
              <a:spcBef>
                <a:spcPts val="0"/>
              </a:spcBef>
              <a:buNone/>
            </a:pPr>
            <a:endParaRPr lang="cs-CZ" sz="11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3100" b="1" dirty="0"/>
              <a:t>Bezpečnost dopravy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50 01 Počet realizací vedoucích ke zvýšení bezpečnosti v dopravě</a:t>
            </a:r>
          </a:p>
          <a:p>
            <a:pPr marL="539750" lvl="1" indent="-276225" algn="just">
              <a:spcBef>
                <a:spcPts val="0"/>
              </a:spcBef>
              <a:buNone/>
            </a:pPr>
            <a:endParaRPr lang="cs-CZ" sz="1100" dirty="0"/>
          </a:p>
          <a:p>
            <a:pPr marL="539750" indent="-276225" algn="just">
              <a:spcBef>
                <a:spcPts val="0"/>
              </a:spcBef>
              <a:buNone/>
            </a:pPr>
            <a:r>
              <a:rPr lang="cs-CZ" sz="2900" b="1" dirty="0" err="1"/>
              <a:t>Cyklodoprava</a:t>
            </a:r>
            <a:endParaRPr lang="cs-CZ" sz="2900" b="1" dirty="0"/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61 00 Délka nově vybudovaných cyklostezek a cyklotras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62 00 Délka rekonstruovaných cyklostezek a cyklotras</a:t>
            </a:r>
          </a:p>
          <a:p>
            <a:pPr marL="539750" lvl="1" indent="0" algn="just">
              <a:spcBef>
                <a:spcPts val="0"/>
              </a:spcBef>
              <a:buNone/>
            </a:pPr>
            <a:r>
              <a:rPr lang="cs-CZ" dirty="0"/>
              <a:t>7 64 01 Počet parkovacích míst pro jízdní kola</a:t>
            </a:r>
          </a:p>
          <a:p>
            <a:pPr marL="457200" lvl="1" indent="0" algn="just">
              <a:spcBef>
                <a:spcPts val="0"/>
              </a:spcBef>
              <a:buNone/>
            </a:pPr>
            <a:endParaRPr lang="cs-CZ" dirty="0"/>
          </a:p>
          <a:p>
            <a:pPr algn="just"/>
            <a:r>
              <a:rPr lang="cs-CZ" dirty="0"/>
              <a:t>Podrobné informace k jednotlivým indikátorům, a závazná pravidla jejich vykazování a výpočtu - obsahují metodické listy indikátorů (příloha Specifických pravidel příslušné výzvy).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206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F18524-0DA5-411B-91A0-A891C01E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58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PŘÍLOHY ŽÁDOSTI O PODPORU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97C73B-1246-4B48-B39C-8BC33562A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027" y="1143000"/>
            <a:ext cx="82296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dirty="0"/>
              <a:t>Plná moc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Zadávací a výběrová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Studie proveditelnosti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Karta souladu projektu s principy udržitelné mobility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Čestné prohlášení o skutečném majiteli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Smlouva o veřejných službách v přepravě cestujících </a:t>
            </a:r>
            <a:r>
              <a:rPr lang="cs-CZ" sz="1600" dirty="0"/>
              <a:t>(u aktivity Terminály a parkovací systémy)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Územní rozhodnutí nebo územní souhlas nebo veřejnoprávní smlouva nahrazující územní řízení </a:t>
            </a:r>
            <a:r>
              <a:rPr lang="cs-CZ" sz="1600" dirty="0"/>
              <a:t>(u aktivity Terminály a parkovací systémy)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Projektová dokumentace pro vydání staveb. povolení nebo pro ohlášení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Položkový rozpočet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Doklad o prokázání právních vztahů k nemovitému majetku, který je předmětem projektu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Výpočet čistých peněžních příjmů </a:t>
            </a:r>
            <a:r>
              <a:rPr lang="cs-CZ" sz="1600" dirty="0"/>
              <a:t>(u aktivity Bezpečnost dopravy, </a:t>
            </a:r>
            <a:r>
              <a:rPr lang="cs-CZ" sz="1600" dirty="0" err="1"/>
              <a:t>Cyklodoprava</a:t>
            </a:r>
            <a:r>
              <a:rPr lang="cs-CZ" sz="16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800" dirty="0"/>
              <a:t>Smlouva o spolupráci </a:t>
            </a:r>
            <a:r>
              <a:rPr lang="cs-CZ" sz="1600" dirty="0"/>
              <a:t>(u aktivity Bezpečnost dopravy, </a:t>
            </a:r>
            <a:r>
              <a:rPr lang="cs-CZ" sz="1600" dirty="0" err="1"/>
              <a:t>Cyklodoprava</a:t>
            </a:r>
            <a:r>
              <a:rPr lang="cs-CZ" sz="1600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256338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/>
          </a:bodyPr>
          <a:lstStyle/>
          <a:p>
            <a:r>
              <a:rPr lang="cs-CZ" sz="2600" b="1" dirty="0"/>
              <a:t>Vyhlášení výzvy: </a:t>
            </a:r>
            <a:r>
              <a:rPr lang="cs-CZ" sz="2600" dirty="0"/>
              <a:t>26. 9. 2018</a:t>
            </a:r>
          </a:p>
          <a:p>
            <a:r>
              <a:rPr lang="cs-CZ" sz="2600" b="1" dirty="0"/>
              <a:t>Datum zahájení příjmu žádostí o podporu: </a:t>
            </a:r>
            <a:r>
              <a:rPr lang="cs-CZ" sz="2600" dirty="0"/>
              <a:t>26. 9. 2018</a:t>
            </a:r>
          </a:p>
          <a:p>
            <a:r>
              <a:rPr lang="cs-CZ" sz="2600" b="1" dirty="0"/>
              <a:t>Datum ukončení příjmu žádostí o podporu: </a:t>
            </a:r>
            <a:r>
              <a:rPr lang="cs-CZ" sz="2600" dirty="0"/>
              <a:t>26. 11. 2018</a:t>
            </a:r>
          </a:p>
          <a:p>
            <a:pPr marL="0" indent="0">
              <a:buNone/>
            </a:pPr>
            <a:endParaRPr lang="cs-CZ" sz="2600" dirty="0">
              <a:sym typeface="Wingdings" panose="05000000000000000000" pitchFamily="2" charset="2"/>
            </a:endParaRPr>
          </a:p>
          <a:p>
            <a:r>
              <a:rPr lang="cs-CZ" sz="26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2600" dirty="0">
                <a:sym typeface="Wingdings" panose="05000000000000000000" pitchFamily="2" charset="2"/>
              </a:rPr>
              <a:t>8 537 678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100 000 Kč</a:t>
            </a:r>
          </a:p>
          <a:p>
            <a:r>
              <a:rPr lang="cs-CZ" sz="26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2600" dirty="0">
                <a:sym typeface="Wingdings" panose="05000000000000000000" pitchFamily="2" charset="2"/>
              </a:rPr>
              <a:t>8 537 678Kč</a:t>
            </a:r>
          </a:p>
          <a:p>
            <a:endParaRPr lang="cs-CZ" sz="26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600" b="1" dirty="0">
                <a:sym typeface="Wingdings" panose="05000000000000000000" pitchFamily="2" charset="2"/>
              </a:rPr>
              <a:t>VÝŠE PODPORY: 95 % (5 % ŽADATEL)</a:t>
            </a:r>
          </a:p>
          <a:p>
            <a:pPr marL="0" indent="0" algn="ctr">
              <a:buNone/>
            </a:pPr>
            <a:endParaRPr lang="cs-CZ" sz="2200" b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400" dirty="0"/>
          </a:p>
          <a:p>
            <a:pPr marL="0" indent="0" algn="ctr">
              <a:buNone/>
            </a:pPr>
            <a:endParaRPr lang="cs-CZ" sz="2200" b="1" dirty="0"/>
          </a:p>
        </p:txBody>
      </p:sp>
    </p:spTree>
    <p:extLst>
      <p:ext uri="{BB962C8B-B14F-4D97-AF65-F5344CB8AC3E}">
        <p14:creationId xmlns:p14="http://schemas.microsoft.com/office/powerpoint/2010/main" val="1894785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C7E40F-9015-49CD-A8E4-8F761DE0C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br>
              <a:rPr lang="cs-CZ" sz="30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4B7192-4E9D-4283-853C-C30D79372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800" dirty="0"/>
              <a:t>obce</a:t>
            </a:r>
          </a:p>
          <a:p>
            <a:r>
              <a:rPr lang="cs-CZ" sz="2800" dirty="0"/>
              <a:t>dobrovolné svazky obcí </a:t>
            </a:r>
          </a:p>
          <a:p>
            <a:r>
              <a:rPr lang="cs-CZ" sz="2800" dirty="0"/>
              <a:t>organizace zřizované nebo zakládané obcemi</a:t>
            </a:r>
          </a:p>
          <a:p>
            <a:r>
              <a:rPr lang="cs-CZ" sz="2800" dirty="0"/>
              <a:t>organizace zřizované nebo zakládané dobrovolnými svazky obcí</a:t>
            </a:r>
          </a:p>
          <a:p>
            <a:endParaRPr lang="cs-CZ" sz="3000" dirty="0"/>
          </a:p>
          <a:p>
            <a:endParaRPr lang="cs-CZ" sz="3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805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b="1" dirty="0"/>
              <a:t>Hlavní aktivity:</a:t>
            </a:r>
          </a:p>
          <a:p>
            <a:endParaRPr lang="cs-CZ" sz="800" b="1" dirty="0"/>
          </a:p>
          <a:p>
            <a:r>
              <a:rPr lang="cs-CZ" sz="2800" dirty="0"/>
              <a:t>Terminály a parkovací systémy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2800" dirty="0"/>
              <a:t>Bezpečnost dopravy</a:t>
            </a:r>
          </a:p>
          <a:p>
            <a:endParaRPr lang="cs-CZ" sz="1800" dirty="0"/>
          </a:p>
          <a:p>
            <a:r>
              <a:rPr lang="cs-CZ" sz="2800" dirty="0" err="1"/>
              <a:t>Cyklodoprava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4866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TERMINÁLY A PARKOVACÍ SYSTÉMY</a:t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7060" y="1556792"/>
            <a:ext cx="8415420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600" b="1" dirty="0"/>
              <a:t>Podporované aktivity:</a:t>
            </a:r>
          </a:p>
          <a:p>
            <a:pPr marL="0" indent="0" algn="just">
              <a:buNone/>
            </a:pPr>
            <a:endParaRPr lang="cs-CZ" sz="800" b="1" dirty="0"/>
          </a:p>
          <a:p>
            <a:pPr algn="just"/>
            <a:r>
              <a:rPr lang="cs-CZ" sz="2300" dirty="0"/>
              <a:t>rekonstrukce, modernizace a výstavba terminálů jako významných přestupních uzlů veřejné dopravy, jejichž parametry odpovídají </a:t>
            </a:r>
            <a:r>
              <a:rPr lang="cs-CZ" sz="2300" spc="-20" dirty="0"/>
              <a:t>zařazení do odpovídající kategorie přestupního uzlu dle </a:t>
            </a:r>
            <a:br>
              <a:rPr lang="cs-CZ" sz="2300" spc="-20" dirty="0"/>
            </a:br>
            <a:r>
              <a:rPr lang="cs-CZ" sz="2300" spc="-20" dirty="0"/>
              <a:t>ČSN 73 6425-2, </a:t>
            </a:r>
          </a:p>
          <a:p>
            <a:pPr algn="just"/>
            <a:r>
              <a:rPr lang="cs-CZ" sz="2300" dirty="0"/>
              <a:t>rekonstrukce, modernizace a výstavba samostatných parkovacích systémů P+R, K+R, B+R jako prvků podporujících </a:t>
            </a:r>
            <a:r>
              <a:rPr lang="cs-CZ" sz="2300" dirty="0" err="1"/>
              <a:t>multimodalitu</a:t>
            </a:r>
            <a:r>
              <a:rPr lang="cs-CZ" sz="23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2551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0B188-FC1A-4EDB-91FE-95ECEADF2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TERMINÁLY A PARKOVACÍ SYSTÉMY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72D61B2-F912-46D1-A9DA-6062D1FC5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cs-CZ" sz="2300" dirty="0"/>
              <a:t>je možná realizace souvisejících prvků:</a:t>
            </a:r>
          </a:p>
          <a:p>
            <a:pPr marL="1081088" lvl="1" indent="-360363" algn="just"/>
            <a:r>
              <a:rPr lang="cs-CZ" sz="2200" dirty="0"/>
              <a:t>zvyšujících bezpečnost dopravy (např. bezbariérové komunikace pro pěší, veřejné osvětlení, prvky inteligentních dopravních systémů), </a:t>
            </a:r>
          </a:p>
          <a:p>
            <a:pPr marL="1081088" lvl="1" indent="-360363" algn="just"/>
            <a:r>
              <a:rPr lang="cs-CZ" sz="2200" dirty="0"/>
              <a:t>telematiky pro veřejnou dopravu (např. informační systémy pro cestující),</a:t>
            </a:r>
          </a:p>
          <a:p>
            <a:pPr marL="1081088" lvl="1" indent="-360363" algn="just"/>
            <a:r>
              <a:rPr lang="cs-CZ" sz="2200" dirty="0"/>
              <a:t>zmírňujících a kompenzačních opatření pro minimalizaci negativních vlivů na životní prostředí (např. výsadba doprovodné zeleně),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2200" dirty="0"/>
              <a:t>vždy při současné rekonstrukci, modernizaci nebo výstavbě terminálu či samostatného parkovacího systému, </a:t>
            </a:r>
            <a:endParaRPr lang="cs-CZ" sz="2200" b="1" dirty="0"/>
          </a:p>
          <a:p>
            <a:pPr algn="just"/>
            <a:r>
              <a:rPr lang="cs-CZ" sz="2300" dirty="0"/>
              <a:t>není možná kombinace uvedených aktivit v jedné žádosti </a:t>
            </a:r>
            <a:br>
              <a:rPr lang="cs-CZ" sz="2300" dirty="0"/>
            </a:br>
            <a:r>
              <a:rPr lang="cs-CZ" sz="2300" dirty="0"/>
              <a:t>o podporu.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030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BEZPEČNOST DOPRAVY</a:t>
            </a:r>
            <a:br>
              <a:rPr lang="cs-CZ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0400" b="1" dirty="0"/>
              <a:t>Podporované aktivity:</a:t>
            </a:r>
          </a:p>
          <a:p>
            <a:pPr marL="0" indent="0">
              <a:buNone/>
            </a:pPr>
            <a:endParaRPr lang="cs-CZ" b="1" dirty="0"/>
          </a:p>
          <a:p>
            <a:pPr algn="just">
              <a:lnSpc>
                <a:spcPct val="110000"/>
              </a:lnSpc>
            </a:pPr>
            <a:r>
              <a:rPr lang="cs-CZ" sz="9200" dirty="0"/>
              <a:t>rekonstrukce, modernizace a výstavba chodníků podél silnic I., II. a III. třídy a místních komunikací nebo chodníků a stezek odklánějících pěší dopravu od silnic I., II. a III. třídy a místních komunikací, přizpůsobených osobám s omezenou schopností  pohybu  a  orientace,  včetně  přechodů  pro  chodce  a  míst  pro přecházení,</a:t>
            </a:r>
          </a:p>
          <a:p>
            <a:pPr algn="just">
              <a:lnSpc>
                <a:spcPct val="110000"/>
              </a:lnSpc>
            </a:pPr>
            <a:r>
              <a:rPr lang="cs-CZ" sz="9200" dirty="0"/>
              <a:t>rekonstrukce, modernizace a výstavba bezbariérových komunikací pro pěší k zastávkám veřejné hromadné dopravy, </a:t>
            </a:r>
          </a:p>
          <a:p>
            <a:pPr algn="just">
              <a:lnSpc>
                <a:spcPct val="110000"/>
              </a:lnSpc>
            </a:pPr>
            <a:r>
              <a:rPr lang="cs-CZ" sz="9200" dirty="0"/>
              <a:t>realizace prvků zvyšujících bezpečnost železniční, silniční, cyklistické a pěší dopravy (bezpečnostní opatření realizovaná na silnici, místní komunikaci nebo dráze, veřejné osvětlení, prvky inteligentních dopravních systémů),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414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815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BEZPEČNOST DOPRAVY</a:t>
            </a:r>
            <a:br>
              <a:rPr lang="cs-CZ" sz="3600" b="1" dirty="0"/>
            </a:br>
            <a:r>
              <a:rPr lang="cs-CZ" sz="2600" b="1" dirty="0"/>
              <a:t>PODPORA BEZPEČNÉ A EKOLOGICKÉ DOPRAVY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algn="just"/>
            <a:r>
              <a:rPr lang="cs-CZ" sz="2300" dirty="0"/>
              <a:t>je možná realizace zmírňujících a kompenzačních opatření pro minimalizaci negativních vlivů na životní prostředí (např. výsadba doprovodné zeleně), vždy při současné rekonstrukci, modernizaci nebo výstavbě chodníků, bezbariérových komunikací nebo prvků zvyšujících bezpečnost dopravy,</a:t>
            </a:r>
          </a:p>
          <a:p>
            <a:pPr algn="just"/>
            <a:r>
              <a:rPr lang="cs-CZ" sz="2300" dirty="0"/>
              <a:t>je možná kombinace uvedených aktivit. 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4565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E98F7-1798-4745-9A92-54DC751D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CYKLODOPRAVA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8A9BF4-7B68-422A-B11F-7A52DEBD2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cs-CZ" sz="2800" b="1" dirty="0"/>
              <a:t>Podporované aktivity:</a:t>
            </a:r>
          </a:p>
          <a:p>
            <a:endParaRPr lang="cs-CZ" sz="900" b="1" dirty="0"/>
          </a:p>
          <a:p>
            <a:pPr algn="just"/>
            <a:r>
              <a:rPr lang="cs-CZ" sz="2700" dirty="0"/>
              <a:t>rekonstrukce, modernizace a výstavba samostatných stezek pro cyklisty nebo stezek pro cyklisty a chodce se společným nebo odděleným provozem (s dopravním značením C8a,b, C9a,b nebo C10a,b), </a:t>
            </a:r>
          </a:p>
          <a:p>
            <a:pPr algn="just"/>
            <a:r>
              <a:rPr lang="cs-CZ" sz="2700" dirty="0"/>
              <a:t>rekonstrukce, modernizace a výstavba jízdních pruhů pro cyklisty nebo společných pásů pro cyklisty a chodce v přidruženém prostoru silnic a místních komunikací (s dopravním značením C8a,b, C9a,b nebo C10a,b), </a:t>
            </a:r>
          </a:p>
          <a:p>
            <a:pPr algn="just"/>
            <a:r>
              <a:rPr lang="cs-CZ" sz="2700" dirty="0"/>
              <a:t>úprava a realizace liniových opatření pro cyklisty v hlavním dopravním prostoru silnic a místních komunikací v podobě vyhrazených jízdních pruhů pro cyklisty, piktogramových koridorů pro cyklisty nebo vyhrazených jízdních pruhů pro autobusy a jízdní kola,</a:t>
            </a:r>
          </a:p>
          <a:p>
            <a:pPr algn="just"/>
            <a:endParaRPr lang="cs-CZ" sz="1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700" u="sng" dirty="0"/>
              <a:t>vždy sloužících k dopravě do zaměstnání, škol a za službami,</a:t>
            </a:r>
            <a:r>
              <a:rPr lang="cs-CZ" sz="2700" dirty="0"/>
              <a:t> </a:t>
            </a:r>
          </a:p>
          <a:p>
            <a:pPr algn="just"/>
            <a:endParaRPr lang="cs-CZ" sz="28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2432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113693-1754-497A-BA03-B932EBA59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CYKLODOPRAVA</a:t>
            </a:r>
            <a:br>
              <a:rPr lang="cs-CZ" sz="32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319C4-45FD-41E6-9CD2-657222B07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300" dirty="0"/>
              <a:t>je možná realizace:</a:t>
            </a:r>
          </a:p>
          <a:p>
            <a:pPr marL="984250" lvl="1" algn="just"/>
            <a:r>
              <a:rPr lang="cs-CZ" sz="2200" dirty="0"/>
              <a:t>související doprovodné infrastruktury pro cyklisty (např. stojany na jízdní kola), </a:t>
            </a:r>
          </a:p>
          <a:p>
            <a:pPr marL="984250" lvl="1" algn="just"/>
            <a:r>
              <a:rPr lang="cs-CZ" sz="2200" dirty="0"/>
              <a:t>zmírňujících a kompenzačních opatření pro minimalizaci negativních vlivů na životní prostředí (např. výsadba doprovodné zeleně) a souvisejících prvků zvyšujících bezpečnost cyklistické dopravy (např. veřejné osvětlení, prvky inteligentních dopravních systémů),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sz="2200" dirty="0"/>
              <a:t>vždy při současné rekonstrukci, modernizaci nebo výstavbě komunikace pro cyklisty nebo liniového opatření pro cyklisty,</a:t>
            </a:r>
          </a:p>
          <a:p>
            <a:pPr marL="360363" lvl="1" algn="just">
              <a:buFont typeface="Arial" panose="020B0604020202020204" pitchFamily="34" charset="0"/>
              <a:buChar char="•"/>
            </a:pPr>
            <a:r>
              <a:rPr lang="cs-CZ" sz="2300" dirty="0"/>
              <a:t>je možná kombinace uvedených aktivit.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3328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</TotalTime>
  <Words>1007</Words>
  <Application>Microsoft Office PowerPoint</Application>
  <PresentationFormat>Předvádění na obrazovce (4:3)</PresentationFormat>
  <Paragraphs>137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Motiv systému Office</vt:lpstr>
      <vt:lpstr>Prezentace aplikace PowerPoint</vt:lpstr>
      <vt:lpstr>OPRÁVNĚNÍ ŽADATELÉ PODPORA BEZPEČNÉ A EKOLOGICKÉ DOPRAVY</vt:lpstr>
      <vt:lpstr>PODPOROVANÉ AKTIVITY PODPORA BEZPEČNÉ A EKOLOGICKÉ DOPRAVY</vt:lpstr>
      <vt:lpstr>TERMINÁLY A PARKOVACÍ SYSTÉMY PODPORA BEZPEČNÉ A EKOLOGICKÉ DOPRAVY</vt:lpstr>
      <vt:lpstr>TERMINÁLY A PARKOVACÍ SYSTÉMY PODPORA BEZPEČNÉ A EKOLOGICKÉ DOPRAVY</vt:lpstr>
      <vt:lpstr>BEZPEČNOST DOPRAVY PODPORA BEZPEČNÉ A EKOLOGICKÉ DOPRAVY</vt:lpstr>
      <vt:lpstr>BEZPEČNOST DOPRAVY PODPORA BEZPEČNÉ A EKOLOGICKÉ DOPRAVY</vt:lpstr>
      <vt:lpstr>CYKLODOPRAVA PODPORA BEZPEČNÉ A EKOLOGICKÉ DOPRAVY</vt:lpstr>
      <vt:lpstr>CYKLODOPRAVA PODPORA BEZPEČNÉ A EKOLOGICKÉ DOPRAVY</vt:lpstr>
      <vt:lpstr>VEDLEJŠÍ AKTIVITY – pro všechna opatření PODPORA BEZPEČNÉ A EKOLOGICKÉ DOPRAVY</vt:lpstr>
      <vt:lpstr>ZPŮSOBILÉ VÝDAJE PODPORA BEZPEČNÉ A EKOLOGICKÉ DOPRAVY</vt:lpstr>
      <vt:lpstr>INDIKÁTORY PODPORA BEZPEČNÉ A EKOLOGICKÉ DOPRAVY</vt:lpstr>
      <vt:lpstr>INDIKÁTORY PODPORA BEZPEČNÉ A EKOLOGICKÉ DOPRAVY</vt:lpstr>
      <vt:lpstr>PŘÍLOHY ŽÁDOSTI O PODPORU PODPORA BEZPEČNÉ A EKOLOGICKÉ DOPRAVY</vt:lpstr>
      <vt:lpstr>ZÁKLADNÍ INFORMACE K VÝZVĚ PODPORA BEZPEČNÉ A EKOLOGICKÉ DOPRAVY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 Lužnice</cp:lastModifiedBy>
  <cp:revision>130</cp:revision>
  <dcterms:created xsi:type="dcterms:W3CDTF">2017-09-21T07:30:22Z</dcterms:created>
  <dcterms:modified xsi:type="dcterms:W3CDTF">2019-03-18T13:38:31Z</dcterms:modified>
</cp:coreProperties>
</file>