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1" r:id="rId3"/>
    <p:sldId id="304" r:id="rId4"/>
    <p:sldId id="314" r:id="rId5"/>
    <p:sldId id="336" r:id="rId6"/>
    <p:sldId id="297" r:id="rId7"/>
    <p:sldId id="269" r:id="rId8"/>
    <p:sldId id="270" r:id="rId9"/>
    <p:sldId id="271" r:id="rId10"/>
    <p:sldId id="272" r:id="rId11"/>
    <p:sldId id="298" r:id="rId12"/>
    <p:sldId id="273" r:id="rId13"/>
    <p:sldId id="335" r:id="rId14"/>
    <p:sldId id="274" r:id="rId15"/>
    <p:sldId id="276" r:id="rId16"/>
    <p:sldId id="279" r:id="rId17"/>
    <p:sldId id="315" r:id="rId18"/>
    <p:sldId id="277" r:id="rId19"/>
    <p:sldId id="316" r:id="rId20"/>
    <p:sldId id="317" r:id="rId21"/>
    <p:sldId id="318" r:id="rId22"/>
    <p:sldId id="337" r:id="rId23"/>
    <p:sldId id="341" r:id="rId24"/>
    <p:sldId id="342" r:id="rId25"/>
    <p:sldId id="343" r:id="rId26"/>
    <p:sldId id="344" r:id="rId27"/>
    <p:sldId id="345" r:id="rId28"/>
    <p:sldId id="261" r:id="rId29"/>
  </p:sldIdLst>
  <p:sldSz cx="9144000" cy="6858000" type="screen4x3"/>
  <p:notesSz cx="9928225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0" autoAdjust="0"/>
    <p:restoredTop sz="94646" autoAdjust="0"/>
  </p:normalViewPr>
  <p:slideViewPr>
    <p:cSldViewPr>
      <p:cViewPr varScale="1">
        <p:scale>
          <a:sx n="73" d="100"/>
          <a:sy n="73" d="100"/>
        </p:scale>
        <p:origin x="48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DC4FE-8888-49B3-954C-BC5FD691F346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4A3D-595F-4565-A231-2C66855CAD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503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3937C-7A39-4A10-BEA2-CEC8C2843DC0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C24AE-F2BB-47D5-B5E8-28030C5333C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24AE-F2BB-47D5-B5E8-28030C5333CB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C24AE-F2BB-47D5-B5E8-28030C5333CB}" type="slidenum">
              <a:rPr lang="cs-CZ" smtClean="0"/>
              <a:t>28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6BCD3-3B6B-4531-92BA-9EBDECDB26F9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7C4A-F78F-49F2-9C7A-1830B473E6C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wmf"/><Relationship Id="rId7" Type="http://schemas.openxmlformats.org/officeDocument/2006/relationships/image" Target="../media/image24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5.wmf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hyperlink" Target="http://www.prazdninynavenkove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Agroturistika a venkovská turistika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r>
              <a:rPr lang="cs-CZ" dirty="0"/>
              <a:t>Nové trendy - sezóna 2017</a:t>
            </a:r>
          </a:p>
        </p:txBody>
      </p:sp>
      <p:pic>
        <p:nvPicPr>
          <p:cNvPr id="13" name="Obrázek 12" descr="svta-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01483"/>
            <a:ext cx="2495550" cy="968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722499"/>
            <a:ext cx="4364930" cy="4226781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en-US" b="1" dirty="0" err="1"/>
              <a:t>Tříd</a:t>
            </a:r>
            <a:r>
              <a:rPr lang="cs-CZ" b="1" dirty="0"/>
              <a:t>y:</a:t>
            </a:r>
            <a:endParaRPr lang="en-US" dirty="0"/>
          </a:p>
          <a:p>
            <a:pPr marL="0" indent="0" fontAlgn="base">
              <a:buClr>
                <a:srgbClr val="C00000"/>
              </a:buClr>
              <a:buNone/>
            </a:pPr>
            <a:r>
              <a:rPr lang="en-US" dirty="0"/>
              <a:t>* Tourist</a:t>
            </a:r>
          </a:p>
          <a:p>
            <a:pPr marL="0" indent="0" fontAlgn="base">
              <a:buClr>
                <a:srgbClr val="C00000"/>
              </a:buClr>
              <a:buNone/>
            </a:pPr>
            <a:r>
              <a:rPr lang="en-US" dirty="0"/>
              <a:t>** Economy</a:t>
            </a:r>
          </a:p>
          <a:p>
            <a:pPr marL="0" indent="0" fontAlgn="base">
              <a:buClr>
                <a:srgbClr val="C00000"/>
              </a:buClr>
              <a:buNone/>
            </a:pPr>
            <a:r>
              <a:rPr lang="en-US" dirty="0"/>
              <a:t>*** Standard</a:t>
            </a:r>
          </a:p>
          <a:p>
            <a:pPr marL="0" indent="0" fontAlgn="base">
              <a:buClr>
                <a:srgbClr val="C00000"/>
              </a:buClr>
              <a:buNone/>
            </a:pPr>
            <a:r>
              <a:rPr lang="en-US" dirty="0"/>
              <a:t>**** First Class</a:t>
            </a: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107504" y="5085184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0878"/>
            <a:ext cx="4320480" cy="20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107504" y="5085184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5740425" y="1425013"/>
            <a:ext cx="3250703" cy="40740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/>
              <a:t>Každá kategorie ubytování v soukromí je definovaná povinnou skladbou místností, prostor a služeb. </a:t>
            </a:r>
          </a:p>
        </p:txBody>
      </p:sp>
      <p:graphicFrame>
        <p:nvGraphicFramePr>
          <p:cNvPr id="10" name="Zástupný symbol pro obsah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460587"/>
              </p:ext>
            </p:extLst>
          </p:nvPr>
        </p:nvGraphicFramePr>
        <p:xfrm>
          <a:off x="457201" y="1600201"/>
          <a:ext cx="4906887" cy="4416284"/>
        </p:xfrm>
        <a:graphic>
          <a:graphicData uri="http://schemas.openxmlformats.org/drawingml/2006/table">
            <a:tbl>
              <a:tblPr firstRow="1" firstCol="1" bandRow="1"/>
              <a:tblGrid>
                <a:gridCol w="2042733">
                  <a:extLst>
                    <a:ext uri="{9D8B030D-6E8A-4147-A177-3AD203B41FA5}">
                      <a16:colId xmlns:a16="http://schemas.microsoft.com/office/drawing/2014/main" val="1809264200"/>
                    </a:ext>
                  </a:extLst>
                </a:gridCol>
                <a:gridCol w="715781">
                  <a:extLst>
                    <a:ext uri="{9D8B030D-6E8A-4147-A177-3AD203B41FA5}">
                      <a16:colId xmlns:a16="http://schemas.microsoft.com/office/drawing/2014/main" val="712518589"/>
                    </a:ext>
                  </a:extLst>
                </a:gridCol>
                <a:gridCol w="716296">
                  <a:extLst>
                    <a:ext uri="{9D8B030D-6E8A-4147-A177-3AD203B41FA5}">
                      <a16:colId xmlns:a16="http://schemas.microsoft.com/office/drawing/2014/main" val="3074473368"/>
                    </a:ext>
                  </a:extLst>
                </a:gridCol>
                <a:gridCol w="715781">
                  <a:extLst>
                    <a:ext uri="{9D8B030D-6E8A-4147-A177-3AD203B41FA5}">
                      <a16:colId xmlns:a16="http://schemas.microsoft.com/office/drawing/2014/main" val="1524864153"/>
                    </a:ext>
                  </a:extLst>
                </a:gridCol>
                <a:gridCol w="716296">
                  <a:extLst>
                    <a:ext uri="{9D8B030D-6E8A-4147-A177-3AD203B41FA5}">
                      <a16:colId xmlns:a16="http://schemas.microsoft.com/office/drawing/2014/main" val="202667824"/>
                    </a:ext>
                  </a:extLst>
                </a:gridCol>
              </a:tblGrid>
              <a:tr h="541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Části hodnocení / kategorie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Pokoj pro hosty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 pro hosty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Objekt pro rekreaci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Malý penzion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2542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Předpoklad účasti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227384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Celkový dojem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230084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Příjezd, přijetí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581461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Všeobecné vybavení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727976"/>
                  </a:ext>
                </a:extLst>
              </a:tr>
              <a:tr h="270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Minimální velikost pokoje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APARTMÁNY / POKOJE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298768"/>
                  </a:ext>
                </a:extLst>
              </a:tr>
              <a:tr h="541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Minimální velikost apartmánu (včetně kuchyně a hygienického zařízení)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APARTMÁNY / POKOJE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509646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Vybavení lůžkové části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21053"/>
                  </a:ext>
                </a:extLst>
              </a:tr>
              <a:tr h="270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Vybavení pokoje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APARTMÁNY / POKOJE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493128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9916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Hygienické zařízení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662705"/>
                  </a:ext>
                </a:extLst>
              </a:tr>
              <a:tr h="270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Vybavení apartmánu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APARTMÁNY / POKOJE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2247"/>
                  </a:ext>
                </a:extLst>
              </a:tr>
              <a:tr h="270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 Kuchyně, kuchyňský kout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APARTMÁNY / POKOJE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11289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Služby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147111"/>
                  </a:ext>
                </a:extLst>
              </a:tr>
              <a:tr h="3612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 Místnost pro stravování a denní odpočinek hostů</a:t>
                      </a:r>
                    </a:p>
                  </a:txBody>
                  <a:tcPr marL="58771" marR="587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95400" algn="l"/>
                        </a:tabLs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71" marR="58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497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320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578483"/>
            <a:ext cx="4364930" cy="4226781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technický</a:t>
            </a:r>
            <a:r>
              <a:rPr lang="en-US" dirty="0"/>
              <a:t> </a:t>
            </a:r>
            <a:r>
              <a:rPr lang="en-US" dirty="0" err="1"/>
              <a:t>předpoklad</a:t>
            </a:r>
            <a:r>
              <a:rPr lang="en-US" dirty="0"/>
              <a:t> </a:t>
            </a:r>
            <a:r>
              <a:rPr lang="en-US" dirty="0" err="1"/>
              <a:t>kvality</a:t>
            </a:r>
            <a:r>
              <a:rPr lang="en-US" dirty="0"/>
              <a:t> ČSKS</a:t>
            </a:r>
            <a:endParaRPr lang="cs-CZ" dirty="0"/>
          </a:p>
          <a:p>
            <a:pPr fontAlgn="base">
              <a:buClr>
                <a:srgbClr val="C00000"/>
              </a:buClr>
            </a:pPr>
            <a:r>
              <a:rPr lang="en-US" dirty="0" err="1"/>
              <a:t>Platnost</a:t>
            </a:r>
            <a:r>
              <a:rPr lang="en-US" dirty="0"/>
              <a:t> </a:t>
            </a:r>
            <a:r>
              <a:rPr lang="en-US" dirty="0" err="1"/>
              <a:t>certifikátu</a:t>
            </a:r>
            <a:r>
              <a:rPr lang="en-US" dirty="0"/>
              <a:t> 3 </a:t>
            </a:r>
            <a:r>
              <a:rPr lang="en-US" dirty="0" err="1"/>
              <a:t>roky</a:t>
            </a:r>
            <a:endParaRPr lang="en-US" dirty="0"/>
          </a:p>
          <a:p>
            <a:pPr fontAlgn="base">
              <a:buClr>
                <a:srgbClr val="C00000"/>
              </a:buClr>
            </a:pPr>
            <a:r>
              <a:rPr lang="en-US" dirty="0" err="1"/>
              <a:t>Provozovatel</a:t>
            </a:r>
            <a:r>
              <a:rPr lang="en-US" dirty="0"/>
              <a:t> - IČO</a:t>
            </a:r>
          </a:p>
          <a:p>
            <a:pPr fontAlgn="base">
              <a:buClr>
                <a:srgbClr val="C00000"/>
              </a:buClr>
            </a:pPr>
            <a:endParaRPr lang="en-US" dirty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107504" y="5085184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2" descr="Výsledek obrázku pro čsk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7638"/>
            <a:ext cx="4320480" cy="31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4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Stavebnice certifikací a značek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7628"/>
          <a:stretch/>
        </p:blipFill>
        <p:spPr>
          <a:xfrm>
            <a:off x="1124744" y="980728"/>
            <a:ext cx="6894512" cy="4545344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2987824" y="836712"/>
            <a:ext cx="3168352" cy="3744416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3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Kategorizace zařízení agroturistiky a venkovské turistiky 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578483"/>
            <a:ext cx="4364930" cy="4226781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cs-CZ" sz="2700" dirty="0"/>
              <a:t>Sestavil Svaz venkovské turistiky a agroturistiky za podpory Ministerstva zemědělství.</a:t>
            </a:r>
          </a:p>
          <a:p>
            <a:pPr marL="0" indent="0" fontAlgn="base">
              <a:buClr>
                <a:srgbClr val="C00000"/>
              </a:buClr>
              <a:buNone/>
            </a:pPr>
            <a:endParaRPr lang="cs-CZ" sz="2700" dirty="0"/>
          </a:p>
          <a:p>
            <a:pPr fontAlgn="base">
              <a:buClr>
                <a:srgbClr val="C00000"/>
              </a:buClr>
            </a:pPr>
            <a:r>
              <a:rPr lang="pl-PL" sz="2700" dirty="0"/>
              <a:t>Klasifikace je platná od </a:t>
            </a:r>
          </a:p>
          <a:p>
            <a:pPr marL="0" indent="0" fontAlgn="base">
              <a:buClr>
                <a:srgbClr val="C00000"/>
              </a:buClr>
              <a:buNone/>
            </a:pPr>
            <a:r>
              <a:rPr lang="pl-PL" sz="2700" dirty="0"/>
              <a:t>     28. 2. 2017. </a:t>
            </a:r>
            <a:endParaRPr lang="cs-CZ" sz="2700" dirty="0"/>
          </a:p>
        </p:txBody>
      </p:sp>
      <p:pic>
        <p:nvPicPr>
          <p:cNvPr id="2054" name="Picture 6" descr="http://www.januvdvur.cz/rs/402/galerie/6/5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1" y="1772816"/>
            <a:ext cx="3599019" cy="42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4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Kategorizace zařízení agroturistiky a venkovské turistiky 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779070" y="1578483"/>
            <a:ext cx="4364930" cy="422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C00000"/>
              </a:buClr>
              <a:buFont typeface="Arial" pitchFamily="34" charset="0"/>
              <a:buNone/>
            </a:pPr>
            <a:r>
              <a:rPr lang="pl-PL" b="1" dirty="0"/>
              <a:t>Kategorie</a:t>
            </a:r>
            <a:r>
              <a:rPr lang="pl-PL" dirty="0"/>
              <a:t>: 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Dovolená na statku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Dovolená na venkově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Zážitky na venkově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" y="4673836"/>
            <a:ext cx="3105700" cy="12961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8" y="3065724"/>
            <a:ext cx="3097761" cy="14533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" y="1487213"/>
            <a:ext cx="3036398" cy="14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Kategorizace zařízení agroturistiky a venkovské turistiky 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779070" y="1578483"/>
            <a:ext cx="4364930" cy="422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dirty="0"/>
              <a:t>Čistokrevná agroturistika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Zemědělský podnikatel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Certifikované ubytování + služby vytvářející program</a:t>
            </a:r>
          </a:p>
          <a:p>
            <a:pPr fontAlgn="base">
              <a:buClr>
                <a:srgbClr val="C00000"/>
              </a:buClr>
            </a:pPr>
            <a:endParaRPr lang="pl-PL" dirty="0"/>
          </a:p>
          <a:p>
            <a:pPr fontAlgn="base">
              <a:buClr>
                <a:srgbClr val="C00000"/>
              </a:buClr>
            </a:pPr>
            <a:endParaRPr lang="pl-PL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05418"/>
            <a:ext cx="3563554" cy="53187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9" y="4941168"/>
            <a:ext cx="2555442" cy="11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05418"/>
            <a:ext cx="3563554" cy="53187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555442" cy="1198906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716016" y="-171400"/>
            <a:ext cx="4427984" cy="5976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endParaRPr lang="pl-PL" dirty="0"/>
          </a:p>
          <a:p>
            <a:pPr fontAlgn="base">
              <a:buClr>
                <a:srgbClr val="C00000"/>
              </a:buClr>
            </a:pPr>
            <a:r>
              <a:rPr lang="cs-CZ" sz="3600" dirty="0"/>
              <a:t>Ubytování hostů probíhá výhradně v zemědělském areálu</a:t>
            </a:r>
          </a:p>
          <a:p>
            <a:pPr fontAlgn="base">
              <a:buClr>
                <a:srgbClr val="C00000"/>
              </a:buClr>
            </a:pPr>
            <a:r>
              <a:rPr lang="pl-PL" sz="3600" dirty="0"/>
              <a:t>Travnatá plocha pro relaxaci a odpočinek</a:t>
            </a:r>
          </a:p>
          <a:p>
            <a:pPr fontAlgn="base">
              <a:buClr>
                <a:srgbClr val="C00000"/>
              </a:buClr>
            </a:pPr>
            <a:r>
              <a:rPr lang="pl-PL" sz="3600" dirty="0"/>
              <a:t>Zázení pro přípravu jídel</a:t>
            </a:r>
          </a:p>
          <a:p>
            <a:pPr fontAlgn="base">
              <a:buClr>
                <a:srgbClr val="C00000"/>
              </a:buClr>
            </a:pPr>
            <a:r>
              <a:rPr lang="pl-PL" sz="3600" dirty="0"/>
              <a:t>Přivítání hostů</a:t>
            </a:r>
          </a:p>
          <a:p>
            <a:pPr fontAlgn="base">
              <a:buClr>
                <a:srgbClr val="C00000"/>
              </a:buClr>
            </a:pPr>
            <a:r>
              <a:rPr lang="pl-PL" sz="3600" b="1" dirty="0">
                <a:solidFill>
                  <a:srgbClr val="C00000"/>
                </a:solidFill>
              </a:rPr>
              <a:t>Informační složka</a:t>
            </a:r>
          </a:p>
          <a:p>
            <a:pPr fontAlgn="base">
              <a:buClr>
                <a:srgbClr val="C00000"/>
              </a:buClr>
            </a:pPr>
            <a:r>
              <a:rPr lang="pl-PL" sz="3600" dirty="0"/>
              <a:t>Informace o akcích a aktivitách</a:t>
            </a:r>
          </a:p>
          <a:p>
            <a:pPr fontAlgn="base">
              <a:buClr>
                <a:srgbClr val="C00000"/>
              </a:buClr>
            </a:pPr>
            <a:r>
              <a:rPr lang="pl-PL" sz="3600" dirty="0"/>
              <a:t>Spolupráce - pokud je možná a vítaná</a:t>
            </a:r>
          </a:p>
          <a:p>
            <a:pPr fontAlgn="base">
              <a:buClr>
                <a:srgbClr val="C00000"/>
              </a:buClr>
            </a:pPr>
            <a:r>
              <a:rPr lang="pl-PL" sz="3600" b="1" dirty="0">
                <a:solidFill>
                  <a:srgbClr val="C00000"/>
                </a:solidFill>
              </a:rPr>
              <a:t>Regionální potraviny a výrobky</a:t>
            </a:r>
          </a:p>
          <a:p>
            <a:pPr fontAlgn="base">
              <a:buClr>
                <a:srgbClr val="C00000"/>
              </a:buClr>
            </a:pPr>
            <a:r>
              <a:rPr lang="pl-PL" sz="3600" b="1" dirty="0">
                <a:solidFill>
                  <a:srgbClr val="C00000"/>
                </a:solidFill>
              </a:rPr>
              <a:t>Pojištění zákonné odpovědnosti</a:t>
            </a:r>
          </a:p>
          <a:p>
            <a:pPr fontAlgn="base">
              <a:buClr>
                <a:srgbClr val="C00000"/>
              </a:buClr>
            </a:pPr>
            <a:endParaRPr lang="pl-PL" dirty="0"/>
          </a:p>
          <a:p>
            <a:pPr fontAlgn="base">
              <a:buClr>
                <a:srgbClr val="C00000"/>
              </a:buClr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4302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Kategorizace zařízení agroturistiky a venkovské turistiky 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779070" y="1578483"/>
            <a:ext cx="4364930" cy="422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dirty="0"/>
              <a:t>Certifikované ubytování + služby vytvářející program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IČO</a:t>
            </a:r>
          </a:p>
        </p:txBody>
      </p:sp>
      <p:pic>
        <p:nvPicPr>
          <p:cNvPr id="7170" name="Picture 2" descr="http://www.chalupa-podlipami.cz/webcontent/galery/438/full/chalupa-pod-lip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6" y="1700808"/>
            <a:ext cx="4356314" cy="32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656869"/>
            <a:ext cx="3097761" cy="14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7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halupa-podlipami.cz/webcontent/galery/438/full/chalupa-pod-lip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6" y="1700808"/>
            <a:ext cx="4356314" cy="32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7" y="151074"/>
            <a:ext cx="3097761" cy="1453339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753512" y="332656"/>
            <a:ext cx="4364930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cs-CZ" b="1" dirty="0">
                <a:solidFill>
                  <a:srgbClr val="C00000"/>
                </a:solidFill>
              </a:rPr>
              <a:t>procházka s průvodcem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cyklovýlet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grilování</a:t>
            </a:r>
          </a:p>
          <a:p>
            <a:pPr fontAlgn="base">
              <a:buClr>
                <a:srgbClr val="C00000"/>
              </a:buClr>
            </a:pPr>
            <a:r>
              <a:rPr lang="cs-CZ" b="1" dirty="0">
                <a:solidFill>
                  <a:srgbClr val="C00000"/>
                </a:solidFill>
              </a:rPr>
              <a:t>ochutnávka regionálních produktů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ukázka </a:t>
            </a:r>
            <a:r>
              <a:rPr lang="cs-CZ" b="1" dirty="0">
                <a:solidFill>
                  <a:srgbClr val="C00000"/>
                </a:solidFill>
              </a:rPr>
              <a:t>řemesla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tvoření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autorské čtení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posezení s hudbou</a:t>
            </a:r>
          </a:p>
          <a:p>
            <a:pPr fontAlgn="base">
              <a:buClr>
                <a:srgbClr val="C00000"/>
              </a:buClr>
            </a:pPr>
            <a:r>
              <a:rPr lang="cs-CZ" b="1" dirty="0">
                <a:solidFill>
                  <a:srgbClr val="C00000"/>
                </a:solidFill>
              </a:rPr>
              <a:t>prohlídka hospodářství</a:t>
            </a:r>
          </a:p>
          <a:p>
            <a:pPr fontAlgn="base">
              <a:buClr>
                <a:srgbClr val="C00000"/>
              </a:buClr>
            </a:pPr>
            <a:r>
              <a:rPr lang="cs-CZ" b="1" dirty="0">
                <a:solidFill>
                  <a:srgbClr val="C00000"/>
                </a:solidFill>
              </a:rPr>
              <a:t>jízda na koni </a:t>
            </a:r>
            <a:r>
              <a:rPr lang="cs-CZ" dirty="0"/>
              <a:t>nebo v kočáře</a:t>
            </a:r>
          </a:p>
          <a:p>
            <a:pPr fontAlgn="base">
              <a:buClr>
                <a:srgbClr val="C00000"/>
              </a:buClr>
            </a:pPr>
            <a:r>
              <a:rPr lang="cs-CZ" b="1" dirty="0">
                <a:solidFill>
                  <a:srgbClr val="C00000"/>
                </a:solidFill>
              </a:rPr>
              <a:t>možnost vyzkoušet si </a:t>
            </a:r>
            <a:r>
              <a:rPr lang="cs-CZ" dirty="0"/>
              <a:t>vaření regionálních specialit, péči o zahradu, pěstování bylinek, péči o zvířata atd.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754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432346"/>
            <a:ext cx="6912768" cy="3993307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cs-CZ" b="1" dirty="0"/>
              <a:t>Kvalita služeb v agroturistice a venkovské turistice - standardy</a:t>
            </a:r>
          </a:p>
          <a:p>
            <a:pPr fontAlgn="base">
              <a:buClr>
                <a:srgbClr val="C00000"/>
              </a:buClr>
            </a:pPr>
            <a:r>
              <a:rPr lang="cs-CZ" b="1" dirty="0"/>
              <a:t>Podpora tvorby produktů VT a </a:t>
            </a:r>
            <a:r>
              <a:rPr lang="cs-CZ" b="1" dirty="0" err="1"/>
              <a:t>AgT</a:t>
            </a:r>
            <a:r>
              <a:rPr lang="cs-CZ" b="1" dirty="0"/>
              <a:t> na celostátní a regionální úrovni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76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Kategorizace zařízení agroturistiky a venkovské turistiky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0" y="1700808"/>
            <a:ext cx="4574850" cy="30535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90330"/>
            <a:ext cx="3105700" cy="1296144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004048" y="1578483"/>
            <a:ext cx="4139952" cy="4442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C00000"/>
              </a:buClr>
              <a:buNone/>
            </a:pPr>
            <a:r>
              <a:rPr lang="pl-PL" b="1" dirty="0">
                <a:solidFill>
                  <a:srgbClr val="C00000"/>
                </a:solidFill>
              </a:rPr>
              <a:t>Pravidedlně se opakující program: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zemědělství,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lesnictví,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víno, ovoce, zelenina,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bylinky, přírodní zahrady,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regionální řemesla,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příprava potravin,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činnosti související s krajinou, ochranou přírody, domácí faunou a flórou,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umění a kultura, </a:t>
            </a:r>
          </a:p>
          <a:p>
            <a:pPr fontAlgn="base">
              <a:buClr>
                <a:srgbClr val="C00000"/>
              </a:buClr>
            </a:pPr>
            <a:r>
              <a:rPr lang="cs-CZ" dirty="0"/>
              <a:t>zdraví. </a:t>
            </a:r>
          </a:p>
        </p:txBody>
      </p:sp>
    </p:spTree>
    <p:extLst>
      <p:ext uri="{BB962C8B-B14F-4D97-AF65-F5344CB8AC3E}">
        <p14:creationId xmlns:p14="http://schemas.microsoft.com/office/powerpoint/2010/main" val="99051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Certifikace – aktuální stav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83568" y="1578483"/>
            <a:ext cx="7848872" cy="422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dirty="0"/>
              <a:t>Navázání spolupráce s DM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Navázaná spolupráce s ASZ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Proškolení certifikačních komisařů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Sestavení certifikačních komisí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Tvorba dokumentů elektronické certifikce</a:t>
            </a:r>
          </a:p>
        </p:txBody>
      </p:sp>
    </p:spTree>
    <p:extLst>
      <p:ext uri="{BB962C8B-B14F-4D97-AF65-F5344CB8AC3E}">
        <p14:creationId xmlns:p14="http://schemas.microsoft.com/office/powerpoint/2010/main" val="69751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Certifikace – aktuální stav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8283"/>
          <a:stretch/>
        </p:blipFill>
        <p:spPr>
          <a:xfrm>
            <a:off x="318976" y="1269766"/>
            <a:ext cx="8495414" cy="54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9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Podpora tvorby produktů VT a </a:t>
            </a:r>
            <a:r>
              <a:rPr lang="cs-CZ" b="1" dirty="0" err="1">
                <a:solidFill>
                  <a:srgbClr val="C00000"/>
                </a:solidFill>
              </a:rPr>
              <a:t>AgT</a:t>
            </a:r>
            <a:r>
              <a:rPr lang="cs-CZ" b="1" dirty="0">
                <a:solidFill>
                  <a:srgbClr val="C00000"/>
                </a:solidFill>
              </a:rPr>
              <a:t> na celostátní a regionální úrovni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283968" y="2021165"/>
            <a:ext cx="4716016" cy="2815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dirty="0"/>
              <a:t>Management značky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Vzdělávání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Propagace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Festival ŽIVO</a:t>
            </a:r>
          </a:p>
          <a:p>
            <a:pPr fontAlgn="base">
              <a:buClr>
                <a:srgbClr val="C00000"/>
              </a:buClr>
            </a:pPr>
            <a:endParaRPr lang="pl-PL" dirty="0"/>
          </a:p>
          <a:p>
            <a:pPr marL="0" indent="0" fontAlgn="base">
              <a:buClr>
                <a:srgbClr val="C00000"/>
              </a:buClr>
              <a:buNone/>
            </a:pPr>
            <a:endParaRPr lang="pl-PL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" y="4673836"/>
            <a:ext cx="3105700" cy="12961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8" y="3065724"/>
            <a:ext cx="3097761" cy="14533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" y="1487213"/>
            <a:ext cx="3036398" cy="14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90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Management značky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3819"/>
            <a:ext cx="2460571" cy="10269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" y="2424001"/>
            <a:ext cx="2454281" cy="11514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6991"/>
            <a:ext cx="2405665" cy="11286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t="10895" r="33463" b="5200"/>
          <a:stretch/>
        </p:blipFill>
        <p:spPr>
          <a:xfrm>
            <a:off x="2917736" y="1271191"/>
            <a:ext cx="6084168" cy="43156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t="5827" r="24013" b="5201"/>
          <a:stretch/>
        </p:blipFill>
        <p:spPr>
          <a:xfrm>
            <a:off x="2955184" y="1580317"/>
            <a:ext cx="6058511" cy="39902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/>
          <a:srcRect l="10625" t="10895" r="34251" b="5201"/>
          <a:stretch/>
        </p:blipFill>
        <p:spPr>
          <a:xfrm>
            <a:off x="3537906" y="1344415"/>
            <a:ext cx="5040560" cy="43156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/>
          <a:srcRect l="9050" t="10895" r="31100" b="5200"/>
          <a:stretch/>
        </p:blipFill>
        <p:spPr>
          <a:xfrm>
            <a:off x="3367171" y="1271191"/>
            <a:ext cx="5658316" cy="44620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9"/>
          <a:srcRect l="10626" t="8048" r="35038" b="5200"/>
          <a:stretch/>
        </p:blipFill>
        <p:spPr>
          <a:xfrm>
            <a:off x="2925096" y="1197967"/>
            <a:ext cx="4968552" cy="44620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/>
          <a:srcRect l="2750" t="10896" r="38976" b="8047"/>
          <a:stretch/>
        </p:blipFill>
        <p:spPr>
          <a:xfrm>
            <a:off x="2674741" y="1273981"/>
            <a:ext cx="5695806" cy="445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Vzdělávání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915816" y="1156990"/>
            <a:ext cx="6084168" cy="4504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b="1" dirty="0"/>
              <a:t>legislativa</a:t>
            </a:r>
            <a:r>
              <a:rPr lang="pl-PL" dirty="0"/>
              <a:t> – potraviny, ubytovací služby apod.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pojištění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nové trendy v rezervacích pobytů a služeb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příprava turisticky atraktivních služeb </a:t>
            </a:r>
            <a:r>
              <a:rPr lang="pl-PL" dirty="0"/>
              <a:t>– interpretace místního dědictví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EET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to důležité a použitelné z marketingu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a další podle potřeby.</a:t>
            </a:r>
          </a:p>
          <a:p>
            <a:pPr fontAlgn="base">
              <a:buClr>
                <a:srgbClr val="C00000"/>
              </a:buClr>
            </a:pPr>
            <a:endParaRPr lang="pl-PL" dirty="0"/>
          </a:p>
          <a:p>
            <a:pPr marL="0" indent="0" fontAlgn="base">
              <a:buClr>
                <a:srgbClr val="C00000"/>
              </a:buClr>
              <a:buNone/>
            </a:pPr>
            <a:endParaRPr lang="pl-PL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3819"/>
            <a:ext cx="2460571" cy="10269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" y="2424001"/>
            <a:ext cx="2454281" cy="11514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6991"/>
            <a:ext cx="2405665" cy="11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7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C00000"/>
                </a:solidFill>
              </a:rPr>
              <a:t>Propagace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915816" y="1156990"/>
            <a:ext cx="6084168" cy="450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C00000"/>
              </a:buClr>
            </a:pPr>
            <a:r>
              <a:rPr lang="pl-PL" b="1" dirty="0"/>
              <a:t>MMR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MZE</a:t>
            </a:r>
          </a:p>
          <a:p>
            <a:pPr fontAlgn="base">
              <a:buClr>
                <a:srgbClr val="C00000"/>
              </a:buClr>
            </a:pPr>
            <a:r>
              <a:rPr lang="pl-PL" b="1" dirty="0">
                <a:hlinkClick r:id="rId2"/>
              </a:rPr>
              <a:t>www.prazdninynavenkove.cz</a:t>
            </a:r>
            <a:endParaRPr lang="pl-PL" b="1" dirty="0"/>
          </a:p>
          <a:p>
            <a:pPr fontAlgn="base">
              <a:buClr>
                <a:srgbClr val="C00000"/>
              </a:buClr>
            </a:pPr>
            <a:r>
              <a:rPr lang="pl-PL" b="1" dirty="0"/>
              <a:t>FB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Blogeři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Tištěný katalog</a:t>
            </a:r>
            <a:endParaRPr lang="pl-PL" dirty="0"/>
          </a:p>
          <a:p>
            <a:pPr fontAlgn="base">
              <a:buClr>
                <a:srgbClr val="C00000"/>
              </a:buClr>
            </a:pPr>
            <a:endParaRPr lang="pl-PL" dirty="0"/>
          </a:p>
          <a:p>
            <a:pPr marL="0" indent="0" fontAlgn="base">
              <a:buClr>
                <a:srgbClr val="C00000"/>
              </a:buClr>
              <a:buNone/>
            </a:pPr>
            <a:endParaRPr lang="pl-PL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3819"/>
            <a:ext cx="2460571" cy="10269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" y="2424001"/>
            <a:ext cx="2454281" cy="11514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6991"/>
            <a:ext cx="2405665" cy="11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5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Festival ŽIVO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79" y="1261499"/>
            <a:ext cx="3240360" cy="4583422"/>
          </a:xfrm>
          <a:prstGeom prst="rect">
            <a:avLst/>
          </a:prstGeom>
        </p:spPr>
      </p:pic>
      <p:pic>
        <p:nvPicPr>
          <p:cNvPr id="12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3237247" cy="4576161"/>
          </a:xfrm>
        </p:spPr>
      </p:pic>
    </p:spTree>
    <p:extLst>
      <p:ext uri="{BB962C8B-B14F-4D97-AF65-F5344CB8AC3E}">
        <p14:creationId xmlns:p14="http://schemas.microsoft.com/office/powerpoint/2010/main" val="3757308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124745"/>
            <a:ext cx="8352928" cy="1584175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Děkuji za pozornost!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108012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Ing. Zdenka Nosková </a:t>
            </a:r>
          </a:p>
          <a:p>
            <a:r>
              <a:rPr lang="cs-CZ" sz="2400" dirty="0"/>
              <a:t>zdenkanoskova@svazvt.cz</a:t>
            </a:r>
          </a:p>
          <a:p>
            <a:r>
              <a:rPr lang="cs-CZ" sz="2400" dirty="0"/>
              <a:t>www.svazvt.cz</a:t>
            </a:r>
          </a:p>
        </p:txBody>
      </p:sp>
      <p:pic>
        <p:nvPicPr>
          <p:cNvPr id="4" name="Obrázek 3" descr="svta-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684761"/>
            <a:ext cx="2495550" cy="968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435280" cy="36004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POCIT BEZPEČÍ</a:t>
            </a:r>
            <a:b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VNÍMANÁ PÉČE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cs-CZ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někdo se o mě stará</a:t>
            </a:r>
            <a:b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POZORNOST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cs-CZ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někomu na mě záleží</a:t>
            </a:r>
          </a:p>
        </p:txBody>
      </p:sp>
    </p:spTree>
    <p:extLst>
      <p:ext uri="{BB962C8B-B14F-4D97-AF65-F5344CB8AC3E}">
        <p14:creationId xmlns:p14="http://schemas.microsoft.com/office/powerpoint/2010/main" val="233022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Certifikace kvality služeb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ve venkovské turistice a agroturistice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0" y="1556792"/>
            <a:ext cx="4114800" cy="3888432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cs-CZ" b="1" dirty="0"/>
              <a:t>Oficiální jednotná klasifikace ubytování v soukromí</a:t>
            </a:r>
          </a:p>
          <a:p>
            <a:pPr marL="0" indent="0" fontAlgn="base">
              <a:buClr>
                <a:srgbClr val="C00000"/>
              </a:buClr>
              <a:buNone/>
            </a:pPr>
            <a:endParaRPr lang="cs-CZ" b="1" dirty="0"/>
          </a:p>
          <a:p>
            <a:pPr fontAlgn="base">
              <a:buClr>
                <a:srgbClr val="C00000"/>
              </a:buClr>
            </a:pPr>
            <a:r>
              <a:rPr lang="cs-CZ" b="1" dirty="0"/>
              <a:t>Kategorizace zařízení agroturistiky a venkovské turistiky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5" y="1720462"/>
            <a:ext cx="3549106" cy="16726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2" y="3645024"/>
            <a:ext cx="3549106" cy="16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Stavebnice certifikací a značek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7628"/>
          <a:stretch/>
        </p:blipFill>
        <p:spPr>
          <a:xfrm>
            <a:off x="1124744" y="980728"/>
            <a:ext cx="6894512" cy="4545344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1043608" y="1124744"/>
            <a:ext cx="2304256" cy="1584176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9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4755713" y="1700808"/>
            <a:ext cx="4280783" cy="410445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Nahradila dosavadní certifikaci ubytování v soukromí.</a:t>
            </a:r>
          </a:p>
          <a:p>
            <a:pPr marL="0" indent="0">
              <a:buFont typeface="Arial" pitchFamily="34" charset="0"/>
              <a:buNone/>
            </a:pPr>
            <a:endParaRPr lang="pl-PL" dirty="0"/>
          </a:p>
          <a:p>
            <a:pPr marL="0" indent="0">
              <a:buFont typeface="Arial" pitchFamily="34" charset="0"/>
              <a:buNone/>
            </a:pPr>
            <a:r>
              <a:rPr lang="pl-PL" dirty="0"/>
              <a:t>TŘÍDA  </a:t>
            </a:r>
          </a:p>
          <a:p>
            <a:r>
              <a:rPr lang="pl-PL" dirty="0"/>
              <a:t>2 – 4 kytičky</a:t>
            </a:r>
          </a:p>
          <a:p>
            <a:endParaRPr lang="pl-PL" dirty="0"/>
          </a:p>
          <a:p>
            <a:pPr marL="0" indent="0">
              <a:buFont typeface="Arial" pitchFamily="34" charset="0"/>
              <a:buNone/>
            </a:pPr>
            <a:r>
              <a:rPr lang="pl-PL" dirty="0"/>
              <a:t>KATEGORIE</a:t>
            </a:r>
          </a:p>
          <a:p>
            <a:r>
              <a:rPr lang="pl-PL" dirty="0"/>
              <a:t>Obytná místnost (samostatný pokoj, apartmán)</a:t>
            </a:r>
          </a:p>
          <a:p>
            <a:r>
              <a:rPr lang="pl-PL" dirty="0"/>
              <a:t>Ubytovací objekt (chata, chalupa)</a:t>
            </a:r>
          </a:p>
          <a:p>
            <a:r>
              <a:rPr lang="pl-PL" dirty="0"/>
              <a:t>Malý kemp</a:t>
            </a:r>
          </a:p>
          <a:p>
            <a:pPr marL="0" indent="0">
              <a:buFont typeface="Arial" pitchFamily="34" charset="0"/>
              <a:buNone/>
            </a:pPr>
            <a:endParaRPr lang="pl-PL" dirty="0"/>
          </a:p>
          <a:p>
            <a:pPr marL="0" indent="0">
              <a:buFont typeface="Arial" pitchFamily="34" charset="0"/>
              <a:buNone/>
            </a:pPr>
            <a:r>
              <a:rPr lang="pl-PL" dirty="0"/>
              <a:t>Kapacita 20 / 35 lůžek</a:t>
            </a:r>
          </a:p>
          <a:p>
            <a:pPr marL="0" indent="0">
              <a:buFont typeface="Arial" pitchFamily="34" charset="0"/>
              <a:buNone/>
            </a:pPr>
            <a:r>
              <a:rPr lang="pl-PL" dirty="0"/>
              <a:t>Platnost 3 roky</a:t>
            </a:r>
          </a:p>
          <a:p>
            <a:endParaRPr lang="pl-PL" dirty="0"/>
          </a:p>
        </p:txBody>
      </p:sp>
      <p:pic>
        <p:nvPicPr>
          <p:cNvPr id="10" name="Zástupný symbol pro obsah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25626"/>
            <a:ext cx="4331094" cy="23828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0" y="4626325"/>
            <a:ext cx="1292121" cy="12921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42" y="4626326"/>
            <a:ext cx="1304940" cy="130494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74" y="4647662"/>
            <a:ext cx="1286994" cy="12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2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pic>
        <p:nvPicPr>
          <p:cNvPr id="7" name="Zástupný symbol pro obsa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7" y="1717637"/>
            <a:ext cx="4192787" cy="3168352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578483"/>
            <a:ext cx="4364930" cy="4226781"/>
          </a:xfrm>
        </p:spPr>
        <p:txBody>
          <a:bodyPr>
            <a:normAutofit/>
          </a:bodyPr>
          <a:lstStyle/>
          <a:p>
            <a:pPr fontAlgn="base">
              <a:buClr>
                <a:srgbClr val="C00000"/>
              </a:buClr>
            </a:pPr>
            <a:r>
              <a:rPr lang="cs-CZ" sz="2700" dirty="0"/>
              <a:t>Sestavil Svaz venkovské turistiky a agroturistiky za podpory Ministerstva pro místní rozvoj a Fóra cestovního ruchu. </a:t>
            </a:r>
          </a:p>
          <a:p>
            <a:pPr marL="0" indent="0" fontAlgn="base">
              <a:buClr>
                <a:srgbClr val="C00000"/>
              </a:buClr>
              <a:buNone/>
            </a:pPr>
            <a:endParaRPr lang="cs-CZ" sz="2700" dirty="0"/>
          </a:p>
          <a:p>
            <a:pPr fontAlgn="base">
              <a:buClr>
                <a:srgbClr val="C00000"/>
              </a:buClr>
            </a:pPr>
            <a:r>
              <a:rPr lang="pl-PL" sz="2700" dirty="0"/>
              <a:t>Klasifikace je platná od </a:t>
            </a:r>
          </a:p>
          <a:p>
            <a:pPr marL="0" indent="0" fontAlgn="base">
              <a:buClr>
                <a:srgbClr val="C00000"/>
              </a:buClr>
              <a:buNone/>
            </a:pPr>
            <a:r>
              <a:rPr lang="pl-PL" sz="2700" dirty="0"/>
              <a:t>    18. 1. 2017. 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6165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578483"/>
            <a:ext cx="4364930" cy="4226781"/>
          </a:xfrm>
        </p:spPr>
        <p:txBody>
          <a:bodyPr>
            <a:normAutofit fontScale="85000" lnSpcReduction="20000"/>
          </a:bodyPr>
          <a:lstStyle/>
          <a:p>
            <a:pPr fontAlgn="base">
              <a:buClr>
                <a:srgbClr val="C00000"/>
              </a:buClr>
            </a:pPr>
            <a:r>
              <a:rPr lang="cs-CZ" dirty="0"/>
              <a:t>Přechodné krátkodobé turistické ubytování</a:t>
            </a:r>
          </a:p>
          <a:p>
            <a:pPr fontAlgn="base">
              <a:buClr>
                <a:srgbClr val="C00000"/>
              </a:buClr>
            </a:pPr>
            <a:r>
              <a:rPr lang="pl-PL" b="1" dirty="0"/>
              <a:t>v minimálně 1 a maximálně ve 4 ubytovacích jednotkách v rodinném domě, bytovém domě nebo ve stavbě pro rodinnou rekreaci 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v objektu stavby pro rodinnou rekreaci.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5" y="1753616"/>
            <a:ext cx="4154058" cy="3115544"/>
          </a:xfrm>
          <a:prstGeom prst="rect">
            <a:avLst/>
          </a:prstGeom>
        </p:spPr>
      </p:pic>
      <p:sp>
        <p:nvSpPr>
          <p:cNvPr id="6" name="Zástupný symbol pro obsah 3"/>
          <p:cNvSpPr txBox="1">
            <a:spLocks/>
          </p:cNvSpPr>
          <p:nvPr/>
        </p:nvSpPr>
        <p:spPr>
          <a:xfrm>
            <a:off x="107504" y="5085184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179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Oficiální jednotná klasifikace ubytování v soukromí 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779070" y="1578483"/>
            <a:ext cx="4364930" cy="4226781"/>
          </a:xfrm>
        </p:spPr>
        <p:txBody>
          <a:bodyPr>
            <a:normAutofit/>
          </a:bodyPr>
          <a:lstStyle/>
          <a:p>
            <a:pPr marL="0" indent="0" fontAlgn="base">
              <a:buClr>
                <a:srgbClr val="C00000"/>
              </a:buClr>
              <a:buNone/>
            </a:pPr>
            <a:r>
              <a:rPr lang="pl-PL" b="1" dirty="0"/>
              <a:t>Kategorie</a:t>
            </a:r>
            <a:r>
              <a:rPr lang="pl-PL" dirty="0"/>
              <a:t>: 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Pokoj pro hosty 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Apartmán pro hosty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Objekt pro rekreaci </a:t>
            </a:r>
          </a:p>
          <a:p>
            <a:pPr fontAlgn="base">
              <a:buClr>
                <a:srgbClr val="C00000"/>
              </a:buClr>
            </a:pPr>
            <a:r>
              <a:rPr lang="pl-PL" dirty="0"/>
              <a:t>Malý penzion </a:t>
            </a: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107504" y="5085184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2" descr="http://www.apartmany-kocourek.cz/images/f-1464967077-958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8" y="1729869"/>
            <a:ext cx="4359115" cy="29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7862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9537</TotalTime>
  <Words>555</Words>
  <Application>Microsoft Office PowerPoint</Application>
  <PresentationFormat>Předvádění na obrazovce (4:3)</PresentationFormat>
  <Paragraphs>205</Paragraphs>
  <Slides>28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Motiv sady Office</vt:lpstr>
      <vt:lpstr>Agroturistika a venkovská turistika</vt:lpstr>
      <vt:lpstr>Prezentace aplikace PowerPoint</vt:lpstr>
      <vt:lpstr>POCIT BEZPEČÍ VNÍMANÁ PÉČE – někdo se o mě stará POZORNOST – někomu na mě záleží</vt:lpstr>
      <vt:lpstr>Certifikace kvality služeb  ve venkovské turistice a agroturistice</vt:lpstr>
      <vt:lpstr>Stavebnice certifikací a značek</vt:lpstr>
      <vt:lpstr>Oficiální jednotná klasifikace ubytování v soukromí </vt:lpstr>
      <vt:lpstr>Oficiální jednotná klasifikace ubytování v soukromí </vt:lpstr>
      <vt:lpstr>Oficiální jednotná klasifikace ubytování v soukromí </vt:lpstr>
      <vt:lpstr>Oficiální jednotná klasifikace ubytování v soukromí </vt:lpstr>
      <vt:lpstr>Oficiální jednotná klasifikace ubytování v soukromí </vt:lpstr>
      <vt:lpstr>Oficiální jednotná klasifikace ubytování v soukromí </vt:lpstr>
      <vt:lpstr>Oficiální jednotná klasifikace ubytování v soukromí </vt:lpstr>
      <vt:lpstr>Stavebnice certifikací a značek</vt:lpstr>
      <vt:lpstr>Kategorizace zařízení agroturistiky a venkovské turistiky </vt:lpstr>
      <vt:lpstr>Kategorizace zařízení agroturistiky a venkovské turistiky </vt:lpstr>
      <vt:lpstr>Kategorizace zařízení agroturistiky a venkovské turistiky </vt:lpstr>
      <vt:lpstr>Prezentace aplikace PowerPoint</vt:lpstr>
      <vt:lpstr>Kategorizace zařízení agroturistiky a venkovské turistiky </vt:lpstr>
      <vt:lpstr>Prezentace aplikace PowerPoint</vt:lpstr>
      <vt:lpstr>Kategorizace zařízení agroturistiky a venkovské turistiky </vt:lpstr>
      <vt:lpstr>Certifikace – aktuální stav</vt:lpstr>
      <vt:lpstr>Certifikace – aktuální stav</vt:lpstr>
      <vt:lpstr>Podpora tvorby produktů VT a AgT na celostátní a regionální úrovni</vt:lpstr>
      <vt:lpstr>Management značky</vt:lpstr>
      <vt:lpstr>Vzdělávání</vt:lpstr>
      <vt:lpstr>Propagace</vt:lpstr>
      <vt:lpstr>Festival ŽIVO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Zdenka Nosková</cp:lastModifiedBy>
  <cp:revision>259</cp:revision>
  <cp:lastPrinted>2017-05-15T04:24:51Z</cp:lastPrinted>
  <dcterms:created xsi:type="dcterms:W3CDTF">2017-03-26T08:53:05Z</dcterms:created>
  <dcterms:modified xsi:type="dcterms:W3CDTF">2017-06-20T20:31:23Z</dcterms:modified>
</cp:coreProperties>
</file>