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9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78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A8FF4-4DDC-4719-8B53-5531803B1602}" type="datetimeFigureOut">
              <a:rPr lang="cs-CZ" smtClean="0"/>
              <a:t>24.5.2016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20E95-044B-4A27-9C93-1D5EC21485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55453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AEB4E-493B-4511-B692-6B1B9DEE12BD}" type="datetimeFigureOut">
              <a:rPr lang="cs-CZ" smtClean="0"/>
              <a:t>24.5.2016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00956-BFD1-49B7-8BE1-B447AB134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35390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00956-BFD1-49B7-8BE1-B447AB134844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70BFAC5-85B3-43AB-9C4A-72881A7536C5}" type="datetime1">
              <a:rPr lang="cs-CZ" smtClean="0"/>
              <a:t>24.5.2016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793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ABF019-F02E-4B44-99C3-54D4E48AE6F3}" type="datetime1">
              <a:rPr lang="cs-CZ" smtClean="0"/>
              <a:t>24.5.2016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968F9-9D77-4DBB-9BB8-DFF1795662ED}" type="datetime1">
              <a:rPr lang="cs-CZ" smtClean="0"/>
              <a:t>24.5.2016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68F6EB-8CCE-431B-9EAD-5E8C1B87046B}" type="datetime1">
              <a:rPr lang="cs-CZ" smtClean="0"/>
              <a:t>24.5.2016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11988-F7BC-4941-B43A-F5CCDB001451}" type="datetime1">
              <a:rPr lang="cs-CZ" smtClean="0"/>
              <a:t>24.5.2016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03F11-0C89-4153-8BB3-A2D589883ED8}" type="datetime1">
              <a:rPr lang="cs-CZ" smtClean="0"/>
              <a:t>24.5.2016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C0E4EB-4718-4E05-AC00-58C45A677371}" type="datetime1">
              <a:rPr lang="cs-CZ" smtClean="0"/>
              <a:t>24.5.2016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940F0-B936-4191-94D0-ABD8307315E4}" type="datetime1">
              <a:rPr lang="cs-CZ" smtClean="0"/>
              <a:t>24.5.2016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49A09-535F-45F3-AC42-568C1C4058CC}" type="datetime1">
              <a:rPr lang="cs-CZ" smtClean="0"/>
              <a:t>24.5.2016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3B854-EA10-4EF7-A2E5-6C9E0BC3706A}" type="datetime1">
              <a:rPr lang="cs-CZ" smtClean="0"/>
              <a:t>24.5.2016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83768CA-A61D-479F-A8F0-F4E4C8B2D477}" type="datetime1">
              <a:rPr lang="cs-CZ" smtClean="0"/>
              <a:t>24.5.2016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5BACB5-884C-4AB9-B672-311AD2DEB6EC}" type="datetime1">
              <a:rPr lang="cs-CZ" smtClean="0"/>
              <a:t>24.5.2016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146941-F695-4D2F-8D5C-563CD51B8B95}" type="datetime1">
              <a:rPr lang="cs-CZ" smtClean="0"/>
              <a:t>24.5.2016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7084D6-E6CD-4798-87EA-9CB37E5ACBA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ck.cz/" TargetMode="External"/><Relationship Id="rId2" Type="http://schemas.openxmlformats.org/officeDocument/2006/relationships/hyperlink" Target="mailto:mas.luznice@sudomerice.cz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2.jpg"/><Relationship Id="rId4" Type="http://schemas.openxmlformats.org/officeDocument/2006/relationships/hyperlink" Target="http://www.mas-trebonsko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944216"/>
          </a:xfrm>
        </p:spPr>
        <p:txBody>
          <a:bodyPr>
            <a:noAutofit/>
          </a:bodyPr>
          <a:lstStyle/>
          <a:p>
            <a:pPr algn="ctr"/>
            <a:r>
              <a:rPr lang="cs-CZ" sz="5400" dirty="0" smtClean="0"/>
              <a:t>Dotační programy pro školy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4437111"/>
            <a:ext cx="7772400" cy="374199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48" y="5769723"/>
            <a:ext cx="1122700" cy="7556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9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základní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Personální podpora</a:t>
            </a:r>
            <a:endParaRPr lang="cs-CZ" sz="2000" dirty="0" smtClean="0"/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š</a:t>
            </a:r>
            <a:r>
              <a:rPr lang="cs-CZ" sz="2000" dirty="0" smtClean="0"/>
              <a:t>kolní asistent,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š</a:t>
            </a:r>
            <a:r>
              <a:rPr lang="cs-CZ" sz="2000" dirty="0" smtClean="0"/>
              <a:t>kolní speciální pedagog,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š</a:t>
            </a:r>
            <a:r>
              <a:rPr lang="cs-CZ" sz="2000" dirty="0" smtClean="0"/>
              <a:t>kolní psycholog,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s</a:t>
            </a:r>
            <a:r>
              <a:rPr lang="cs-CZ" sz="2000" dirty="0" smtClean="0"/>
              <a:t>ociální pedagog.</a:t>
            </a: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05263"/>
            <a:ext cx="1448818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711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základní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Osobnostně sociální a profesní rozvoj pedagogů ZŠ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CLIL ve výuce na ZŠ,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v</a:t>
            </a:r>
            <a:r>
              <a:rPr lang="cs-CZ" sz="2000" dirty="0" smtClean="0"/>
              <a:t>zdělávání pedagogických pracovníků ZŠ (čtenářská gramotnost, matematická gramotnost, cizí jazyky, </a:t>
            </a:r>
            <a:r>
              <a:rPr lang="cs-CZ" sz="2000" dirty="0" err="1" smtClean="0"/>
              <a:t>mentoring</a:t>
            </a:r>
            <a:r>
              <a:rPr lang="cs-CZ" sz="2000" dirty="0" smtClean="0"/>
              <a:t>, inkluze),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v</a:t>
            </a:r>
            <a:r>
              <a:rPr lang="cs-CZ" sz="2000" dirty="0" smtClean="0"/>
              <a:t>zájemná spolupráce pedagogů ZŠ,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t</a:t>
            </a:r>
            <a:r>
              <a:rPr lang="cs-CZ" sz="2000" dirty="0" smtClean="0"/>
              <a:t>andemová výuka na ZŠ,</a:t>
            </a:r>
          </a:p>
          <a:p>
            <a:pPr marL="256032" lvl="1" indent="0">
              <a:buNone/>
            </a:pP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05263"/>
            <a:ext cx="1520826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026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základní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Osobnostně sociální a profesní rozvoj pedagogů ZŠ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s</a:t>
            </a:r>
            <a:r>
              <a:rPr lang="cs-CZ" sz="2000" dirty="0" smtClean="0"/>
              <a:t>dílení zkušeností pedagogů z různých ZŠ prostřednictvím vzájemných návštěv,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v</a:t>
            </a:r>
            <a:r>
              <a:rPr lang="cs-CZ" sz="2000" dirty="0" smtClean="0"/>
              <a:t>zdělávání pedagogického sboru ZŠ zaměřené na inkluzi,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v</a:t>
            </a:r>
            <a:r>
              <a:rPr lang="cs-CZ" sz="2000" dirty="0" smtClean="0"/>
              <a:t>zájemná spolupráce pedagogů ZŠ v oblasti inkluze.</a:t>
            </a:r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77271"/>
            <a:ext cx="1520826" cy="772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2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základní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err="1" smtClean="0"/>
              <a:t>Extrakurikulární</a:t>
            </a:r>
            <a:r>
              <a:rPr lang="cs-CZ" sz="2000" u="sng" dirty="0" smtClean="0"/>
              <a:t> rozvojové aktivity ZŠ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Čtenářský klub pro žáky ZŠ,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Klub zábavné logiky a rozvoje matematické gramotnosti pro žáky ZŠ,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Doučování žáků ZŠ ohrožených školním neúspěchem.</a:t>
            </a:r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5877272"/>
            <a:ext cx="1167681" cy="772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7386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základní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Spolupráce s rodiči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o</a:t>
            </a:r>
            <a:r>
              <a:rPr lang="cs-CZ" sz="2000" dirty="0" smtClean="0"/>
              <a:t>dborně zaměřená tematická setkávání a spolupráce s rodiči žáků ZŠ.</a:t>
            </a:r>
          </a:p>
          <a:p>
            <a:pPr marL="256032" lvl="1" indent="0">
              <a:buNone/>
            </a:pP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05263"/>
            <a:ext cx="1448818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6082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Investiční programy pro MŠ a ZŠ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Informace</a:t>
            </a:r>
            <a:endParaRPr lang="cs-CZ" sz="2000" dirty="0" smtClean="0"/>
          </a:p>
          <a:p>
            <a:pPr marL="598932" lvl="1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Integrovaný regionální operační program</a:t>
            </a:r>
          </a:p>
          <a:p>
            <a:pPr marL="598932" lvl="1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SC 2.4 Zvýšení kvality a dostupnosti infrastruktury pro vzdělávání a celoživotní učení</a:t>
            </a:r>
          </a:p>
          <a:p>
            <a:pPr marL="598932" lvl="1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Podporovány investice do výstavby, stavebních úprav a pořízení vybavení za účelem zajištění rovného přístupu ke kvalitnímu vzdělávání a s důrazem na rozvoj klíčových kompetencí žáků.</a:t>
            </a: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68" y="5949280"/>
            <a:ext cx="1124688" cy="698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7428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Podpora infrastruktury pro předškolní zařízení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Výstavba nových kapacit MŠ či zařízení péče o děti do 3 let.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Rekonstrukce stávající infrastruktury.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Vybavení nových učeben.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Pořízení herních prvků.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Pořízení kompenzačních pomůcek.</a:t>
            </a:r>
          </a:p>
          <a:p>
            <a:pPr marL="256032" lvl="1" indent="0">
              <a:buNone/>
            </a:pP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77271"/>
            <a:ext cx="1088778" cy="772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982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Infrastruktura základních škol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324036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dirty="0" smtClean="0"/>
              <a:t>Stavební úpravy a vybavení odborných učeben v kompetencích: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Komunikace v cizích jazycích,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Práce s digitálními technologiemi,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Přírodní vědy,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Technické a řemeslné obory.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Zajištění bezbariérové dostupnosti školy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Podpora sociální inkluze stavebními </a:t>
            </a:r>
            <a:r>
              <a:rPr lang="cs-CZ" sz="1800" dirty="0"/>
              <a:t>ú</a:t>
            </a:r>
            <a:r>
              <a:rPr lang="cs-CZ" sz="1800" dirty="0" smtClean="0"/>
              <a:t>pravami a vybavením: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Školní poradenská pracoviště</a:t>
            </a:r>
          </a:p>
          <a:p>
            <a:pPr marL="541782" lvl="1" indent="-285750">
              <a:buFont typeface="Wingdings" panose="05000000000000000000" pitchFamily="2" charset="2"/>
              <a:buChar char="§"/>
            </a:pPr>
            <a:r>
              <a:rPr lang="cs-CZ" sz="1600" dirty="0" smtClean="0"/>
              <a:t>Kompenzační pomůcky a vybavení pro děti se SVP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1800" dirty="0" smtClean="0"/>
              <a:t>Zajištění konektivity školy, připojení k internetu</a:t>
            </a:r>
          </a:p>
          <a:p>
            <a:pPr marL="256032" lvl="1" indent="0">
              <a:buNone/>
            </a:pP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949280"/>
            <a:ext cx="1160785" cy="70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2547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Alokace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324036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256032" lvl="1" indent="0">
              <a:buNone/>
            </a:pPr>
            <a:r>
              <a:rPr lang="cs-CZ" sz="2000" dirty="0" smtClean="0"/>
              <a:t>SC </a:t>
            </a:r>
            <a:r>
              <a:rPr lang="cs-CZ" sz="2000" dirty="0"/>
              <a:t>2.4 Zvýšení kvality a dostupnosti infrastruktury pro vzdělávání a celoživotní učení</a:t>
            </a:r>
          </a:p>
          <a:p>
            <a:pPr marL="256032" lvl="1" indent="0">
              <a:buNone/>
            </a:pPr>
            <a:r>
              <a:rPr lang="cs-CZ" sz="2000" dirty="0" smtClean="0"/>
              <a:t> </a:t>
            </a:r>
          </a:p>
          <a:p>
            <a:pPr marL="256032" lvl="1" indent="0">
              <a:buNone/>
            </a:pPr>
            <a:r>
              <a:rPr lang="cs-CZ" sz="2000" b="1" dirty="0" smtClean="0"/>
              <a:t>11 377 000 Kč</a:t>
            </a:r>
            <a:endParaRPr lang="cs-CZ" sz="2000" b="1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84" y="5949280"/>
            <a:ext cx="1160785" cy="70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1655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Kontakt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324036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b="1" dirty="0" smtClean="0"/>
              <a:t>MAS Lužnice </a:t>
            </a:r>
            <a:r>
              <a:rPr lang="cs-CZ" sz="1800" b="1" dirty="0" err="1" smtClean="0"/>
              <a:t>z.s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	Ing. Lucie Dědičová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/>
              <a:t>tel.: 774 424 078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>
                <a:hlinkClick r:id="rId2"/>
              </a:rPr>
              <a:t>mas.luznice@sudomerice.cz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/>
              <a:t>www.masluznice.bechynsko.cz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dirty="0" smtClean="0"/>
              <a:t>MAS Česká Kanada </a:t>
            </a:r>
            <a:r>
              <a:rPr lang="cs-CZ" sz="1800" dirty="0" smtClean="0">
                <a:hlinkClick r:id="rId3"/>
              </a:rPr>
              <a:t>www.masck.cz</a:t>
            </a:r>
            <a:r>
              <a:rPr lang="cs-CZ" sz="1800" dirty="0" smtClean="0"/>
              <a:t> (škola Tučapy)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800" dirty="0" smtClean="0"/>
              <a:t>MAS Třeboňsko </a:t>
            </a:r>
            <a:r>
              <a:rPr lang="cs-CZ" sz="1800" dirty="0" smtClean="0">
                <a:hlinkClick r:id="rId4"/>
              </a:rPr>
              <a:t>www.mas-trebonsko.cz</a:t>
            </a:r>
            <a:r>
              <a:rPr lang="cs-CZ" sz="1800" dirty="0" smtClean="0"/>
              <a:t> ( školy Veselí nad Lužnicí, Zlukov)</a:t>
            </a:r>
            <a:endParaRPr lang="cs-CZ" sz="1600" dirty="0" smtClean="0"/>
          </a:p>
          <a:p>
            <a:pPr marL="256032" lvl="1" indent="0">
              <a:buNone/>
            </a:pP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949280"/>
            <a:ext cx="1160785" cy="70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3200" dirty="0" smtClean="0"/>
              <a:t>Šablony</a:t>
            </a:r>
            <a:endParaRPr lang="cs-CZ" sz="32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7"/>
            <a:ext cx="777240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 smtClean="0"/>
              <a:t>Operační program Výzkum, vývoj a vzdělávání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 smtClean="0"/>
              <a:t>Ministerstvo školství, mládeže a tělovýchovy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b="1" dirty="0" smtClean="0"/>
              <a:t>Výzva č. 02_16_022 </a:t>
            </a:r>
            <a:r>
              <a:rPr lang="cs-CZ" sz="2200" dirty="0" smtClean="0"/>
              <a:t>Podpora škol formou projektů zjednodušeného vykazování – Šablony pro MŠ a ZŠ 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 smtClean="0"/>
              <a:t>Předpokládaný termín vyhlášení </a:t>
            </a:r>
            <a:r>
              <a:rPr lang="cs-CZ" sz="2200" b="1" dirty="0" smtClean="0"/>
              <a:t>výzvy je 31. 5. 2016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b="1" dirty="0" smtClean="0"/>
              <a:t>Žádosti</a:t>
            </a:r>
            <a:r>
              <a:rPr lang="cs-CZ" sz="2200" dirty="0" smtClean="0"/>
              <a:t> možno podávat průběžně </a:t>
            </a:r>
            <a:r>
              <a:rPr lang="cs-CZ" sz="2200" b="1" dirty="0" smtClean="0"/>
              <a:t>do června 2017</a:t>
            </a:r>
          </a:p>
          <a:p>
            <a:endParaRPr lang="cs-CZ" sz="2200" dirty="0" smtClean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76" y="6124644"/>
            <a:ext cx="1088777" cy="648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10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800" dirty="0" smtClean="0"/>
              <a:t>Informace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952327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100" b="1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600" b="1" dirty="0" smtClean="0"/>
              <a:t>Příjemci  - z</a:t>
            </a:r>
            <a:r>
              <a:rPr lang="cs-CZ" sz="2600" dirty="0" smtClean="0"/>
              <a:t>ákladní a mateřské školy kromě speciálních škol (mohou využít šablony jen v určitých oblastech, samostatná výzva)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600" dirty="0" smtClean="0"/>
              <a:t>V této výzvě pouze </a:t>
            </a:r>
            <a:r>
              <a:rPr lang="cs-CZ" sz="2600" b="1" dirty="0" smtClean="0"/>
              <a:t>jedna žádost </a:t>
            </a:r>
            <a:r>
              <a:rPr lang="cs-CZ" sz="2600" dirty="0" smtClean="0"/>
              <a:t>o podporu = projekt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600" dirty="0" smtClean="0"/>
              <a:t>Sestavení projektu pouze prostřednictvím výběru šablon</a:t>
            </a:r>
          </a:p>
          <a:p>
            <a:pPr marL="109728" indent="0">
              <a:buNone/>
            </a:pPr>
            <a:r>
              <a:rPr lang="cs-CZ" sz="2600" b="1" dirty="0" smtClean="0"/>
              <a:t>			</a:t>
            </a:r>
          </a:p>
          <a:p>
            <a:pPr marL="109728" indent="0" algn="ctr">
              <a:buNone/>
            </a:pPr>
            <a:r>
              <a:rPr lang="cs-CZ" sz="2600" b="1" dirty="0" smtClean="0"/>
              <a:t>Šablona = aktivita</a:t>
            </a:r>
          </a:p>
          <a:p>
            <a:pPr marL="109728" indent="0">
              <a:buNone/>
            </a:pPr>
            <a:endParaRPr lang="cs-CZ" sz="2600" b="1" dirty="0" smtClean="0"/>
          </a:p>
          <a:p>
            <a:pPr marL="109728" indent="0">
              <a:buNone/>
            </a:pPr>
            <a:r>
              <a:rPr lang="cs-CZ" sz="2600" dirty="0" smtClean="0"/>
              <a:t>Škola si do své žádosti může vybrat jednu nebo více aktivit, které bude realizovat. </a:t>
            </a:r>
          </a:p>
          <a:p>
            <a:pPr marL="109728" indent="0">
              <a:buNone/>
            </a:pPr>
            <a:endParaRPr lang="cs-CZ" sz="26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08" y="6093296"/>
            <a:ext cx="1016769" cy="648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022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 txBox="1">
            <a:spLocks/>
          </p:cNvSpPr>
          <p:nvPr/>
        </p:nvSpPr>
        <p:spPr>
          <a:xfrm>
            <a:off x="688031" y="1772817"/>
            <a:ext cx="7772400" cy="544376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800" dirty="0" smtClean="0"/>
              <a:t>Financování šablon</a:t>
            </a:r>
            <a:endParaRPr lang="cs-CZ" sz="2800" dirty="0"/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85800" y="2348880"/>
            <a:ext cx="7772400" cy="3240361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b="1" dirty="0" smtClean="0"/>
              <a:t>Alokace </a:t>
            </a:r>
            <a:r>
              <a:rPr lang="cs-CZ" sz="2000" dirty="0" smtClean="0"/>
              <a:t>– 4 a půl miliardy korun na období 2016 – 2018, školy bez rozdílu velikosti a svých potřeb</a:t>
            </a:r>
          </a:p>
          <a:p>
            <a:endParaRPr lang="cs-CZ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b="1" dirty="0" smtClean="0"/>
              <a:t>Minimální výše: </a:t>
            </a:r>
            <a:r>
              <a:rPr lang="cs-CZ" sz="2000" dirty="0" smtClean="0"/>
              <a:t>200 000 Kč/škola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000" b="1" dirty="0" smtClean="0"/>
              <a:t>Maximální výše: </a:t>
            </a:r>
            <a:r>
              <a:rPr lang="cs-CZ" sz="2000" dirty="0" smtClean="0"/>
              <a:t>200 000Kč/škola + 2 200 Kč/žák</a:t>
            </a:r>
          </a:p>
          <a:p>
            <a:pPr marL="109728" indent="0">
              <a:buNone/>
            </a:pPr>
            <a:endParaRPr lang="cs-CZ" sz="2000" dirty="0" smtClean="0"/>
          </a:p>
          <a:p>
            <a:pPr marL="109728" indent="0">
              <a:buNone/>
            </a:pPr>
            <a:r>
              <a:rPr lang="cs-CZ" sz="2000" dirty="0" smtClean="0"/>
              <a:t>V případě, že součástí PO je MŠ a ZŠ se částka 200 000 Kč počítá 1x za MŠ a 1x za ZŠ, celkem tedy 400 000 Kč.</a:t>
            </a:r>
          </a:p>
          <a:p>
            <a:pPr marL="109728" indent="0">
              <a:buNone/>
            </a:pPr>
            <a:endParaRPr lang="cs-CZ" sz="2000" dirty="0" smtClean="0"/>
          </a:p>
        </p:txBody>
      </p:sp>
      <p:sp>
        <p:nvSpPr>
          <p:cNvPr id="10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25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25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436384"/>
          </a:xfrm>
          <a:prstGeom prst="rect">
            <a:avLst/>
          </a:prstGeom>
        </p:spPr>
      </p:pic>
      <p:pic>
        <p:nvPicPr>
          <p:cNvPr id="13" name="Obrázek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6021287"/>
            <a:ext cx="1088777" cy="674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632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Pomoc školám od </a:t>
            </a:r>
            <a:r>
              <a:rPr lang="cs-CZ" sz="2800" dirty="0" smtClean="0"/>
              <a:t>MAS - animace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 smtClean="0"/>
              <a:t>Metodická pomoc MŠ a ZŠ s výběrem vhodných šablon.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 smtClean="0"/>
              <a:t>Školení pro žadatele a příjemce MŠ a ZŠ.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 smtClean="0"/>
              <a:t>Konzultační činnost při realizaci projektu.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/>
              <a:t>Metodická pomoc MŠ a ZŠ při zpracování zpráv o realizaci a udržitelnosti projektu, zadávání dat do monitorovacího systému, zajištění správnosti předávaných výstupů.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200" dirty="0" smtClean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6158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77271"/>
            <a:ext cx="1160785" cy="772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56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Pomoc školám od </a:t>
            </a:r>
            <a:r>
              <a:rPr lang="cs-CZ" sz="2800" dirty="0" smtClean="0"/>
              <a:t>MAS - animace</a:t>
            </a:r>
            <a:endParaRPr lang="cs-CZ" sz="28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 smtClean="0"/>
              <a:t>Metodická pomoc s vypořádáním připomínek ke zprávám o realizaci a udržitelnosti projektu.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200" dirty="0" smtClean="0"/>
              <a:t>Metodická pomoc při kontrole  na místě, při ukončování realizace projektu a při přípravě závěrečné zprávy o realizaci projektu.</a:t>
            </a:r>
            <a:endParaRPr lang="cs-CZ" sz="2200" dirty="0"/>
          </a:p>
        </p:txBody>
      </p:sp>
      <p:sp>
        <p:nvSpPr>
          <p:cNvPr id="5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8" name="Obrázek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05263"/>
            <a:ext cx="1160785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47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mateřské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Personální podpora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školní asistent,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školní speciální pedagog,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školní psycholog,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sociální pedagog,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/>
              <a:t>c</a:t>
            </a:r>
            <a:r>
              <a:rPr lang="cs-CZ" sz="2000" dirty="0" smtClean="0"/>
              <a:t>hůva.</a:t>
            </a:r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50438"/>
            <a:ext cx="1232793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212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mateřské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Osobnostně sociální a profesní rozvoj pedagogů MŠ</a:t>
            </a:r>
            <a:r>
              <a:rPr lang="cs-CZ" sz="2000" dirty="0" smtClean="0"/>
              <a:t>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předškolní pedagogové MŠ – individuální, týmový,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profesní rozvoj předškolních pedagogů prostřednictvím supervize,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sdílení zkušeností předškolních pedagogů z různých MŠ prostřednictvím vzájemných návštěv,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specifika práce </a:t>
            </a:r>
            <a:r>
              <a:rPr lang="cs-CZ" sz="2000" dirty="0"/>
              <a:t>p</a:t>
            </a:r>
            <a:r>
              <a:rPr lang="cs-CZ" sz="2000" dirty="0" smtClean="0"/>
              <a:t>edagoga s dvouletými dětmi v MŠ. </a:t>
            </a: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05263"/>
            <a:ext cx="1232793" cy="844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73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8031" y="2042590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z="2400" dirty="0" smtClean="0"/>
              <a:t>Přehled šablon</a:t>
            </a:r>
            <a:endParaRPr lang="cs-CZ" sz="2800" dirty="0"/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685800" y="2492896"/>
            <a:ext cx="7772400" cy="288031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endParaRPr lang="cs-CZ" sz="1000" dirty="0" smtClean="0"/>
          </a:p>
          <a:p>
            <a:pPr marL="0" indent="0">
              <a:buNone/>
            </a:pPr>
            <a:r>
              <a:rPr lang="cs-CZ" sz="2000" b="1" dirty="0" smtClean="0"/>
              <a:t>Aktivity pro mateřské školy: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u="sng" dirty="0" smtClean="0"/>
              <a:t>Usnadňování přechodu dětí z MŠ do ZŠ</a:t>
            </a:r>
            <a:r>
              <a:rPr lang="cs-CZ" sz="2000" dirty="0" smtClean="0"/>
              <a:t> 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prevence logopedických vad a problémů komunikačních schopností u dětí v MŠ,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individualizace vzdělávání v MŠ, </a:t>
            </a:r>
          </a:p>
          <a:p>
            <a:pPr marL="598932" lvl="1" indent="-342900">
              <a:buFont typeface="Courier New" panose="02070309020205020404" pitchFamily="49" charset="0"/>
              <a:buChar char="o"/>
            </a:pPr>
            <a:r>
              <a:rPr lang="cs-CZ" sz="2000" dirty="0" smtClean="0"/>
              <a:t>odborně zaměřené tematická setkávání  a spolupráce s rodiči dětí v MŠ.</a:t>
            </a:r>
            <a:endParaRPr lang="cs-CZ" sz="2000" dirty="0"/>
          </a:p>
        </p:txBody>
      </p:sp>
      <p:sp>
        <p:nvSpPr>
          <p:cNvPr id="4" name="AutoShape 2" descr="Výsledek obrázku pro opvv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opvvv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6432"/>
            <a:ext cx="7704855" cy="1709994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1" y="5877271"/>
            <a:ext cx="1376810" cy="772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3021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257</TotalTime>
  <Words>704</Words>
  <Application>Microsoft Office PowerPoint</Application>
  <PresentationFormat>Předvádění na obrazovce (4:3)</PresentationFormat>
  <Paragraphs>135</Paragraphs>
  <Slides>19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Shluk</vt:lpstr>
      <vt:lpstr>Dotační programy pro školy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Animace škol (šablony)</dc:title>
  <dc:creator>uzivatel</dc:creator>
  <cp:lastModifiedBy>uzivatel</cp:lastModifiedBy>
  <cp:revision>27</cp:revision>
  <dcterms:created xsi:type="dcterms:W3CDTF">2016-05-24T05:39:14Z</dcterms:created>
  <dcterms:modified xsi:type="dcterms:W3CDTF">2016-05-24T10:08:52Z</dcterms:modified>
</cp:coreProperties>
</file>