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notesMasterIdLst>
    <p:notesMasterId r:id="rId21"/>
  </p:notesMasterIdLst>
  <p:handoutMasterIdLst>
    <p:handoutMasterId r:id="rId22"/>
  </p:handoutMasterIdLst>
  <p:sldIdLst>
    <p:sldId id="256" r:id="rId2"/>
    <p:sldId id="262" r:id="rId3"/>
    <p:sldId id="263" r:id="rId4"/>
    <p:sldId id="264" r:id="rId5"/>
    <p:sldId id="265" r:id="rId6"/>
    <p:sldId id="266" r:id="rId7"/>
    <p:sldId id="267" r:id="rId8"/>
    <p:sldId id="269" r:id="rId9"/>
    <p:sldId id="268" r:id="rId10"/>
    <p:sldId id="270" r:id="rId11"/>
    <p:sldId id="271" r:id="rId12"/>
    <p:sldId id="272" r:id="rId13"/>
    <p:sldId id="273" r:id="rId14"/>
    <p:sldId id="274" r:id="rId15"/>
    <p:sldId id="275" r:id="rId16"/>
    <p:sldId id="276" r:id="rId17"/>
    <p:sldId id="277" r:id="rId18"/>
    <p:sldId id="279" r:id="rId19"/>
    <p:sldId id="278" r:id="rId20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71" autoAdjust="0"/>
  </p:normalViewPr>
  <p:slideViewPr>
    <p:cSldViewPr>
      <p:cViewPr varScale="1">
        <p:scale>
          <a:sx n="70" d="100"/>
          <a:sy n="70" d="100"/>
        </p:scale>
        <p:origin x="-1386" y="-13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18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2AA8FF4-4DDC-4719-8B53-5531803B1602}" type="datetimeFigureOut">
              <a:rPr lang="cs-CZ" smtClean="0"/>
              <a:t>24.5.2016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D220E95-044B-4A27-9C93-1D5EC214858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08554537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EAEB4E-493B-4511-B692-6B1B9DEE12BD}" type="datetimeFigureOut">
              <a:rPr lang="cs-CZ" smtClean="0"/>
              <a:t>24.5.2016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F700956-BFD1-49B7-8BE1-B447AB13484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26353906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700956-BFD1-49B7-8BE1-B447AB134844}" type="slidenum">
              <a:rPr lang="cs-CZ" smtClean="0"/>
              <a:t>1</a:t>
            </a:fld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370BFAC5-85B3-43AB-9C4A-72881A7536C5}" type="datetime1">
              <a:rPr lang="cs-CZ" smtClean="0"/>
              <a:t>24.5.2016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377936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ravoúhlý trojúhelník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Nadpis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17" name="Podnadpis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cs-CZ" smtClean="0"/>
              <a:t>Kliknutím lze upravit styl předlohy.</a:t>
            </a:r>
            <a:endParaRPr kumimoji="0" lang="en-US"/>
          </a:p>
        </p:txBody>
      </p:sp>
      <p:grpSp>
        <p:nvGrpSpPr>
          <p:cNvPr id="2" name="Skupina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Volný tvar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Volný tvar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Volný tvar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Přímá spojnice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Zástupný symbol pro datum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7FABF019-F02E-4B44-99C3-54D4E48AE6F3}" type="datetime1">
              <a:rPr lang="cs-CZ" smtClean="0"/>
              <a:t>24.5.2016</a:t>
            </a:fld>
            <a:endParaRPr lang="cs-CZ"/>
          </a:p>
        </p:txBody>
      </p:sp>
      <p:sp>
        <p:nvSpPr>
          <p:cNvPr id="19" name="Zástupný symbol pro zápatí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cs-CZ"/>
          </a:p>
        </p:txBody>
      </p:sp>
      <p:sp>
        <p:nvSpPr>
          <p:cNvPr id="27" name="Zástupný symbol pro číslo snímku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0B7084D6-E6CD-4798-87EA-9CB37E5ACBA6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34968F9-9D77-4DBB-9BB8-DFF1795662ED}" type="datetime1">
              <a:rPr lang="cs-CZ" smtClean="0"/>
              <a:t>24.5.2016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B7084D6-E6CD-4798-87EA-9CB37E5ACBA6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A68F6EB-8CCE-431B-9EAD-5E8C1B87046B}" type="datetime1">
              <a:rPr lang="cs-CZ" smtClean="0"/>
              <a:t>24.5.2016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B7084D6-E6CD-4798-87EA-9CB37E5ACBA6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6C11988-F7BC-4941-B43A-F5CCDB001451}" type="datetime1">
              <a:rPr lang="cs-CZ" smtClean="0"/>
              <a:t>24.5.2016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B7084D6-E6CD-4798-87EA-9CB37E5ACBA6}" type="slidenum">
              <a:rPr lang="cs-CZ" smtClean="0"/>
              <a:t>‹#›</a:t>
            </a:fld>
            <a:endParaRPr lang="cs-CZ"/>
          </a:p>
        </p:txBody>
      </p:sp>
      <p:sp>
        <p:nvSpPr>
          <p:cNvPr id="7" name="Nadpis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9B03F11-0C89-4153-8BB3-A2D589883ED8}" type="datetime1">
              <a:rPr lang="cs-CZ" smtClean="0"/>
              <a:t>24.5.2016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B7084D6-E6CD-4798-87EA-9CB37E5ACBA6}" type="slidenum">
              <a:rPr lang="cs-CZ" smtClean="0"/>
              <a:t>‹#›</a:t>
            </a:fld>
            <a:endParaRPr lang="cs-CZ"/>
          </a:p>
        </p:txBody>
      </p:sp>
      <p:sp>
        <p:nvSpPr>
          <p:cNvPr id="7" name="Dvojitá šipka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Dvojitá šipka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4C0E4EB-4718-4E05-AC00-58C45A677371}" type="datetime1">
              <a:rPr lang="cs-CZ" smtClean="0"/>
              <a:t>24.5.2016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B7084D6-E6CD-4798-87EA-9CB37E5ACBA6}" type="slidenum">
              <a:rPr lang="cs-CZ" smtClean="0"/>
              <a:t>‹#›</a:t>
            </a:fld>
            <a:endParaRPr lang="cs-CZ"/>
          </a:p>
        </p:txBody>
      </p:sp>
      <p:sp>
        <p:nvSpPr>
          <p:cNvPr id="8" name="Nadpis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ovnání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65940F0-B936-4191-94D0-ABD8307315E4}" type="datetime1">
              <a:rPr lang="cs-CZ" smtClean="0"/>
              <a:t>24.5.2016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B7084D6-E6CD-4798-87EA-9CB37E5ACBA6}" type="slidenum">
              <a:rPr lang="cs-CZ" smtClean="0"/>
              <a:t>‹#›</a:t>
            </a:fld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5749A09-535F-45F3-AC42-568C1C4058CC}" type="datetime1">
              <a:rPr lang="cs-CZ" smtClean="0"/>
              <a:t>24.5.2016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B7084D6-E6CD-4798-87EA-9CB37E5ACBA6}" type="slidenum">
              <a:rPr lang="cs-CZ" smtClean="0"/>
              <a:t>‹#›</a:t>
            </a:fld>
            <a:endParaRPr lang="cs-CZ"/>
          </a:p>
        </p:txBody>
      </p:sp>
      <p:sp>
        <p:nvSpPr>
          <p:cNvPr id="6" name="Nadpis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913B854-EA10-4EF7-A2E5-6C9E0BC3706A}" type="datetime1">
              <a:rPr lang="cs-CZ" smtClean="0"/>
              <a:t>24.5.2016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B7084D6-E6CD-4798-87EA-9CB37E5ACBA6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883768CA-A61D-479F-A8F0-F4E4C8B2D477}" type="datetime1">
              <a:rPr lang="cs-CZ" smtClean="0"/>
              <a:t>24.5.2016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B7084D6-E6CD-4798-87EA-9CB37E5ACBA6}" type="slidenum">
              <a:rPr lang="cs-CZ" smtClean="0"/>
              <a:t>‹#›</a:t>
            </a:fld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cs-CZ" smtClean="0"/>
              <a:t>Kliknutím na ikonu přidáte obrázek.</a:t>
            </a:r>
            <a:endParaRPr kumimoji="0" lang="en-US" dirty="0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865BACB5-884C-4AB9-B672-311AD2DEB6EC}" type="datetime1">
              <a:rPr lang="cs-CZ" smtClean="0"/>
              <a:t>24.5.2016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0B7084D6-E6CD-4798-87EA-9CB37E5ACBA6}" type="slidenum">
              <a:rPr lang="cs-CZ" smtClean="0"/>
              <a:t>‹#›</a:t>
            </a:fld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8" name="Volný tvar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Volný tvar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Pravoúhlý trojúhelník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Přímá spojnice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Dvojitá šipka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Dvojitá šipka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Volný tvar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Volný tvar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Pravoúhlý trojúhelník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Přímá spojnice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Zástupný symbol pro nadpis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0" name="Zástupný symbol pro text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  <p:sp>
        <p:nvSpPr>
          <p:cNvPr id="10" name="Zástupný symbol pro datum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AA146941-F695-4D2F-8D5C-563CD51B8B95}" type="datetime1">
              <a:rPr lang="cs-CZ" smtClean="0"/>
              <a:t>24.5.2016</a:t>
            </a:fld>
            <a:endParaRPr lang="cs-CZ"/>
          </a:p>
        </p:txBody>
      </p:sp>
      <p:sp>
        <p:nvSpPr>
          <p:cNvPr id="22" name="Zástupný symbol pro zápatí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cs-CZ"/>
          </a:p>
        </p:txBody>
      </p:sp>
      <p:sp>
        <p:nvSpPr>
          <p:cNvPr id="18" name="Zástupný symbol pro číslo snímku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0B7084D6-E6CD-4798-87EA-9CB37E5ACBA6}" type="slidenum">
              <a:rPr lang="cs-CZ" smtClean="0"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hf sldNum="0" hdr="0" ftr="0" dt="0"/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asck.cz/" TargetMode="External"/><Relationship Id="rId2" Type="http://schemas.openxmlformats.org/officeDocument/2006/relationships/hyperlink" Target="mailto:mas.luznice@sudomerice.cz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2.jpg"/><Relationship Id="rId4" Type="http://schemas.openxmlformats.org/officeDocument/2006/relationships/hyperlink" Target="http://www.mas-trebonsko.cz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204864"/>
            <a:ext cx="7772400" cy="1944216"/>
          </a:xfrm>
        </p:spPr>
        <p:txBody>
          <a:bodyPr>
            <a:noAutofit/>
          </a:bodyPr>
          <a:lstStyle/>
          <a:p>
            <a:pPr algn="ctr"/>
            <a:r>
              <a:rPr lang="cs-CZ" sz="5400" dirty="0" smtClean="0"/>
              <a:t>Dotační programy pro školy</a:t>
            </a:r>
            <a:endParaRPr lang="cs-CZ" sz="5400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685800" y="4437111"/>
            <a:ext cx="7772400" cy="374199"/>
          </a:xfrm>
        </p:spPr>
        <p:txBody>
          <a:bodyPr>
            <a:normAutofit fontScale="85000" lnSpcReduction="20000"/>
          </a:bodyPr>
          <a:lstStyle/>
          <a:p>
            <a:endParaRPr lang="cs-CZ" dirty="0"/>
          </a:p>
        </p:txBody>
      </p:sp>
      <p:sp>
        <p:nvSpPr>
          <p:cNvPr id="4" name="AutoShape 2" descr="Výsledek obrázku pro opvvv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5" name="AutoShape 4" descr="Výsledek obrázku pro opvvv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336432"/>
            <a:ext cx="7704855" cy="1709994"/>
          </a:xfrm>
          <a:prstGeom prst="rect">
            <a:avLst/>
          </a:prstGeom>
        </p:spPr>
      </p:pic>
      <p:pic>
        <p:nvPicPr>
          <p:cNvPr id="7" name="Obrázek 6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948" y="5769723"/>
            <a:ext cx="1122700" cy="75562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6198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 txBox="1">
            <a:spLocks/>
          </p:cNvSpPr>
          <p:nvPr/>
        </p:nvSpPr>
        <p:spPr>
          <a:xfrm>
            <a:off x="688031" y="2042590"/>
            <a:ext cx="7772400" cy="432048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cs-CZ" sz="2400" dirty="0" smtClean="0"/>
              <a:t>Přehled šablon</a:t>
            </a:r>
            <a:endParaRPr lang="cs-CZ" sz="2800" dirty="0"/>
          </a:p>
        </p:txBody>
      </p:sp>
      <p:sp>
        <p:nvSpPr>
          <p:cNvPr id="3" name="Podnadpis 2"/>
          <p:cNvSpPr txBox="1">
            <a:spLocks/>
          </p:cNvSpPr>
          <p:nvPr/>
        </p:nvSpPr>
        <p:spPr>
          <a:xfrm>
            <a:off x="685800" y="2492896"/>
            <a:ext cx="7772400" cy="2880319"/>
          </a:xfrm>
          <a:prstGeom prst="rect">
            <a:avLst/>
          </a:prstGeom>
        </p:spPr>
        <p:txBody>
          <a:bodyPr>
            <a:noAutofit/>
          </a:bodyPr>
          <a:lstStyle>
            <a:lvl1pPr marL="365760" indent="-256032" algn="l" rtl="0" eaLnBrk="1" latinLnBrk="0" hangingPunct="1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defRPr kumimoji="0"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1792" indent="-228600" algn="l" rtl="0" eaLnBrk="1" latinLnBrk="0" hangingPunct="1">
              <a:spcBef>
                <a:spcPts val="324"/>
              </a:spcBef>
              <a:buClr>
                <a:schemeClr val="accent1"/>
              </a:buClr>
              <a:buFont typeface="Verdana"/>
              <a:buChar char="◦"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9536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SzPct val="100000"/>
              <a:buFont typeface="Wingdings 2"/>
              <a:buChar char="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574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0" indent="0">
              <a:buNone/>
            </a:pPr>
            <a:endParaRPr lang="cs-CZ" sz="1000" dirty="0" smtClean="0"/>
          </a:p>
          <a:p>
            <a:pPr marL="0" indent="0">
              <a:buNone/>
            </a:pPr>
            <a:r>
              <a:rPr lang="cs-CZ" sz="2000" b="1" dirty="0" smtClean="0"/>
              <a:t>Aktivity pro základní školy: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000" u="sng" dirty="0" smtClean="0"/>
              <a:t>Personální podpora</a:t>
            </a:r>
            <a:endParaRPr lang="cs-CZ" sz="2000" dirty="0" smtClean="0"/>
          </a:p>
          <a:p>
            <a:pPr marL="598932" lvl="1" indent="-342900">
              <a:buFont typeface="Courier New" panose="02070309020205020404" pitchFamily="49" charset="0"/>
              <a:buChar char="o"/>
            </a:pPr>
            <a:r>
              <a:rPr lang="cs-CZ" sz="2000" dirty="0"/>
              <a:t>š</a:t>
            </a:r>
            <a:r>
              <a:rPr lang="cs-CZ" sz="2000" dirty="0" smtClean="0"/>
              <a:t>kolní asistent, </a:t>
            </a:r>
          </a:p>
          <a:p>
            <a:pPr marL="598932" lvl="1" indent="-342900">
              <a:buFont typeface="Courier New" panose="02070309020205020404" pitchFamily="49" charset="0"/>
              <a:buChar char="o"/>
            </a:pPr>
            <a:r>
              <a:rPr lang="cs-CZ" sz="2000" dirty="0"/>
              <a:t>š</a:t>
            </a:r>
            <a:r>
              <a:rPr lang="cs-CZ" sz="2000" dirty="0" smtClean="0"/>
              <a:t>kolní speciální pedagog, </a:t>
            </a:r>
          </a:p>
          <a:p>
            <a:pPr marL="598932" lvl="1" indent="-342900">
              <a:buFont typeface="Courier New" panose="02070309020205020404" pitchFamily="49" charset="0"/>
              <a:buChar char="o"/>
            </a:pPr>
            <a:r>
              <a:rPr lang="cs-CZ" sz="2000" dirty="0"/>
              <a:t>š</a:t>
            </a:r>
            <a:r>
              <a:rPr lang="cs-CZ" sz="2000" dirty="0" smtClean="0"/>
              <a:t>kolní psycholog,</a:t>
            </a:r>
          </a:p>
          <a:p>
            <a:pPr marL="598932" lvl="1" indent="-342900">
              <a:buFont typeface="Courier New" panose="02070309020205020404" pitchFamily="49" charset="0"/>
              <a:buChar char="o"/>
            </a:pPr>
            <a:r>
              <a:rPr lang="cs-CZ" sz="2000" dirty="0"/>
              <a:t>s</a:t>
            </a:r>
            <a:r>
              <a:rPr lang="cs-CZ" sz="2000" dirty="0" smtClean="0"/>
              <a:t>ociální pedagog.</a:t>
            </a:r>
            <a:endParaRPr lang="cs-CZ" sz="2000" dirty="0"/>
          </a:p>
        </p:txBody>
      </p:sp>
      <p:sp>
        <p:nvSpPr>
          <p:cNvPr id="4" name="AutoShape 2" descr="Výsledek obrázku pro opvvv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5" name="AutoShape 4" descr="Výsledek obrázku pro opvvv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336432"/>
            <a:ext cx="7704855" cy="1709994"/>
          </a:xfrm>
          <a:prstGeom prst="rect">
            <a:avLst/>
          </a:prstGeom>
        </p:spPr>
      </p:pic>
      <p:pic>
        <p:nvPicPr>
          <p:cNvPr id="7" name="Obrázek 6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871" y="5805263"/>
            <a:ext cx="1448818" cy="84469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571184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 txBox="1">
            <a:spLocks/>
          </p:cNvSpPr>
          <p:nvPr/>
        </p:nvSpPr>
        <p:spPr>
          <a:xfrm>
            <a:off x="688031" y="2042590"/>
            <a:ext cx="7772400" cy="432048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cs-CZ" sz="2400" dirty="0" smtClean="0"/>
              <a:t>Přehled šablon</a:t>
            </a:r>
            <a:endParaRPr lang="cs-CZ" sz="2800" dirty="0"/>
          </a:p>
        </p:txBody>
      </p:sp>
      <p:sp>
        <p:nvSpPr>
          <p:cNvPr id="3" name="Podnadpis 2"/>
          <p:cNvSpPr txBox="1">
            <a:spLocks/>
          </p:cNvSpPr>
          <p:nvPr/>
        </p:nvSpPr>
        <p:spPr>
          <a:xfrm>
            <a:off x="685800" y="2492896"/>
            <a:ext cx="7772400" cy="2880319"/>
          </a:xfrm>
          <a:prstGeom prst="rect">
            <a:avLst/>
          </a:prstGeom>
        </p:spPr>
        <p:txBody>
          <a:bodyPr>
            <a:noAutofit/>
          </a:bodyPr>
          <a:lstStyle>
            <a:lvl1pPr marL="365760" indent="-256032" algn="l" rtl="0" eaLnBrk="1" latinLnBrk="0" hangingPunct="1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defRPr kumimoji="0"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1792" indent="-228600" algn="l" rtl="0" eaLnBrk="1" latinLnBrk="0" hangingPunct="1">
              <a:spcBef>
                <a:spcPts val="324"/>
              </a:spcBef>
              <a:buClr>
                <a:schemeClr val="accent1"/>
              </a:buClr>
              <a:buFont typeface="Verdana"/>
              <a:buChar char="◦"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9536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SzPct val="100000"/>
              <a:buFont typeface="Wingdings 2"/>
              <a:buChar char="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574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0" indent="0">
              <a:buNone/>
            </a:pPr>
            <a:endParaRPr lang="cs-CZ" sz="1000" dirty="0" smtClean="0"/>
          </a:p>
          <a:p>
            <a:pPr marL="0" indent="0">
              <a:buNone/>
            </a:pPr>
            <a:r>
              <a:rPr lang="cs-CZ" sz="2000" b="1" dirty="0" smtClean="0"/>
              <a:t>Aktivity pro základní školy: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000" u="sng" dirty="0" smtClean="0"/>
              <a:t>Osobnostně sociální a profesní rozvoj pedagogů ZŠ</a:t>
            </a:r>
          </a:p>
          <a:p>
            <a:pPr marL="598932" lvl="1" indent="-342900">
              <a:buFont typeface="Courier New" panose="02070309020205020404" pitchFamily="49" charset="0"/>
              <a:buChar char="o"/>
            </a:pPr>
            <a:r>
              <a:rPr lang="cs-CZ" sz="2000" dirty="0" smtClean="0"/>
              <a:t>CLIL ve výuce na ZŠ, </a:t>
            </a:r>
          </a:p>
          <a:p>
            <a:pPr marL="598932" lvl="1" indent="-342900">
              <a:buFont typeface="Courier New" panose="02070309020205020404" pitchFamily="49" charset="0"/>
              <a:buChar char="o"/>
            </a:pPr>
            <a:r>
              <a:rPr lang="cs-CZ" sz="2000" dirty="0"/>
              <a:t>v</a:t>
            </a:r>
            <a:r>
              <a:rPr lang="cs-CZ" sz="2000" dirty="0" smtClean="0"/>
              <a:t>zdělávání pedagogických pracovníků ZŠ (čtenářská gramotnost, matematická gramotnost, cizí jazyky, </a:t>
            </a:r>
            <a:r>
              <a:rPr lang="cs-CZ" sz="2000" dirty="0" err="1" smtClean="0"/>
              <a:t>mentoring</a:t>
            </a:r>
            <a:r>
              <a:rPr lang="cs-CZ" sz="2000" dirty="0" smtClean="0"/>
              <a:t>, inkluze), </a:t>
            </a:r>
          </a:p>
          <a:p>
            <a:pPr marL="598932" lvl="1" indent="-342900">
              <a:buFont typeface="Courier New" panose="02070309020205020404" pitchFamily="49" charset="0"/>
              <a:buChar char="o"/>
            </a:pPr>
            <a:r>
              <a:rPr lang="cs-CZ" sz="2000" dirty="0"/>
              <a:t>v</a:t>
            </a:r>
            <a:r>
              <a:rPr lang="cs-CZ" sz="2000" dirty="0" smtClean="0"/>
              <a:t>zájemná spolupráce pedagogů ZŠ,</a:t>
            </a:r>
          </a:p>
          <a:p>
            <a:pPr marL="598932" lvl="1" indent="-342900">
              <a:buFont typeface="Courier New" panose="02070309020205020404" pitchFamily="49" charset="0"/>
              <a:buChar char="o"/>
            </a:pPr>
            <a:r>
              <a:rPr lang="cs-CZ" sz="2000" dirty="0"/>
              <a:t>t</a:t>
            </a:r>
            <a:r>
              <a:rPr lang="cs-CZ" sz="2000" dirty="0" smtClean="0"/>
              <a:t>andemová výuka na ZŠ,</a:t>
            </a:r>
          </a:p>
          <a:p>
            <a:pPr marL="256032" lvl="1" indent="0">
              <a:buNone/>
            </a:pPr>
            <a:r>
              <a:rPr lang="cs-CZ" sz="2000" dirty="0" smtClean="0"/>
              <a:t>.</a:t>
            </a:r>
            <a:endParaRPr lang="cs-CZ" sz="2000" dirty="0"/>
          </a:p>
        </p:txBody>
      </p:sp>
      <p:sp>
        <p:nvSpPr>
          <p:cNvPr id="4" name="AutoShape 2" descr="Výsledek obrázku pro opvvv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5" name="AutoShape 4" descr="Výsledek obrázku pro opvvv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336432"/>
            <a:ext cx="7704855" cy="1709994"/>
          </a:xfrm>
          <a:prstGeom prst="rect">
            <a:avLst/>
          </a:prstGeom>
        </p:spPr>
      </p:pic>
      <p:pic>
        <p:nvPicPr>
          <p:cNvPr id="7" name="Obrázek 6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871" y="5805263"/>
            <a:ext cx="1520826" cy="84469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302613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 txBox="1">
            <a:spLocks/>
          </p:cNvSpPr>
          <p:nvPr/>
        </p:nvSpPr>
        <p:spPr>
          <a:xfrm>
            <a:off x="688031" y="2042590"/>
            <a:ext cx="7772400" cy="432048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cs-CZ" sz="2400" dirty="0" smtClean="0"/>
              <a:t>Přehled šablon</a:t>
            </a:r>
            <a:endParaRPr lang="cs-CZ" sz="2800" dirty="0"/>
          </a:p>
        </p:txBody>
      </p:sp>
      <p:sp>
        <p:nvSpPr>
          <p:cNvPr id="3" name="Podnadpis 2"/>
          <p:cNvSpPr txBox="1">
            <a:spLocks/>
          </p:cNvSpPr>
          <p:nvPr/>
        </p:nvSpPr>
        <p:spPr>
          <a:xfrm>
            <a:off x="685800" y="2492896"/>
            <a:ext cx="7772400" cy="2880319"/>
          </a:xfrm>
          <a:prstGeom prst="rect">
            <a:avLst/>
          </a:prstGeom>
        </p:spPr>
        <p:txBody>
          <a:bodyPr>
            <a:noAutofit/>
          </a:bodyPr>
          <a:lstStyle>
            <a:lvl1pPr marL="365760" indent="-256032" algn="l" rtl="0" eaLnBrk="1" latinLnBrk="0" hangingPunct="1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defRPr kumimoji="0"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1792" indent="-228600" algn="l" rtl="0" eaLnBrk="1" latinLnBrk="0" hangingPunct="1">
              <a:spcBef>
                <a:spcPts val="324"/>
              </a:spcBef>
              <a:buClr>
                <a:schemeClr val="accent1"/>
              </a:buClr>
              <a:buFont typeface="Verdana"/>
              <a:buChar char="◦"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9536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SzPct val="100000"/>
              <a:buFont typeface="Wingdings 2"/>
              <a:buChar char="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574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0" indent="0">
              <a:buNone/>
            </a:pPr>
            <a:endParaRPr lang="cs-CZ" sz="1000" dirty="0" smtClean="0"/>
          </a:p>
          <a:p>
            <a:pPr marL="0" indent="0">
              <a:buNone/>
            </a:pPr>
            <a:r>
              <a:rPr lang="cs-CZ" sz="2000" b="1" dirty="0" smtClean="0"/>
              <a:t>Aktivity pro základní školy: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000" u="sng" dirty="0" smtClean="0"/>
              <a:t>Osobnostně sociální a profesní rozvoj pedagogů ZŠ</a:t>
            </a:r>
          </a:p>
          <a:p>
            <a:pPr marL="598932" lvl="1" indent="-342900">
              <a:buFont typeface="Courier New" panose="02070309020205020404" pitchFamily="49" charset="0"/>
              <a:buChar char="o"/>
            </a:pPr>
            <a:r>
              <a:rPr lang="cs-CZ" sz="2000" dirty="0"/>
              <a:t>s</a:t>
            </a:r>
            <a:r>
              <a:rPr lang="cs-CZ" sz="2000" dirty="0" smtClean="0"/>
              <a:t>dílení zkušeností pedagogů z různých ZŠ prostřednictvím vzájemných návštěv,</a:t>
            </a:r>
          </a:p>
          <a:p>
            <a:pPr marL="598932" lvl="1" indent="-342900">
              <a:buFont typeface="Courier New" panose="02070309020205020404" pitchFamily="49" charset="0"/>
              <a:buChar char="o"/>
            </a:pPr>
            <a:r>
              <a:rPr lang="cs-CZ" sz="2000" dirty="0"/>
              <a:t>v</a:t>
            </a:r>
            <a:r>
              <a:rPr lang="cs-CZ" sz="2000" dirty="0" smtClean="0"/>
              <a:t>zdělávání pedagogického sboru ZŠ zaměřené na inkluzi,</a:t>
            </a:r>
          </a:p>
          <a:p>
            <a:pPr marL="598932" lvl="1" indent="-342900">
              <a:buFont typeface="Courier New" panose="02070309020205020404" pitchFamily="49" charset="0"/>
              <a:buChar char="o"/>
            </a:pPr>
            <a:r>
              <a:rPr lang="cs-CZ" sz="2000" dirty="0"/>
              <a:t>v</a:t>
            </a:r>
            <a:r>
              <a:rPr lang="cs-CZ" sz="2000" dirty="0" smtClean="0"/>
              <a:t>zájemná spolupráce pedagogů ZŠ v oblasti inkluze.</a:t>
            </a:r>
          </a:p>
        </p:txBody>
      </p:sp>
      <p:sp>
        <p:nvSpPr>
          <p:cNvPr id="4" name="AutoShape 2" descr="Výsledek obrázku pro opvvv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5" name="AutoShape 4" descr="Výsledek obrázku pro opvvv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336432"/>
            <a:ext cx="7704855" cy="1709994"/>
          </a:xfrm>
          <a:prstGeom prst="rect">
            <a:avLst/>
          </a:prstGeom>
        </p:spPr>
      </p:pic>
      <p:pic>
        <p:nvPicPr>
          <p:cNvPr id="7" name="Obrázek 6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871" y="5877271"/>
            <a:ext cx="1520826" cy="77268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4257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 txBox="1">
            <a:spLocks/>
          </p:cNvSpPr>
          <p:nvPr/>
        </p:nvSpPr>
        <p:spPr>
          <a:xfrm>
            <a:off x="688031" y="2042590"/>
            <a:ext cx="7772400" cy="432048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cs-CZ" sz="2400" dirty="0" smtClean="0"/>
              <a:t>Přehled šablon</a:t>
            </a:r>
            <a:endParaRPr lang="cs-CZ" sz="2800" dirty="0"/>
          </a:p>
        </p:txBody>
      </p:sp>
      <p:sp>
        <p:nvSpPr>
          <p:cNvPr id="3" name="Podnadpis 2"/>
          <p:cNvSpPr txBox="1">
            <a:spLocks/>
          </p:cNvSpPr>
          <p:nvPr/>
        </p:nvSpPr>
        <p:spPr>
          <a:xfrm>
            <a:off x="685800" y="2492896"/>
            <a:ext cx="7772400" cy="2880319"/>
          </a:xfrm>
          <a:prstGeom prst="rect">
            <a:avLst/>
          </a:prstGeom>
        </p:spPr>
        <p:txBody>
          <a:bodyPr>
            <a:noAutofit/>
          </a:bodyPr>
          <a:lstStyle>
            <a:lvl1pPr marL="365760" indent="-256032" algn="l" rtl="0" eaLnBrk="1" latinLnBrk="0" hangingPunct="1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defRPr kumimoji="0"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1792" indent="-228600" algn="l" rtl="0" eaLnBrk="1" latinLnBrk="0" hangingPunct="1">
              <a:spcBef>
                <a:spcPts val="324"/>
              </a:spcBef>
              <a:buClr>
                <a:schemeClr val="accent1"/>
              </a:buClr>
              <a:buFont typeface="Verdana"/>
              <a:buChar char="◦"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9536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SzPct val="100000"/>
              <a:buFont typeface="Wingdings 2"/>
              <a:buChar char="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574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0" indent="0">
              <a:buNone/>
            </a:pPr>
            <a:endParaRPr lang="cs-CZ" sz="1000" dirty="0" smtClean="0"/>
          </a:p>
          <a:p>
            <a:pPr marL="0" indent="0">
              <a:buNone/>
            </a:pPr>
            <a:r>
              <a:rPr lang="cs-CZ" sz="2000" b="1" dirty="0" smtClean="0"/>
              <a:t>Aktivity pro základní školy: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000" u="sng" dirty="0" err="1" smtClean="0"/>
              <a:t>Extrakurikulární</a:t>
            </a:r>
            <a:r>
              <a:rPr lang="cs-CZ" sz="2000" u="sng" dirty="0" smtClean="0"/>
              <a:t> rozvojové aktivity ZŠ</a:t>
            </a:r>
          </a:p>
          <a:p>
            <a:pPr marL="598932" lvl="1" indent="-342900">
              <a:buFont typeface="Courier New" panose="02070309020205020404" pitchFamily="49" charset="0"/>
              <a:buChar char="o"/>
            </a:pPr>
            <a:r>
              <a:rPr lang="cs-CZ" sz="2000" dirty="0" smtClean="0"/>
              <a:t>Čtenářský klub pro žáky ZŠ,</a:t>
            </a:r>
          </a:p>
          <a:p>
            <a:pPr marL="598932" lvl="1" indent="-342900">
              <a:buFont typeface="Courier New" panose="02070309020205020404" pitchFamily="49" charset="0"/>
              <a:buChar char="o"/>
            </a:pPr>
            <a:r>
              <a:rPr lang="cs-CZ" sz="2000" dirty="0" smtClean="0"/>
              <a:t>Klub zábavné logiky a rozvoje matematické gramotnosti pro žáky ZŠ,</a:t>
            </a:r>
          </a:p>
          <a:p>
            <a:pPr marL="598932" lvl="1" indent="-342900">
              <a:buFont typeface="Courier New" panose="02070309020205020404" pitchFamily="49" charset="0"/>
              <a:buChar char="o"/>
            </a:pPr>
            <a:r>
              <a:rPr lang="cs-CZ" sz="2000" dirty="0" smtClean="0"/>
              <a:t>Doučování žáků ZŠ ohrožených školním neúspěchem.</a:t>
            </a:r>
          </a:p>
        </p:txBody>
      </p:sp>
      <p:sp>
        <p:nvSpPr>
          <p:cNvPr id="4" name="AutoShape 2" descr="Výsledek obrázku pro opvvv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5" name="AutoShape 4" descr="Výsledek obrázku pro opvvv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336432"/>
            <a:ext cx="7704855" cy="1709994"/>
          </a:xfrm>
          <a:prstGeom prst="rect">
            <a:avLst/>
          </a:prstGeom>
        </p:spPr>
      </p:pic>
      <p:pic>
        <p:nvPicPr>
          <p:cNvPr id="7" name="Obrázek 6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975" y="5877272"/>
            <a:ext cx="1167681" cy="77268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6738601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 txBox="1">
            <a:spLocks/>
          </p:cNvSpPr>
          <p:nvPr/>
        </p:nvSpPr>
        <p:spPr>
          <a:xfrm>
            <a:off x="688031" y="2042590"/>
            <a:ext cx="7772400" cy="432048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cs-CZ" sz="2400" dirty="0" smtClean="0"/>
              <a:t>Přehled šablon</a:t>
            </a:r>
            <a:endParaRPr lang="cs-CZ" sz="2800" dirty="0"/>
          </a:p>
        </p:txBody>
      </p:sp>
      <p:sp>
        <p:nvSpPr>
          <p:cNvPr id="3" name="Podnadpis 2"/>
          <p:cNvSpPr txBox="1">
            <a:spLocks/>
          </p:cNvSpPr>
          <p:nvPr/>
        </p:nvSpPr>
        <p:spPr>
          <a:xfrm>
            <a:off x="685800" y="2492896"/>
            <a:ext cx="7772400" cy="2880319"/>
          </a:xfrm>
          <a:prstGeom prst="rect">
            <a:avLst/>
          </a:prstGeom>
        </p:spPr>
        <p:txBody>
          <a:bodyPr>
            <a:noAutofit/>
          </a:bodyPr>
          <a:lstStyle>
            <a:lvl1pPr marL="365760" indent="-256032" algn="l" rtl="0" eaLnBrk="1" latinLnBrk="0" hangingPunct="1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defRPr kumimoji="0"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1792" indent="-228600" algn="l" rtl="0" eaLnBrk="1" latinLnBrk="0" hangingPunct="1">
              <a:spcBef>
                <a:spcPts val="324"/>
              </a:spcBef>
              <a:buClr>
                <a:schemeClr val="accent1"/>
              </a:buClr>
              <a:buFont typeface="Verdana"/>
              <a:buChar char="◦"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9536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SzPct val="100000"/>
              <a:buFont typeface="Wingdings 2"/>
              <a:buChar char="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574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0" indent="0">
              <a:buNone/>
            </a:pPr>
            <a:endParaRPr lang="cs-CZ" sz="1000" dirty="0" smtClean="0"/>
          </a:p>
          <a:p>
            <a:pPr marL="0" indent="0">
              <a:buNone/>
            </a:pPr>
            <a:r>
              <a:rPr lang="cs-CZ" sz="2000" b="1" dirty="0" smtClean="0"/>
              <a:t>Aktivity pro základní školy: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000" u="sng" dirty="0" smtClean="0"/>
              <a:t>Spolupráce s rodiči</a:t>
            </a:r>
          </a:p>
          <a:p>
            <a:pPr marL="598932" lvl="1" indent="-342900">
              <a:buFont typeface="Courier New" panose="02070309020205020404" pitchFamily="49" charset="0"/>
              <a:buChar char="o"/>
            </a:pPr>
            <a:r>
              <a:rPr lang="cs-CZ" sz="2000" dirty="0"/>
              <a:t>o</a:t>
            </a:r>
            <a:r>
              <a:rPr lang="cs-CZ" sz="2000" dirty="0" smtClean="0"/>
              <a:t>dborně zaměřená tematická setkávání a spolupráce s rodiči žáků ZŠ.</a:t>
            </a:r>
          </a:p>
          <a:p>
            <a:pPr marL="256032" lvl="1" indent="0">
              <a:buNone/>
            </a:pPr>
            <a:endParaRPr lang="cs-CZ" sz="2000" dirty="0"/>
          </a:p>
        </p:txBody>
      </p:sp>
      <p:sp>
        <p:nvSpPr>
          <p:cNvPr id="4" name="AutoShape 2" descr="Výsledek obrázku pro opvvv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5" name="AutoShape 4" descr="Výsledek obrázku pro opvvv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336432"/>
            <a:ext cx="7704855" cy="1709994"/>
          </a:xfrm>
          <a:prstGeom prst="rect">
            <a:avLst/>
          </a:prstGeom>
        </p:spPr>
      </p:pic>
      <p:pic>
        <p:nvPicPr>
          <p:cNvPr id="7" name="Obrázek 6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871" y="5805263"/>
            <a:ext cx="1448818" cy="84469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4608214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 txBox="1">
            <a:spLocks/>
          </p:cNvSpPr>
          <p:nvPr/>
        </p:nvSpPr>
        <p:spPr>
          <a:xfrm>
            <a:off x="688031" y="2042590"/>
            <a:ext cx="7772400" cy="432048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cs-CZ" sz="2400" dirty="0" smtClean="0"/>
              <a:t>Investiční programy pro MŠ a ZŠ</a:t>
            </a:r>
            <a:endParaRPr lang="cs-CZ" sz="2800" dirty="0"/>
          </a:p>
        </p:txBody>
      </p:sp>
      <p:sp>
        <p:nvSpPr>
          <p:cNvPr id="3" name="Podnadpis 2"/>
          <p:cNvSpPr txBox="1">
            <a:spLocks/>
          </p:cNvSpPr>
          <p:nvPr/>
        </p:nvSpPr>
        <p:spPr>
          <a:xfrm>
            <a:off x="685800" y="2492896"/>
            <a:ext cx="7772400" cy="2880319"/>
          </a:xfrm>
          <a:prstGeom prst="rect">
            <a:avLst/>
          </a:prstGeom>
        </p:spPr>
        <p:txBody>
          <a:bodyPr>
            <a:noAutofit/>
          </a:bodyPr>
          <a:lstStyle>
            <a:lvl1pPr marL="365760" indent="-256032" algn="l" rtl="0" eaLnBrk="1" latinLnBrk="0" hangingPunct="1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defRPr kumimoji="0"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1792" indent="-228600" algn="l" rtl="0" eaLnBrk="1" latinLnBrk="0" hangingPunct="1">
              <a:spcBef>
                <a:spcPts val="324"/>
              </a:spcBef>
              <a:buClr>
                <a:schemeClr val="accent1"/>
              </a:buClr>
              <a:buFont typeface="Verdana"/>
              <a:buChar char="◦"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9536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SzPct val="100000"/>
              <a:buFont typeface="Wingdings 2"/>
              <a:buChar char="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574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0" indent="0">
              <a:buNone/>
            </a:pPr>
            <a:endParaRPr lang="cs-CZ" sz="1000" dirty="0" smtClean="0"/>
          </a:p>
          <a:p>
            <a:pPr marL="0" indent="0">
              <a:buNone/>
            </a:pPr>
            <a:r>
              <a:rPr lang="cs-CZ" sz="2000" b="1" dirty="0" smtClean="0"/>
              <a:t>Informace</a:t>
            </a:r>
            <a:endParaRPr lang="cs-CZ" sz="2000" dirty="0" smtClean="0"/>
          </a:p>
          <a:p>
            <a:pPr marL="598932" lvl="1" indent="-342900">
              <a:buFont typeface="Arial" panose="020B0604020202020204" pitchFamily="34" charset="0"/>
              <a:buChar char="•"/>
            </a:pPr>
            <a:r>
              <a:rPr lang="cs-CZ" sz="2000" dirty="0" smtClean="0"/>
              <a:t>Integrovaný regionální operační program</a:t>
            </a:r>
          </a:p>
          <a:p>
            <a:pPr marL="598932" lvl="1" indent="-342900">
              <a:buFont typeface="Arial" panose="020B0604020202020204" pitchFamily="34" charset="0"/>
              <a:buChar char="•"/>
            </a:pPr>
            <a:r>
              <a:rPr lang="cs-CZ" sz="2000" dirty="0" smtClean="0"/>
              <a:t>SC 2.4 Zvýšení kvality a dostupnosti infrastruktury pro vzdělávání a celoživotní učení</a:t>
            </a:r>
          </a:p>
          <a:p>
            <a:pPr marL="598932" lvl="1" indent="-342900">
              <a:buFont typeface="Arial" panose="020B0604020202020204" pitchFamily="34" charset="0"/>
              <a:buChar char="•"/>
            </a:pPr>
            <a:r>
              <a:rPr lang="cs-CZ" sz="2000" dirty="0" smtClean="0"/>
              <a:t>Podporovány investice do výstavby, stavebních úprav a pořízení vybavení za účelem zajištění rovného přístupu ke kvalitnímu vzdělávání a s důrazem na rozvoj klíčových kompetencí žáků.</a:t>
            </a:r>
            <a:endParaRPr lang="cs-CZ" sz="2000" dirty="0"/>
          </a:p>
        </p:txBody>
      </p:sp>
      <p:sp>
        <p:nvSpPr>
          <p:cNvPr id="4" name="AutoShape 2" descr="Výsledek obrázku pro opvvv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5" name="AutoShape 4" descr="Výsledek obrázku pro opvvv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336432"/>
            <a:ext cx="7704855" cy="1709994"/>
          </a:xfrm>
          <a:prstGeom prst="rect">
            <a:avLst/>
          </a:prstGeom>
        </p:spPr>
      </p:pic>
      <p:pic>
        <p:nvPicPr>
          <p:cNvPr id="7" name="Obrázek 6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968" y="5949280"/>
            <a:ext cx="1124688" cy="6986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7742899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 txBox="1">
            <a:spLocks/>
          </p:cNvSpPr>
          <p:nvPr/>
        </p:nvSpPr>
        <p:spPr>
          <a:xfrm>
            <a:off x="688031" y="2042590"/>
            <a:ext cx="7772400" cy="432048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cs-CZ" sz="2400" dirty="0" smtClean="0"/>
              <a:t>Podpora infrastruktury pro předškolní zařízení</a:t>
            </a:r>
            <a:endParaRPr lang="cs-CZ" sz="2800" dirty="0"/>
          </a:p>
        </p:txBody>
      </p:sp>
      <p:sp>
        <p:nvSpPr>
          <p:cNvPr id="3" name="Podnadpis 2"/>
          <p:cNvSpPr txBox="1">
            <a:spLocks/>
          </p:cNvSpPr>
          <p:nvPr/>
        </p:nvSpPr>
        <p:spPr>
          <a:xfrm>
            <a:off x="685800" y="2492896"/>
            <a:ext cx="7772400" cy="2880319"/>
          </a:xfrm>
          <a:prstGeom prst="rect">
            <a:avLst/>
          </a:prstGeom>
        </p:spPr>
        <p:txBody>
          <a:bodyPr>
            <a:noAutofit/>
          </a:bodyPr>
          <a:lstStyle>
            <a:lvl1pPr marL="365760" indent="-256032" algn="l" rtl="0" eaLnBrk="1" latinLnBrk="0" hangingPunct="1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defRPr kumimoji="0"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1792" indent="-228600" algn="l" rtl="0" eaLnBrk="1" latinLnBrk="0" hangingPunct="1">
              <a:spcBef>
                <a:spcPts val="324"/>
              </a:spcBef>
              <a:buClr>
                <a:schemeClr val="accent1"/>
              </a:buClr>
              <a:buFont typeface="Verdana"/>
              <a:buChar char="◦"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9536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SzPct val="100000"/>
              <a:buFont typeface="Wingdings 2"/>
              <a:buChar char="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574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0" indent="0">
              <a:buNone/>
            </a:pPr>
            <a:endParaRPr lang="cs-CZ" sz="1000" dirty="0" smtClean="0"/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cs-CZ" sz="2000" dirty="0" smtClean="0"/>
              <a:t>Výstavba nových kapacit MŠ či zařízení péče o děti do 3 let.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cs-CZ" sz="2000" dirty="0" smtClean="0"/>
              <a:t>Rekonstrukce stávající infrastruktury.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cs-CZ" sz="2000" dirty="0" smtClean="0"/>
              <a:t>Vybavení nových učeben.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cs-CZ" sz="2000" dirty="0" smtClean="0"/>
              <a:t>Pořízení herních prvků.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cs-CZ" sz="2000" dirty="0" smtClean="0"/>
              <a:t>Pořízení kompenzačních pomůcek.</a:t>
            </a:r>
          </a:p>
          <a:p>
            <a:pPr marL="256032" lvl="1" indent="0">
              <a:buNone/>
            </a:pPr>
            <a:endParaRPr lang="cs-CZ" sz="2000" dirty="0"/>
          </a:p>
        </p:txBody>
      </p:sp>
      <p:sp>
        <p:nvSpPr>
          <p:cNvPr id="4" name="AutoShape 2" descr="Výsledek obrázku pro opvvv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5" name="AutoShape 4" descr="Výsledek obrázku pro opvvv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336432"/>
            <a:ext cx="7704855" cy="1709994"/>
          </a:xfrm>
          <a:prstGeom prst="rect">
            <a:avLst/>
          </a:prstGeom>
        </p:spPr>
      </p:pic>
      <p:pic>
        <p:nvPicPr>
          <p:cNvPr id="7" name="Obrázek 6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871" y="5877271"/>
            <a:ext cx="1088778" cy="77268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5982451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 txBox="1">
            <a:spLocks/>
          </p:cNvSpPr>
          <p:nvPr/>
        </p:nvSpPr>
        <p:spPr>
          <a:xfrm>
            <a:off x="688031" y="2042590"/>
            <a:ext cx="7772400" cy="432048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cs-CZ" sz="2400" dirty="0" smtClean="0"/>
              <a:t>Infrastruktura základních škol</a:t>
            </a:r>
            <a:endParaRPr lang="cs-CZ" sz="2800" dirty="0"/>
          </a:p>
        </p:txBody>
      </p:sp>
      <p:sp>
        <p:nvSpPr>
          <p:cNvPr id="3" name="Podnadpis 2"/>
          <p:cNvSpPr txBox="1">
            <a:spLocks/>
          </p:cNvSpPr>
          <p:nvPr/>
        </p:nvSpPr>
        <p:spPr>
          <a:xfrm>
            <a:off x="685800" y="2492896"/>
            <a:ext cx="7772400" cy="3240360"/>
          </a:xfrm>
          <a:prstGeom prst="rect">
            <a:avLst/>
          </a:prstGeom>
        </p:spPr>
        <p:txBody>
          <a:bodyPr>
            <a:noAutofit/>
          </a:bodyPr>
          <a:lstStyle>
            <a:lvl1pPr marL="365760" indent="-256032" algn="l" rtl="0" eaLnBrk="1" latinLnBrk="0" hangingPunct="1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defRPr kumimoji="0"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1792" indent="-228600" algn="l" rtl="0" eaLnBrk="1" latinLnBrk="0" hangingPunct="1">
              <a:spcBef>
                <a:spcPts val="324"/>
              </a:spcBef>
              <a:buClr>
                <a:schemeClr val="accent1"/>
              </a:buClr>
              <a:buFont typeface="Verdana"/>
              <a:buChar char="◦"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9536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SzPct val="100000"/>
              <a:buFont typeface="Wingdings 2"/>
              <a:buChar char="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574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0" indent="0">
              <a:buNone/>
            </a:pPr>
            <a:endParaRPr lang="cs-CZ" sz="1000" dirty="0" smtClean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cs-CZ" sz="1800" dirty="0" smtClean="0"/>
              <a:t>Stavební úpravy a vybavení odborných učeben v kompetencích:</a:t>
            </a:r>
          </a:p>
          <a:p>
            <a:pPr marL="541782" lvl="1" indent="-285750">
              <a:buFont typeface="Wingdings" panose="05000000000000000000" pitchFamily="2" charset="2"/>
              <a:buChar char="§"/>
            </a:pPr>
            <a:r>
              <a:rPr lang="cs-CZ" sz="1600" dirty="0" smtClean="0"/>
              <a:t>Komunikace v cizích jazycích,</a:t>
            </a:r>
          </a:p>
          <a:p>
            <a:pPr marL="541782" lvl="1" indent="-285750">
              <a:buFont typeface="Wingdings" panose="05000000000000000000" pitchFamily="2" charset="2"/>
              <a:buChar char="§"/>
            </a:pPr>
            <a:r>
              <a:rPr lang="cs-CZ" sz="1600" dirty="0" smtClean="0"/>
              <a:t>Práce s digitálními technologiemi,</a:t>
            </a:r>
          </a:p>
          <a:p>
            <a:pPr marL="541782" lvl="1" indent="-285750">
              <a:buFont typeface="Wingdings" panose="05000000000000000000" pitchFamily="2" charset="2"/>
              <a:buChar char="§"/>
            </a:pPr>
            <a:r>
              <a:rPr lang="cs-CZ" sz="1600" dirty="0" smtClean="0"/>
              <a:t>Přírodní vědy,</a:t>
            </a:r>
          </a:p>
          <a:p>
            <a:pPr marL="541782" lvl="1" indent="-285750">
              <a:buFont typeface="Wingdings" panose="05000000000000000000" pitchFamily="2" charset="2"/>
              <a:buChar char="§"/>
            </a:pPr>
            <a:r>
              <a:rPr lang="cs-CZ" sz="1600" dirty="0" smtClean="0"/>
              <a:t>Technické a řemeslné obory.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cs-CZ" sz="1800" dirty="0" smtClean="0"/>
              <a:t>Zajištění bezbariérové dostupnosti školy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cs-CZ" sz="1800" dirty="0" smtClean="0"/>
              <a:t>Podpora sociální inkluze stavebními </a:t>
            </a:r>
            <a:r>
              <a:rPr lang="cs-CZ" sz="1800" dirty="0"/>
              <a:t>ú</a:t>
            </a:r>
            <a:r>
              <a:rPr lang="cs-CZ" sz="1800" dirty="0" smtClean="0"/>
              <a:t>pravami a vybavením:</a:t>
            </a:r>
          </a:p>
          <a:p>
            <a:pPr marL="541782" lvl="1" indent="-285750">
              <a:buFont typeface="Wingdings" panose="05000000000000000000" pitchFamily="2" charset="2"/>
              <a:buChar char="§"/>
            </a:pPr>
            <a:r>
              <a:rPr lang="cs-CZ" sz="1600" dirty="0" smtClean="0"/>
              <a:t>Školní poradenská pracoviště</a:t>
            </a:r>
          </a:p>
          <a:p>
            <a:pPr marL="541782" lvl="1" indent="-285750">
              <a:buFont typeface="Wingdings" panose="05000000000000000000" pitchFamily="2" charset="2"/>
              <a:buChar char="§"/>
            </a:pPr>
            <a:r>
              <a:rPr lang="cs-CZ" sz="1600" dirty="0" smtClean="0"/>
              <a:t>Kompenzační pomůcky a vybavení pro děti se SVP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cs-CZ" sz="1800" dirty="0" smtClean="0"/>
              <a:t>Zajištění konektivity školy, připojení k internetu</a:t>
            </a:r>
          </a:p>
          <a:p>
            <a:pPr marL="256032" lvl="1" indent="0">
              <a:buNone/>
            </a:pPr>
            <a:endParaRPr lang="cs-CZ" sz="2000" dirty="0"/>
          </a:p>
        </p:txBody>
      </p:sp>
      <p:sp>
        <p:nvSpPr>
          <p:cNvPr id="4" name="AutoShape 2" descr="Výsledek obrázku pro opvvv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5" name="AutoShape 4" descr="Výsledek obrázku pro opvvv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336432"/>
            <a:ext cx="7704855" cy="1709994"/>
          </a:xfrm>
          <a:prstGeom prst="rect">
            <a:avLst/>
          </a:prstGeom>
        </p:spPr>
      </p:pic>
      <p:pic>
        <p:nvPicPr>
          <p:cNvPr id="7" name="Obrázek 6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871" y="5949280"/>
            <a:ext cx="1160785" cy="70068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9254753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 txBox="1">
            <a:spLocks/>
          </p:cNvSpPr>
          <p:nvPr/>
        </p:nvSpPr>
        <p:spPr>
          <a:xfrm>
            <a:off x="688031" y="2042590"/>
            <a:ext cx="7772400" cy="432048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cs-CZ" sz="2400" dirty="0" smtClean="0"/>
              <a:t>Alokace</a:t>
            </a:r>
            <a:endParaRPr lang="cs-CZ" sz="2800" dirty="0"/>
          </a:p>
        </p:txBody>
      </p:sp>
      <p:sp>
        <p:nvSpPr>
          <p:cNvPr id="3" name="Podnadpis 2"/>
          <p:cNvSpPr txBox="1">
            <a:spLocks/>
          </p:cNvSpPr>
          <p:nvPr/>
        </p:nvSpPr>
        <p:spPr>
          <a:xfrm>
            <a:off x="685800" y="2492896"/>
            <a:ext cx="7772400" cy="3240360"/>
          </a:xfrm>
          <a:prstGeom prst="rect">
            <a:avLst/>
          </a:prstGeom>
        </p:spPr>
        <p:txBody>
          <a:bodyPr>
            <a:noAutofit/>
          </a:bodyPr>
          <a:lstStyle>
            <a:lvl1pPr marL="365760" indent="-256032" algn="l" rtl="0" eaLnBrk="1" latinLnBrk="0" hangingPunct="1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defRPr kumimoji="0"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1792" indent="-228600" algn="l" rtl="0" eaLnBrk="1" latinLnBrk="0" hangingPunct="1">
              <a:spcBef>
                <a:spcPts val="324"/>
              </a:spcBef>
              <a:buClr>
                <a:schemeClr val="accent1"/>
              </a:buClr>
              <a:buFont typeface="Verdana"/>
              <a:buChar char="◦"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9536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SzPct val="100000"/>
              <a:buFont typeface="Wingdings 2"/>
              <a:buChar char="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574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0" indent="0">
              <a:buNone/>
            </a:pPr>
            <a:endParaRPr lang="cs-CZ" sz="1000" dirty="0" smtClean="0"/>
          </a:p>
          <a:p>
            <a:pPr marL="256032" lvl="1" indent="0">
              <a:buNone/>
            </a:pPr>
            <a:r>
              <a:rPr lang="cs-CZ" sz="2000" dirty="0" smtClean="0"/>
              <a:t>SC </a:t>
            </a:r>
            <a:r>
              <a:rPr lang="cs-CZ" sz="2000" dirty="0"/>
              <a:t>2.4 Zvýšení kvality a dostupnosti infrastruktury pro vzdělávání a celoživotní učení</a:t>
            </a:r>
          </a:p>
          <a:p>
            <a:pPr marL="256032" lvl="1" indent="0">
              <a:buNone/>
            </a:pPr>
            <a:r>
              <a:rPr lang="cs-CZ" sz="2000" dirty="0" smtClean="0"/>
              <a:t> </a:t>
            </a:r>
          </a:p>
          <a:p>
            <a:pPr marL="256032" lvl="1" indent="0">
              <a:buNone/>
            </a:pPr>
            <a:r>
              <a:rPr lang="cs-CZ" sz="2000" b="1" dirty="0" smtClean="0"/>
              <a:t>11 377 000 Kč</a:t>
            </a:r>
            <a:endParaRPr lang="cs-CZ" sz="2000" b="1" dirty="0"/>
          </a:p>
        </p:txBody>
      </p:sp>
      <p:sp>
        <p:nvSpPr>
          <p:cNvPr id="4" name="AutoShape 2" descr="Výsledek obrázku pro opvvv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5" name="AutoShape 4" descr="Výsledek obrázku pro opvvv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336432"/>
            <a:ext cx="7704855" cy="1709994"/>
          </a:xfrm>
          <a:prstGeom prst="rect">
            <a:avLst/>
          </a:prstGeom>
        </p:spPr>
      </p:pic>
      <p:pic>
        <p:nvPicPr>
          <p:cNvPr id="7" name="Obrázek 6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184" y="5949280"/>
            <a:ext cx="1160785" cy="70068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3165544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 txBox="1">
            <a:spLocks/>
          </p:cNvSpPr>
          <p:nvPr/>
        </p:nvSpPr>
        <p:spPr>
          <a:xfrm>
            <a:off x="688031" y="2042590"/>
            <a:ext cx="7772400" cy="432048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cs-CZ" sz="2400" dirty="0" smtClean="0"/>
              <a:t>Kontakt</a:t>
            </a:r>
            <a:endParaRPr lang="cs-CZ" sz="2800" dirty="0"/>
          </a:p>
        </p:txBody>
      </p:sp>
      <p:sp>
        <p:nvSpPr>
          <p:cNvPr id="3" name="Podnadpis 2"/>
          <p:cNvSpPr txBox="1">
            <a:spLocks/>
          </p:cNvSpPr>
          <p:nvPr/>
        </p:nvSpPr>
        <p:spPr>
          <a:xfrm>
            <a:off x="685800" y="2492896"/>
            <a:ext cx="7772400" cy="3240360"/>
          </a:xfrm>
          <a:prstGeom prst="rect">
            <a:avLst/>
          </a:prstGeom>
        </p:spPr>
        <p:txBody>
          <a:bodyPr>
            <a:noAutofit/>
          </a:bodyPr>
          <a:lstStyle>
            <a:lvl1pPr marL="365760" indent="-256032" algn="l" rtl="0" eaLnBrk="1" latinLnBrk="0" hangingPunct="1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defRPr kumimoji="0"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1792" indent="-228600" algn="l" rtl="0" eaLnBrk="1" latinLnBrk="0" hangingPunct="1">
              <a:spcBef>
                <a:spcPts val="324"/>
              </a:spcBef>
              <a:buClr>
                <a:schemeClr val="accent1"/>
              </a:buClr>
              <a:buFont typeface="Verdana"/>
              <a:buChar char="◦"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9536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SzPct val="100000"/>
              <a:buFont typeface="Wingdings 2"/>
              <a:buChar char="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574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0" indent="0">
              <a:buNone/>
            </a:pPr>
            <a:endParaRPr lang="cs-CZ" sz="1000" dirty="0" smtClean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cs-CZ" sz="1800" b="1" dirty="0" smtClean="0"/>
              <a:t>MAS Lužnice </a:t>
            </a:r>
            <a:r>
              <a:rPr lang="cs-CZ" sz="1800" b="1" dirty="0" err="1" smtClean="0"/>
              <a:t>z.s</a:t>
            </a:r>
            <a:r>
              <a:rPr lang="cs-CZ" sz="1800" dirty="0" smtClean="0"/>
              <a:t>.</a:t>
            </a:r>
          </a:p>
          <a:p>
            <a:pPr marL="0" indent="0">
              <a:buNone/>
            </a:pPr>
            <a:r>
              <a:rPr lang="cs-CZ" sz="1800" dirty="0" smtClean="0"/>
              <a:t>	Ing. Lucie Dědičová</a:t>
            </a:r>
          </a:p>
          <a:p>
            <a:pPr marL="0" indent="0">
              <a:buNone/>
            </a:pPr>
            <a:r>
              <a:rPr lang="cs-CZ" sz="1800" dirty="0"/>
              <a:t>	</a:t>
            </a:r>
            <a:r>
              <a:rPr lang="cs-CZ" sz="1800" dirty="0" smtClean="0"/>
              <a:t>tel.: 774 424 078</a:t>
            </a:r>
          </a:p>
          <a:p>
            <a:pPr marL="0" indent="0">
              <a:buNone/>
            </a:pPr>
            <a:r>
              <a:rPr lang="cs-CZ" sz="1800" dirty="0"/>
              <a:t>	</a:t>
            </a:r>
            <a:r>
              <a:rPr lang="cs-CZ" sz="1800" dirty="0" smtClean="0">
                <a:hlinkClick r:id="rId2"/>
              </a:rPr>
              <a:t>mas.luznice@sudomerice.cz</a:t>
            </a:r>
            <a:endParaRPr lang="cs-CZ" sz="1800" dirty="0" smtClean="0"/>
          </a:p>
          <a:p>
            <a:pPr marL="0" indent="0">
              <a:buNone/>
            </a:pPr>
            <a:r>
              <a:rPr lang="cs-CZ" sz="1800" dirty="0"/>
              <a:t>	</a:t>
            </a:r>
            <a:r>
              <a:rPr lang="cs-CZ" sz="1800" dirty="0" smtClean="0"/>
              <a:t>www.masluznice.bechynsko.cz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cs-CZ" sz="1800" dirty="0" smtClean="0"/>
              <a:t>MAS Česká Kanada </a:t>
            </a:r>
            <a:r>
              <a:rPr lang="cs-CZ" sz="1800" dirty="0" smtClean="0">
                <a:hlinkClick r:id="rId3"/>
              </a:rPr>
              <a:t>www.masck.cz</a:t>
            </a:r>
            <a:r>
              <a:rPr lang="cs-CZ" sz="1800" dirty="0" smtClean="0"/>
              <a:t> (škola Tučapy)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cs-CZ" sz="1800" dirty="0" smtClean="0"/>
              <a:t>MAS Třeboňsko </a:t>
            </a:r>
            <a:r>
              <a:rPr lang="cs-CZ" sz="1800" dirty="0" smtClean="0">
                <a:hlinkClick r:id="rId4"/>
              </a:rPr>
              <a:t>www.mas-trebonsko.cz</a:t>
            </a:r>
            <a:r>
              <a:rPr lang="cs-CZ" sz="1800" dirty="0" smtClean="0"/>
              <a:t> ( školy Veselí nad Lužnicí, Zlukov)</a:t>
            </a:r>
            <a:endParaRPr lang="cs-CZ" sz="1600" dirty="0" smtClean="0"/>
          </a:p>
          <a:p>
            <a:pPr marL="256032" lvl="1" indent="0">
              <a:buNone/>
            </a:pPr>
            <a:endParaRPr lang="cs-CZ" sz="2000" dirty="0"/>
          </a:p>
        </p:txBody>
      </p:sp>
      <p:sp>
        <p:nvSpPr>
          <p:cNvPr id="4" name="AutoShape 2" descr="Výsledek obrázku pro opvvv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5" name="AutoShape 4" descr="Výsledek obrázku pro opvvv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336432"/>
            <a:ext cx="7704855" cy="1709994"/>
          </a:xfrm>
          <a:prstGeom prst="rect">
            <a:avLst/>
          </a:prstGeom>
        </p:spPr>
      </p:pic>
      <p:pic>
        <p:nvPicPr>
          <p:cNvPr id="7" name="Obrázek 6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871" y="5949280"/>
            <a:ext cx="1160785" cy="70068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440485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 txBox="1">
            <a:spLocks/>
          </p:cNvSpPr>
          <p:nvPr/>
        </p:nvSpPr>
        <p:spPr>
          <a:xfrm>
            <a:off x="688031" y="2042590"/>
            <a:ext cx="7772400" cy="432048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cs-CZ" sz="3200" dirty="0" smtClean="0"/>
              <a:t>Šablony</a:t>
            </a:r>
            <a:endParaRPr lang="cs-CZ" sz="3200" dirty="0"/>
          </a:p>
        </p:txBody>
      </p:sp>
      <p:sp>
        <p:nvSpPr>
          <p:cNvPr id="3" name="Podnadpis 2"/>
          <p:cNvSpPr txBox="1">
            <a:spLocks/>
          </p:cNvSpPr>
          <p:nvPr/>
        </p:nvSpPr>
        <p:spPr>
          <a:xfrm>
            <a:off x="685800" y="2492897"/>
            <a:ext cx="7772400" cy="3096344"/>
          </a:xfrm>
          <a:prstGeom prst="rect">
            <a:avLst/>
          </a:prstGeom>
        </p:spPr>
        <p:txBody>
          <a:bodyPr>
            <a:normAutofit/>
          </a:bodyPr>
          <a:lstStyle>
            <a:lvl1pPr marL="365760" indent="-256032" algn="l" rtl="0" eaLnBrk="1" latinLnBrk="0" hangingPunct="1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defRPr kumimoji="0"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1792" indent="-228600" algn="l" rtl="0" eaLnBrk="1" latinLnBrk="0" hangingPunct="1">
              <a:spcBef>
                <a:spcPts val="324"/>
              </a:spcBef>
              <a:buClr>
                <a:schemeClr val="accent1"/>
              </a:buClr>
              <a:buFont typeface="Verdana"/>
              <a:buChar char="◦"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9536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SzPct val="100000"/>
              <a:buFont typeface="Wingdings 2"/>
              <a:buChar char="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574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0" indent="0">
              <a:buNone/>
            </a:pPr>
            <a:endParaRPr lang="cs-CZ" sz="1000" dirty="0" smtClean="0"/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cs-CZ" sz="2200" dirty="0" smtClean="0"/>
              <a:t>Operační program Výzkum, vývoj a vzdělávání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cs-CZ" sz="2200" dirty="0" smtClean="0"/>
              <a:t>Ministerstvo školství, mládeže a tělovýchovy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cs-CZ" sz="2200" b="1" dirty="0" smtClean="0"/>
              <a:t>Výzva č. 02_16_022 </a:t>
            </a:r>
            <a:r>
              <a:rPr lang="cs-CZ" sz="2200" dirty="0" smtClean="0"/>
              <a:t>Podpora škol formou projektů zjednodušeného vykazování – Šablony pro MŠ a ZŠ I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cs-CZ" sz="2200" dirty="0" smtClean="0"/>
              <a:t>Předpokládaný termín vyhlášení </a:t>
            </a:r>
            <a:r>
              <a:rPr lang="cs-CZ" sz="2200" b="1" dirty="0" smtClean="0"/>
              <a:t>výzvy je 31. 5. 2016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cs-CZ" sz="2200" b="1" dirty="0" smtClean="0"/>
              <a:t>Žádosti</a:t>
            </a:r>
            <a:r>
              <a:rPr lang="cs-CZ" sz="2200" dirty="0" smtClean="0"/>
              <a:t> možno podávat průběžně </a:t>
            </a:r>
            <a:r>
              <a:rPr lang="cs-CZ" sz="2200" b="1" dirty="0" smtClean="0"/>
              <a:t>do června 2017</a:t>
            </a:r>
          </a:p>
          <a:p>
            <a:endParaRPr lang="cs-CZ" sz="2200" dirty="0" smtClean="0"/>
          </a:p>
        </p:txBody>
      </p:sp>
      <p:sp>
        <p:nvSpPr>
          <p:cNvPr id="4" name="AutoShape 2" descr="Výsledek obrázku pro opvvv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5" name="AutoShape 4" descr="Výsledek obrázku pro opvvv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336432"/>
            <a:ext cx="7704855" cy="1709994"/>
          </a:xfrm>
          <a:prstGeom prst="rect">
            <a:avLst/>
          </a:prstGeom>
        </p:spPr>
      </p:pic>
      <p:pic>
        <p:nvPicPr>
          <p:cNvPr id="7" name="Obrázek 6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676" y="6124644"/>
            <a:ext cx="1088777" cy="64807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91052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 txBox="1">
            <a:spLocks/>
          </p:cNvSpPr>
          <p:nvPr/>
        </p:nvSpPr>
        <p:spPr>
          <a:xfrm>
            <a:off x="688031" y="2042590"/>
            <a:ext cx="7772400" cy="432048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cs-CZ" sz="2800" dirty="0" smtClean="0"/>
              <a:t>Informace</a:t>
            </a:r>
            <a:endParaRPr lang="cs-CZ" sz="2800" dirty="0"/>
          </a:p>
        </p:txBody>
      </p:sp>
      <p:sp>
        <p:nvSpPr>
          <p:cNvPr id="3" name="Podnadpis 2"/>
          <p:cNvSpPr txBox="1">
            <a:spLocks/>
          </p:cNvSpPr>
          <p:nvPr/>
        </p:nvSpPr>
        <p:spPr>
          <a:xfrm>
            <a:off x="685800" y="2492896"/>
            <a:ext cx="7772400" cy="2952327"/>
          </a:xfrm>
          <a:prstGeom prst="rect">
            <a:avLst/>
          </a:prstGeom>
        </p:spPr>
        <p:txBody>
          <a:bodyPr>
            <a:normAutofit fontScale="70000" lnSpcReduction="20000"/>
          </a:bodyPr>
          <a:lstStyle>
            <a:lvl1pPr marL="365760" indent="-256032" algn="l" rtl="0" eaLnBrk="1" latinLnBrk="0" hangingPunct="1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defRPr kumimoji="0"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1792" indent="-228600" algn="l" rtl="0" eaLnBrk="1" latinLnBrk="0" hangingPunct="1">
              <a:spcBef>
                <a:spcPts val="324"/>
              </a:spcBef>
              <a:buClr>
                <a:schemeClr val="accent1"/>
              </a:buClr>
              <a:buFont typeface="Verdana"/>
              <a:buChar char="◦"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9536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SzPct val="100000"/>
              <a:buFont typeface="Wingdings 2"/>
              <a:buChar char="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574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0" indent="0">
              <a:buNone/>
            </a:pPr>
            <a:endParaRPr lang="cs-CZ" sz="1100" b="1" dirty="0" smtClean="0"/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cs-CZ" sz="2600" b="1" dirty="0" smtClean="0"/>
              <a:t>Příjemci  - z</a:t>
            </a:r>
            <a:r>
              <a:rPr lang="cs-CZ" sz="2600" dirty="0" smtClean="0"/>
              <a:t>ákladní a mateřské školy kromě speciálních škol (mohou využít šablony jen v určitých oblastech, samostatná výzva)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cs-CZ" sz="2600" dirty="0" smtClean="0"/>
              <a:t>V této výzvě pouze </a:t>
            </a:r>
            <a:r>
              <a:rPr lang="cs-CZ" sz="2600" b="1" dirty="0" smtClean="0"/>
              <a:t>jedna žádost </a:t>
            </a:r>
            <a:r>
              <a:rPr lang="cs-CZ" sz="2600" dirty="0" smtClean="0"/>
              <a:t>o podporu = projekt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cs-CZ" sz="2600" dirty="0" smtClean="0"/>
              <a:t>Sestavení projektu pouze prostřednictvím výběru šablon</a:t>
            </a:r>
          </a:p>
          <a:p>
            <a:pPr marL="109728" indent="0">
              <a:buNone/>
            </a:pPr>
            <a:r>
              <a:rPr lang="cs-CZ" sz="2600" b="1" dirty="0" smtClean="0"/>
              <a:t>			</a:t>
            </a:r>
          </a:p>
          <a:p>
            <a:pPr marL="109728" indent="0" algn="ctr">
              <a:buNone/>
            </a:pPr>
            <a:r>
              <a:rPr lang="cs-CZ" sz="2600" b="1" dirty="0" smtClean="0"/>
              <a:t>Šablona = aktivita</a:t>
            </a:r>
          </a:p>
          <a:p>
            <a:pPr marL="109728" indent="0">
              <a:buNone/>
            </a:pPr>
            <a:endParaRPr lang="cs-CZ" sz="2600" b="1" dirty="0" smtClean="0"/>
          </a:p>
          <a:p>
            <a:pPr marL="109728" indent="0">
              <a:buNone/>
            </a:pPr>
            <a:r>
              <a:rPr lang="cs-CZ" sz="2600" dirty="0" smtClean="0"/>
              <a:t>Škola si do své žádosti může vybrat jednu nebo více aktivit, které bude realizovat. </a:t>
            </a:r>
          </a:p>
          <a:p>
            <a:pPr marL="109728" indent="0">
              <a:buNone/>
            </a:pPr>
            <a:endParaRPr lang="cs-CZ" sz="2600" b="1" dirty="0" smtClean="0"/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cs-CZ" sz="1800" dirty="0"/>
          </a:p>
        </p:txBody>
      </p:sp>
      <p:sp>
        <p:nvSpPr>
          <p:cNvPr id="4" name="AutoShape 2" descr="Výsledek obrázku pro opvvv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5" name="AutoShape 4" descr="Výsledek obrázku pro opvvv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336432"/>
            <a:ext cx="7704855" cy="1709994"/>
          </a:xfrm>
          <a:prstGeom prst="rect">
            <a:avLst/>
          </a:prstGeom>
        </p:spPr>
      </p:pic>
      <p:pic>
        <p:nvPicPr>
          <p:cNvPr id="7" name="Obrázek 6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908" y="6093296"/>
            <a:ext cx="1016769" cy="64807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30225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adpis 1"/>
          <p:cNvSpPr txBox="1">
            <a:spLocks/>
          </p:cNvSpPr>
          <p:nvPr/>
        </p:nvSpPr>
        <p:spPr>
          <a:xfrm>
            <a:off x="688031" y="1772817"/>
            <a:ext cx="7772400" cy="544376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cs-CZ" sz="2800" dirty="0" smtClean="0"/>
              <a:t>Financování šablon</a:t>
            </a:r>
            <a:endParaRPr lang="cs-CZ" sz="2800" dirty="0"/>
          </a:p>
        </p:txBody>
      </p:sp>
      <p:sp>
        <p:nvSpPr>
          <p:cNvPr id="9" name="Podnadpis 2"/>
          <p:cNvSpPr txBox="1">
            <a:spLocks/>
          </p:cNvSpPr>
          <p:nvPr/>
        </p:nvSpPr>
        <p:spPr>
          <a:xfrm>
            <a:off x="685800" y="2348880"/>
            <a:ext cx="7772400" cy="3240361"/>
          </a:xfrm>
          <a:prstGeom prst="rect">
            <a:avLst/>
          </a:prstGeom>
        </p:spPr>
        <p:txBody>
          <a:bodyPr>
            <a:noAutofit/>
          </a:bodyPr>
          <a:lstStyle>
            <a:lvl1pPr marL="365760" indent="-256032" algn="l" rtl="0" eaLnBrk="1" latinLnBrk="0" hangingPunct="1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defRPr kumimoji="0"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1792" indent="-228600" algn="l" rtl="0" eaLnBrk="1" latinLnBrk="0" hangingPunct="1">
              <a:spcBef>
                <a:spcPts val="324"/>
              </a:spcBef>
              <a:buClr>
                <a:schemeClr val="accent1"/>
              </a:buClr>
              <a:buFont typeface="Verdana"/>
              <a:buChar char="◦"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9536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SzPct val="100000"/>
              <a:buFont typeface="Wingdings 2"/>
              <a:buChar char="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574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285750" indent="-285750">
              <a:buFont typeface="Wingdings" panose="05000000000000000000" pitchFamily="2" charset="2"/>
              <a:buChar char="§"/>
            </a:pPr>
            <a:r>
              <a:rPr lang="cs-CZ" sz="2000" b="1" dirty="0" smtClean="0"/>
              <a:t>Alokace </a:t>
            </a:r>
            <a:r>
              <a:rPr lang="cs-CZ" sz="2000" dirty="0" smtClean="0"/>
              <a:t>– 4 a půl miliardy korun na období 2016 – 2018, školy bez rozdílu velikosti a svých potřeb</a:t>
            </a:r>
          </a:p>
          <a:p>
            <a:endParaRPr lang="cs-CZ" sz="2000" dirty="0" smtClean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cs-CZ" sz="2000" b="1" dirty="0" smtClean="0"/>
              <a:t>Minimální výše: </a:t>
            </a:r>
            <a:r>
              <a:rPr lang="cs-CZ" sz="2000" dirty="0" smtClean="0"/>
              <a:t>200 000 Kč/škola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cs-CZ" sz="2000" b="1" dirty="0" smtClean="0"/>
              <a:t>Maximální výše: </a:t>
            </a:r>
            <a:r>
              <a:rPr lang="cs-CZ" sz="2000" dirty="0" smtClean="0"/>
              <a:t>200 000Kč/škola + 2 200 Kč/žák</a:t>
            </a:r>
          </a:p>
          <a:p>
            <a:pPr marL="109728" indent="0">
              <a:buNone/>
            </a:pPr>
            <a:endParaRPr lang="cs-CZ" sz="2000" dirty="0" smtClean="0"/>
          </a:p>
          <a:p>
            <a:pPr marL="109728" indent="0">
              <a:buNone/>
            </a:pPr>
            <a:r>
              <a:rPr lang="cs-CZ" sz="2000" dirty="0" smtClean="0"/>
              <a:t>V případě, že součástí PO je MŠ a ZŠ se částka 200 000 Kč počítá 1x za MŠ a 1x za ZŠ, celkem tedy 400 000 Kč.</a:t>
            </a:r>
          </a:p>
          <a:p>
            <a:pPr marL="109728" indent="0">
              <a:buNone/>
            </a:pPr>
            <a:endParaRPr lang="cs-CZ" sz="2000" dirty="0" smtClean="0"/>
          </a:p>
        </p:txBody>
      </p:sp>
      <p:sp>
        <p:nvSpPr>
          <p:cNvPr id="10" name="AutoShape 2" descr="Výsledek obrázku pro opvvv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2560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11" name="AutoShape 4" descr="Výsledek obrázku pro opvvv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2560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pic>
        <p:nvPicPr>
          <p:cNvPr id="12" name="Obrázek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336432"/>
            <a:ext cx="7704855" cy="1436384"/>
          </a:xfrm>
          <a:prstGeom prst="rect">
            <a:avLst/>
          </a:prstGeom>
        </p:spPr>
      </p:pic>
      <p:pic>
        <p:nvPicPr>
          <p:cNvPr id="13" name="Obrázek 12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975" y="6021287"/>
            <a:ext cx="1088777" cy="6749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36325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 txBox="1">
            <a:spLocks/>
          </p:cNvSpPr>
          <p:nvPr/>
        </p:nvSpPr>
        <p:spPr>
          <a:xfrm>
            <a:off x="688031" y="2042590"/>
            <a:ext cx="7772400" cy="432048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cs-CZ" sz="2400" dirty="0" smtClean="0"/>
              <a:t>Pomoc školám od </a:t>
            </a:r>
            <a:r>
              <a:rPr lang="cs-CZ" sz="2800" dirty="0" smtClean="0"/>
              <a:t>MAS - animace</a:t>
            </a:r>
            <a:endParaRPr lang="cs-CZ" sz="2800" dirty="0"/>
          </a:p>
        </p:txBody>
      </p:sp>
      <p:sp>
        <p:nvSpPr>
          <p:cNvPr id="3" name="Podnadpis 2"/>
          <p:cNvSpPr txBox="1">
            <a:spLocks/>
          </p:cNvSpPr>
          <p:nvPr/>
        </p:nvSpPr>
        <p:spPr>
          <a:xfrm>
            <a:off x="685800" y="2492896"/>
            <a:ext cx="7772400" cy="2880319"/>
          </a:xfrm>
          <a:prstGeom prst="rect">
            <a:avLst/>
          </a:prstGeom>
        </p:spPr>
        <p:txBody>
          <a:bodyPr>
            <a:noAutofit/>
          </a:bodyPr>
          <a:lstStyle>
            <a:lvl1pPr marL="365760" indent="-256032" algn="l" rtl="0" eaLnBrk="1" latinLnBrk="0" hangingPunct="1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defRPr kumimoji="0"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1792" indent="-228600" algn="l" rtl="0" eaLnBrk="1" latinLnBrk="0" hangingPunct="1">
              <a:spcBef>
                <a:spcPts val="324"/>
              </a:spcBef>
              <a:buClr>
                <a:schemeClr val="accent1"/>
              </a:buClr>
              <a:buFont typeface="Verdana"/>
              <a:buChar char="◦"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9536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SzPct val="100000"/>
              <a:buFont typeface="Wingdings 2"/>
              <a:buChar char="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574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0" indent="0">
              <a:buNone/>
            </a:pPr>
            <a:endParaRPr lang="cs-CZ" sz="1000" dirty="0" smtClean="0"/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cs-CZ" sz="2200" dirty="0" smtClean="0"/>
              <a:t>Metodická pomoc MŠ a ZŠ s výběrem vhodných šablon.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cs-CZ" sz="2200" dirty="0" smtClean="0"/>
              <a:t>Školení pro žadatele a příjemce MŠ a ZŠ.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cs-CZ" sz="2200" dirty="0" smtClean="0"/>
              <a:t>Konzultační činnost při realizaci projektu.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cs-CZ" sz="2200" dirty="0"/>
              <a:t>Metodická pomoc MŠ a ZŠ při zpracování zpráv o realizaci a udržitelnosti projektu, zadávání dat do monitorovacího systému, zajištění správnosti předávaných výstupů.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cs-CZ" sz="2200" dirty="0" smtClean="0"/>
          </a:p>
        </p:txBody>
      </p:sp>
      <p:sp>
        <p:nvSpPr>
          <p:cNvPr id="4" name="AutoShape 2" descr="Výsledek obrázku pro opvvv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5" name="AutoShape 4" descr="Výsledek obrázku pro opvvv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336432"/>
            <a:ext cx="7704855" cy="1706158"/>
          </a:xfrm>
          <a:prstGeom prst="rect">
            <a:avLst/>
          </a:prstGeom>
        </p:spPr>
      </p:pic>
      <p:pic>
        <p:nvPicPr>
          <p:cNvPr id="7" name="Obrázek 6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871" y="5877271"/>
            <a:ext cx="1160785" cy="77268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45660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1"/>
          <p:cNvSpPr txBox="1">
            <a:spLocks/>
          </p:cNvSpPr>
          <p:nvPr/>
        </p:nvSpPr>
        <p:spPr>
          <a:xfrm>
            <a:off x="688031" y="2042590"/>
            <a:ext cx="7772400" cy="432048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cs-CZ" sz="2400" dirty="0" smtClean="0"/>
              <a:t>Pomoc školám od </a:t>
            </a:r>
            <a:r>
              <a:rPr lang="cs-CZ" sz="2800" dirty="0" smtClean="0"/>
              <a:t>MAS - animace</a:t>
            </a:r>
            <a:endParaRPr lang="cs-CZ" sz="2800" dirty="0"/>
          </a:p>
        </p:txBody>
      </p:sp>
      <p:sp>
        <p:nvSpPr>
          <p:cNvPr id="4" name="Podnadpis 2"/>
          <p:cNvSpPr txBox="1">
            <a:spLocks/>
          </p:cNvSpPr>
          <p:nvPr/>
        </p:nvSpPr>
        <p:spPr>
          <a:xfrm>
            <a:off x="685800" y="2492896"/>
            <a:ext cx="7772400" cy="2880319"/>
          </a:xfrm>
          <a:prstGeom prst="rect">
            <a:avLst/>
          </a:prstGeom>
        </p:spPr>
        <p:txBody>
          <a:bodyPr>
            <a:noAutofit/>
          </a:bodyPr>
          <a:lstStyle>
            <a:lvl1pPr marL="365760" indent="-256032" algn="l" rtl="0" eaLnBrk="1" latinLnBrk="0" hangingPunct="1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defRPr kumimoji="0"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1792" indent="-228600" algn="l" rtl="0" eaLnBrk="1" latinLnBrk="0" hangingPunct="1">
              <a:spcBef>
                <a:spcPts val="324"/>
              </a:spcBef>
              <a:buClr>
                <a:schemeClr val="accent1"/>
              </a:buClr>
              <a:buFont typeface="Verdana"/>
              <a:buChar char="◦"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9536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SzPct val="100000"/>
              <a:buFont typeface="Wingdings 2"/>
              <a:buChar char="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574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0" indent="0">
              <a:buNone/>
            </a:pPr>
            <a:endParaRPr lang="cs-CZ" sz="1000" dirty="0" smtClean="0"/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cs-CZ" sz="2200" dirty="0" smtClean="0"/>
              <a:t>Metodická pomoc s vypořádáním připomínek ke zprávám o realizaci a udržitelnosti projektu.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cs-CZ" sz="2200" dirty="0" smtClean="0"/>
              <a:t>Metodická pomoc při kontrole  na místě, při ukončování realizace projektu a při přípravě závěrečné zprávy o realizaci projektu.</a:t>
            </a:r>
            <a:endParaRPr lang="cs-CZ" sz="2200" dirty="0"/>
          </a:p>
        </p:txBody>
      </p:sp>
      <p:sp>
        <p:nvSpPr>
          <p:cNvPr id="5" name="AutoShape 2" descr="Výsledek obrázku pro opvvv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6" name="AutoShape 4" descr="Výsledek obrázku pro opvvv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336432"/>
            <a:ext cx="7704855" cy="1709994"/>
          </a:xfrm>
          <a:prstGeom prst="rect">
            <a:avLst/>
          </a:prstGeom>
        </p:spPr>
      </p:pic>
      <p:pic>
        <p:nvPicPr>
          <p:cNvPr id="8" name="Obrázek 7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871" y="5805263"/>
            <a:ext cx="1160785" cy="84469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1474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 txBox="1">
            <a:spLocks/>
          </p:cNvSpPr>
          <p:nvPr/>
        </p:nvSpPr>
        <p:spPr>
          <a:xfrm>
            <a:off x="688031" y="2042590"/>
            <a:ext cx="7772400" cy="432048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cs-CZ" sz="2400" dirty="0" smtClean="0"/>
              <a:t>Přehled šablon</a:t>
            </a:r>
            <a:endParaRPr lang="cs-CZ" sz="2800" dirty="0"/>
          </a:p>
        </p:txBody>
      </p:sp>
      <p:sp>
        <p:nvSpPr>
          <p:cNvPr id="3" name="Podnadpis 2"/>
          <p:cNvSpPr txBox="1">
            <a:spLocks/>
          </p:cNvSpPr>
          <p:nvPr/>
        </p:nvSpPr>
        <p:spPr>
          <a:xfrm>
            <a:off x="685800" y="2492896"/>
            <a:ext cx="7772400" cy="2880319"/>
          </a:xfrm>
          <a:prstGeom prst="rect">
            <a:avLst/>
          </a:prstGeom>
        </p:spPr>
        <p:txBody>
          <a:bodyPr>
            <a:noAutofit/>
          </a:bodyPr>
          <a:lstStyle>
            <a:lvl1pPr marL="365760" indent="-256032" algn="l" rtl="0" eaLnBrk="1" latinLnBrk="0" hangingPunct="1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defRPr kumimoji="0"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1792" indent="-228600" algn="l" rtl="0" eaLnBrk="1" latinLnBrk="0" hangingPunct="1">
              <a:spcBef>
                <a:spcPts val="324"/>
              </a:spcBef>
              <a:buClr>
                <a:schemeClr val="accent1"/>
              </a:buClr>
              <a:buFont typeface="Verdana"/>
              <a:buChar char="◦"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9536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SzPct val="100000"/>
              <a:buFont typeface="Wingdings 2"/>
              <a:buChar char="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574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0" indent="0">
              <a:buNone/>
            </a:pPr>
            <a:endParaRPr lang="cs-CZ" sz="1000" dirty="0" smtClean="0"/>
          </a:p>
          <a:p>
            <a:pPr marL="0" indent="0">
              <a:buNone/>
            </a:pPr>
            <a:r>
              <a:rPr lang="cs-CZ" sz="2000" b="1" dirty="0" smtClean="0"/>
              <a:t>Aktivity pro mateřské školy: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000" u="sng" dirty="0" smtClean="0"/>
              <a:t>Personální podpora </a:t>
            </a:r>
          </a:p>
          <a:p>
            <a:pPr marL="598932" lvl="1" indent="-342900">
              <a:buFont typeface="Courier New" panose="02070309020205020404" pitchFamily="49" charset="0"/>
              <a:buChar char="o"/>
            </a:pPr>
            <a:r>
              <a:rPr lang="cs-CZ" sz="2000" dirty="0" smtClean="0"/>
              <a:t>školní asistent, </a:t>
            </a:r>
          </a:p>
          <a:p>
            <a:pPr marL="598932" lvl="1" indent="-342900">
              <a:buFont typeface="Courier New" panose="02070309020205020404" pitchFamily="49" charset="0"/>
              <a:buChar char="o"/>
            </a:pPr>
            <a:r>
              <a:rPr lang="cs-CZ" sz="2000" dirty="0" smtClean="0"/>
              <a:t>školní speciální pedagog, </a:t>
            </a:r>
          </a:p>
          <a:p>
            <a:pPr marL="598932" lvl="1" indent="-342900">
              <a:buFont typeface="Courier New" panose="02070309020205020404" pitchFamily="49" charset="0"/>
              <a:buChar char="o"/>
            </a:pPr>
            <a:r>
              <a:rPr lang="cs-CZ" sz="2000" dirty="0" smtClean="0"/>
              <a:t>školní psycholog, </a:t>
            </a:r>
          </a:p>
          <a:p>
            <a:pPr marL="598932" lvl="1" indent="-342900">
              <a:buFont typeface="Courier New" panose="02070309020205020404" pitchFamily="49" charset="0"/>
              <a:buChar char="o"/>
            </a:pPr>
            <a:r>
              <a:rPr lang="cs-CZ" sz="2000" dirty="0" smtClean="0"/>
              <a:t>sociální pedagog, </a:t>
            </a:r>
          </a:p>
          <a:p>
            <a:pPr marL="598932" lvl="1" indent="-342900">
              <a:buFont typeface="Courier New" panose="02070309020205020404" pitchFamily="49" charset="0"/>
              <a:buChar char="o"/>
            </a:pPr>
            <a:r>
              <a:rPr lang="cs-CZ" sz="2000" dirty="0"/>
              <a:t>c</a:t>
            </a:r>
            <a:r>
              <a:rPr lang="cs-CZ" sz="2000" dirty="0" smtClean="0"/>
              <a:t>hůva.</a:t>
            </a:r>
          </a:p>
        </p:txBody>
      </p:sp>
      <p:sp>
        <p:nvSpPr>
          <p:cNvPr id="4" name="AutoShape 2" descr="Výsledek obrázku pro opvvv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5" name="AutoShape 4" descr="Výsledek obrázku pro opvvv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336432"/>
            <a:ext cx="7704855" cy="1709994"/>
          </a:xfrm>
          <a:prstGeom prst="rect">
            <a:avLst/>
          </a:prstGeom>
        </p:spPr>
      </p:pic>
      <p:pic>
        <p:nvPicPr>
          <p:cNvPr id="7" name="Obrázek 6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871" y="5850438"/>
            <a:ext cx="1232793" cy="84469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02124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 txBox="1">
            <a:spLocks/>
          </p:cNvSpPr>
          <p:nvPr/>
        </p:nvSpPr>
        <p:spPr>
          <a:xfrm>
            <a:off x="688031" y="2042590"/>
            <a:ext cx="7772400" cy="432048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cs-CZ" sz="2400" dirty="0" smtClean="0"/>
              <a:t>Přehled šablon</a:t>
            </a:r>
            <a:endParaRPr lang="cs-CZ" sz="2800" dirty="0"/>
          </a:p>
        </p:txBody>
      </p:sp>
      <p:sp>
        <p:nvSpPr>
          <p:cNvPr id="3" name="Podnadpis 2"/>
          <p:cNvSpPr txBox="1">
            <a:spLocks/>
          </p:cNvSpPr>
          <p:nvPr/>
        </p:nvSpPr>
        <p:spPr>
          <a:xfrm>
            <a:off x="685800" y="2492896"/>
            <a:ext cx="7772400" cy="2880319"/>
          </a:xfrm>
          <a:prstGeom prst="rect">
            <a:avLst/>
          </a:prstGeom>
        </p:spPr>
        <p:txBody>
          <a:bodyPr>
            <a:noAutofit/>
          </a:bodyPr>
          <a:lstStyle>
            <a:lvl1pPr marL="365760" indent="-256032" algn="l" rtl="0" eaLnBrk="1" latinLnBrk="0" hangingPunct="1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defRPr kumimoji="0"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1792" indent="-228600" algn="l" rtl="0" eaLnBrk="1" latinLnBrk="0" hangingPunct="1">
              <a:spcBef>
                <a:spcPts val="324"/>
              </a:spcBef>
              <a:buClr>
                <a:schemeClr val="accent1"/>
              </a:buClr>
              <a:buFont typeface="Verdana"/>
              <a:buChar char="◦"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9536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SzPct val="100000"/>
              <a:buFont typeface="Wingdings 2"/>
              <a:buChar char="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574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0" indent="0">
              <a:buNone/>
            </a:pPr>
            <a:endParaRPr lang="cs-CZ" sz="1000" dirty="0" smtClean="0"/>
          </a:p>
          <a:p>
            <a:pPr marL="0" indent="0">
              <a:buNone/>
            </a:pPr>
            <a:r>
              <a:rPr lang="cs-CZ" sz="2000" b="1" dirty="0" smtClean="0"/>
              <a:t>Aktivity pro mateřské školy: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000" u="sng" dirty="0" smtClean="0"/>
              <a:t>Osobnostně sociální a profesní rozvoj pedagogů MŠ</a:t>
            </a:r>
            <a:r>
              <a:rPr lang="cs-CZ" sz="2000" dirty="0" smtClean="0"/>
              <a:t> </a:t>
            </a:r>
          </a:p>
          <a:p>
            <a:pPr marL="598932" lvl="1" indent="-342900">
              <a:buFont typeface="Courier New" panose="02070309020205020404" pitchFamily="49" charset="0"/>
              <a:buChar char="o"/>
            </a:pPr>
            <a:r>
              <a:rPr lang="cs-CZ" sz="2000" dirty="0" smtClean="0"/>
              <a:t>předškolní pedagogové MŠ – individuální, týmový, </a:t>
            </a:r>
          </a:p>
          <a:p>
            <a:pPr marL="598932" lvl="1" indent="-342900">
              <a:buFont typeface="Courier New" panose="02070309020205020404" pitchFamily="49" charset="0"/>
              <a:buChar char="o"/>
            </a:pPr>
            <a:r>
              <a:rPr lang="cs-CZ" sz="2000" dirty="0" smtClean="0"/>
              <a:t>profesní rozvoj předškolních pedagogů prostřednictvím supervize, </a:t>
            </a:r>
          </a:p>
          <a:p>
            <a:pPr marL="598932" lvl="1" indent="-342900">
              <a:buFont typeface="Courier New" panose="02070309020205020404" pitchFamily="49" charset="0"/>
              <a:buChar char="o"/>
            </a:pPr>
            <a:r>
              <a:rPr lang="cs-CZ" sz="2000" dirty="0" smtClean="0"/>
              <a:t>sdílení zkušeností předškolních pedagogů z různých MŠ prostřednictvím vzájemných návštěv, </a:t>
            </a:r>
          </a:p>
          <a:p>
            <a:pPr marL="598932" lvl="1" indent="-342900">
              <a:buFont typeface="Courier New" panose="02070309020205020404" pitchFamily="49" charset="0"/>
              <a:buChar char="o"/>
            </a:pPr>
            <a:r>
              <a:rPr lang="cs-CZ" sz="2000" dirty="0" smtClean="0"/>
              <a:t>specifika práce </a:t>
            </a:r>
            <a:r>
              <a:rPr lang="cs-CZ" sz="2000" dirty="0"/>
              <a:t>p</a:t>
            </a:r>
            <a:r>
              <a:rPr lang="cs-CZ" sz="2000" dirty="0" smtClean="0"/>
              <a:t>edagoga s dvouletými dětmi v MŠ. </a:t>
            </a:r>
            <a:endParaRPr lang="cs-CZ" sz="2000" dirty="0"/>
          </a:p>
        </p:txBody>
      </p:sp>
      <p:sp>
        <p:nvSpPr>
          <p:cNvPr id="4" name="AutoShape 2" descr="Výsledek obrázku pro opvvv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5" name="AutoShape 4" descr="Výsledek obrázku pro opvvv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336432"/>
            <a:ext cx="7704855" cy="1709994"/>
          </a:xfrm>
          <a:prstGeom prst="rect">
            <a:avLst/>
          </a:prstGeom>
        </p:spPr>
      </p:pic>
      <p:pic>
        <p:nvPicPr>
          <p:cNvPr id="7" name="Obrázek 6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871" y="5805263"/>
            <a:ext cx="1232793" cy="84469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18738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 txBox="1">
            <a:spLocks/>
          </p:cNvSpPr>
          <p:nvPr/>
        </p:nvSpPr>
        <p:spPr>
          <a:xfrm>
            <a:off x="688031" y="2042590"/>
            <a:ext cx="7772400" cy="432048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cs-CZ" sz="2400" dirty="0" smtClean="0"/>
              <a:t>Přehled šablon</a:t>
            </a:r>
            <a:endParaRPr lang="cs-CZ" sz="2800" dirty="0"/>
          </a:p>
        </p:txBody>
      </p:sp>
      <p:sp>
        <p:nvSpPr>
          <p:cNvPr id="3" name="Podnadpis 2"/>
          <p:cNvSpPr txBox="1">
            <a:spLocks/>
          </p:cNvSpPr>
          <p:nvPr/>
        </p:nvSpPr>
        <p:spPr>
          <a:xfrm>
            <a:off x="685800" y="2492896"/>
            <a:ext cx="7772400" cy="2880319"/>
          </a:xfrm>
          <a:prstGeom prst="rect">
            <a:avLst/>
          </a:prstGeom>
        </p:spPr>
        <p:txBody>
          <a:bodyPr>
            <a:noAutofit/>
          </a:bodyPr>
          <a:lstStyle>
            <a:lvl1pPr marL="365760" indent="-256032" algn="l" rtl="0" eaLnBrk="1" latinLnBrk="0" hangingPunct="1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defRPr kumimoji="0"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1792" indent="-228600" algn="l" rtl="0" eaLnBrk="1" latinLnBrk="0" hangingPunct="1">
              <a:spcBef>
                <a:spcPts val="324"/>
              </a:spcBef>
              <a:buClr>
                <a:schemeClr val="accent1"/>
              </a:buClr>
              <a:buFont typeface="Verdana"/>
              <a:buChar char="◦"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9536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SzPct val="100000"/>
              <a:buFont typeface="Wingdings 2"/>
              <a:buChar char="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574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0" indent="0">
              <a:buNone/>
            </a:pPr>
            <a:endParaRPr lang="cs-CZ" sz="1000" dirty="0" smtClean="0"/>
          </a:p>
          <a:p>
            <a:pPr marL="0" indent="0">
              <a:buNone/>
            </a:pPr>
            <a:r>
              <a:rPr lang="cs-CZ" sz="2000" b="1" dirty="0" smtClean="0"/>
              <a:t>Aktivity pro mateřské školy: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000" u="sng" dirty="0" smtClean="0"/>
              <a:t>Usnadňování přechodu dětí z MŠ do ZŠ</a:t>
            </a:r>
            <a:r>
              <a:rPr lang="cs-CZ" sz="2000" dirty="0" smtClean="0"/>
              <a:t>  </a:t>
            </a:r>
          </a:p>
          <a:p>
            <a:pPr marL="598932" lvl="1" indent="-342900">
              <a:buFont typeface="Courier New" panose="02070309020205020404" pitchFamily="49" charset="0"/>
              <a:buChar char="o"/>
            </a:pPr>
            <a:r>
              <a:rPr lang="cs-CZ" sz="2000" dirty="0" smtClean="0"/>
              <a:t>prevence logopedických vad a problémů komunikačních schopností u dětí v MŠ, </a:t>
            </a:r>
          </a:p>
          <a:p>
            <a:pPr marL="598932" lvl="1" indent="-342900">
              <a:buFont typeface="Courier New" panose="02070309020205020404" pitchFamily="49" charset="0"/>
              <a:buChar char="o"/>
            </a:pPr>
            <a:r>
              <a:rPr lang="cs-CZ" sz="2000" dirty="0" smtClean="0"/>
              <a:t>individualizace vzdělávání v MŠ, </a:t>
            </a:r>
          </a:p>
          <a:p>
            <a:pPr marL="598932" lvl="1" indent="-342900">
              <a:buFont typeface="Courier New" panose="02070309020205020404" pitchFamily="49" charset="0"/>
              <a:buChar char="o"/>
            </a:pPr>
            <a:r>
              <a:rPr lang="cs-CZ" sz="2000" dirty="0" smtClean="0"/>
              <a:t>odborně zaměřené tematická setkávání  a spolupráce s rodiči dětí v MŠ.</a:t>
            </a:r>
            <a:endParaRPr lang="cs-CZ" sz="2000" dirty="0"/>
          </a:p>
        </p:txBody>
      </p:sp>
      <p:sp>
        <p:nvSpPr>
          <p:cNvPr id="4" name="AutoShape 2" descr="Výsledek obrázku pro opvvv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5" name="AutoShape 4" descr="Výsledek obrázku pro opvvv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336432"/>
            <a:ext cx="7704855" cy="1709994"/>
          </a:xfrm>
          <a:prstGeom prst="rect">
            <a:avLst/>
          </a:prstGeom>
        </p:spPr>
      </p:pic>
      <p:pic>
        <p:nvPicPr>
          <p:cNvPr id="7" name="Obrázek 6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871" y="5877271"/>
            <a:ext cx="1376810" cy="77268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5302125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hluk">
  <a:themeElements>
    <a:clrScheme name="Shluk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Shluk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Shluk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257</TotalTime>
  <Words>704</Words>
  <Application>Microsoft Office PowerPoint</Application>
  <PresentationFormat>Předvádění na obrazovce (4:3)</PresentationFormat>
  <Paragraphs>135</Paragraphs>
  <Slides>19</Slides>
  <Notes>1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19</vt:i4>
      </vt:variant>
    </vt:vector>
  </HeadingPairs>
  <TitlesOfParts>
    <vt:vector size="20" baseType="lpstr">
      <vt:lpstr>Shluk</vt:lpstr>
      <vt:lpstr>Dotační programy pro školy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Animace škol (šablony)</dc:title>
  <dc:creator>uzivatel</dc:creator>
  <cp:lastModifiedBy>uzivatel</cp:lastModifiedBy>
  <cp:revision>27</cp:revision>
  <dcterms:created xsi:type="dcterms:W3CDTF">2016-05-24T05:39:14Z</dcterms:created>
  <dcterms:modified xsi:type="dcterms:W3CDTF">2016-05-24T10:08:52Z</dcterms:modified>
</cp:coreProperties>
</file>