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4" r:id="rId11"/>
    <p:sldId id="272" r:id="rId12"/>
    <p:sldId id="273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0F34-77FD-428F-8ED5-72C4CDC2EEF6}" type="datetimeFigureOut">
              <a:rPr lang="cs-CZ" smtClean="0"/>
              <a:pPr/>
              <a:t>13.06.2017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809B-48DE-4D34-9149-FAD3C85EFD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2013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0F34-77FD-428F-8ED5-72C4CDC2EEF6}" type="datetimeFigureOut">
              <a:rPr lang="cs-CZ" smtClean="0"/>
              <a:pPr/>
              <a:t>13.06.2017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809B-48DE-4D34-9149-FAD3C85EFD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4982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0F34-77FD-428F-8ED5-72C4CDC2EEF6}" type="datetimeFigureOut">
              <a:rPr lang="cs-CZ" smtClean="0"/>
              <a:pPr/>
              <a:t>13.06.2017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809B-48DE-4D34-9149-FAD3C85EFD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855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0F34-77FD-428F-8ED5-72C4CDC2EEF6}" type="datetimeFigureOut">
              <a:rPr lang="cs-CZ" smtClean="0"/>
              <a:pPr/>
              <a:t>13.06.2017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809B-48DE-4D34-9149-FAD3C85EFD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444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0F34-77FD-428F-8ED5-72C4CDC2EEF6}" type="datetimeFigureOut">
              <a:rPr lang="cs-CZ" smtClean="0"/>
              <a:pPr/>
              <a:t>13.06.2017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809B-48DE-4D34-9149-FAD3C85EFD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254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0F34-77FD-428F-8ED5-72C4CDC2EEF6}" type="datetimeFigureOut">
              <a:rPr lang="cs-CZ" smtClean="0"/>
              <a:pPr/>
              <a:t>13.06.2017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809B-48DE-4D34-9149-FAD3C85EFD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623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0F34-77FD-428F-8ED5-72C4CDC2EEF6}" type="datetimeFigureOut">
              <a:rPr lang="cs-CZ" smtClean="0"/>
              <a:pPr/>
              <a:t>13.06.2017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809B-48DE-4D34-9149-FAD3C85EFD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0011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0F34-77FD-428F-8ED5-72C4CDC2EEF6}" type="datetimeFigureOut">
              <a:rPr lang="cs-CZ" smtClean="0"/>
              <a:pPr/>
              <a:t>13.06.2017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809B-48DE-4D34-9149-FAD3C85EFD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13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0F34-77FD-428F-8ED5-72C4CDC2EEF6}" type="datetimeFigureOut">
              <a:rPr lang="cs-CZ" smtClean="0"/>
              <a:pPr/>
              <a:t>13.06.2017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809B-48DE-4D34-9149-FAD3C85EFD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369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0F34-77FD-428F-8ED5-72C4CDC2EEF6}" type="datetimeFigureOut">
              <a:rPr lang="cs-CZ" smtClean="0"/>
              <a:pPr/>
              <a:t>13.06.2017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809B-48DE-4D34-9149-FAD3C85EFD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957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0F34-77FD-428F-8ED5-72C4CDC2EEF6}" type="datetimeFigureOut">
              <a:rPr lang="cs-CZ" smtClean="0"/>
              <a:pPr/>
              <a:t>13.06.2017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809B-48DE-4D34-9149-FAD3C85EFD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225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90F34-77FD-428F-8ED5-72C4CDC2EEF6}" type="datetimeFigureOut">
              <a:rPr lang="cs-CZ" smtClean="0"/>
              <a:pPr/>
              <a:t>13.06.2017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6809B-48DE-4D34-9149-FAD3C85EFD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874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iznicechy.cz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jiznicechypohodove.cz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10668000" cy="6858000"/>
          </a:xfrm>
          <a:prstGeom prst="rect">
            <a:avLst/>
          </a:prstGeom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dirty="0"/>
              <a:t>Marketingová strategie 2018</a:t>
            </a:r>
            <a:br>
              <a:rPr lang="cs-CZ" dirty="0"/>
            </a:br>
            <a:r>
              <a:rPr lang="cs-CZ" sz="4000" dirty="0"/>
              <a:t>Jižní Čechy Pohodové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dirty="0"/>
              <a:t>Jihočeská centrála cestovního ruchu</a:t>
            </a:r>
          </a:p>
        </p:txBody>
      </p:sp>
    </p:spTree>
    <p:extLst>
      <p:ext uri="{BB962C8B-B14F-4D97-AF65-F5344CB8AC3E}">
        <p14:creationId xmlns:p14="http://schemas.microsoft.com/office/powerpoint/2010/main" val="3439009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200" y="0"/>
            <a:ext cx="10337800" cy="685800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1854200" y="1582341"/>
            <a:ext cx="7289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dirty="0"/>
              <a:t>Návrh publikační činnosti</a:t>
            </a:r>
          </a:p>
          <a:p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Jižní Čechy ve filmu</a:t>
            </a:r>
            <a:r>
              <a:rPr lang="cs-CZ" sz="2400" dirty="0"/>
              <a:t> </a:t>
            </a:r>
          </a:p>
          <a:p>
            <a:pPr lvl="0"/>
            <a:r>
              <a:rPr lang="cs-CZ" sz="2400" dirty="0"/>
              <a:t>     Brožura přibližující filmy natočené v jižních Čechách </a:t>
            </a:r>
          </a:p>
          <a:p>
            <a:r>
              <a:rPr lang="cs-CZ" sz="2400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Trhací mapa regionu</a:t>
            </a:r>
            <a:endParaRPr lang="cs-CZ" sz="2400" dirty="0"/>
          </a:p>
          <a:p>
            <a:r>
              <a:rPr lang="cs-CZ" sz="2400" b="1" dirty="0"/>
              <a:t> </a:t>
            </a: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Image materiál pro touroperátory</a:t>
            </a:r>
            <a:r>
              <a:rPr lang="cs-CZ" sz="2400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Propagační materiály na konkrétní cílové trhy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40540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200" y="0"/>
            <a:ext cx="10337800" cy="6858000"/>
          </a:xfrm>
          <a:prstGeom prst="rect">
            <a:avLst/>
          </a:prstGeom>
        </p:spPr>
      </p:pic>
      <p:sp>
        <p:nvSpPr>
          <p:cNvPr id="3" name="Nadpis 1"/>
          <p:cNvSpPr txBox="1">
            <a:spLocks/>
          </p:cNvSpPr>
          <p:nvPr/>
        </p:nvSpPr>
        <p:spPr>
          <a:xfrm>
            <a:off x="3541594" y="1502937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Komunikační kanály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1854200" y="2074437"/>
            <a:ext cx="8229600" cy="452596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cs-CZ" sz="2400" b="1" dirty="0"/>
              <a:t>Web:</a:t>
            </a:r>
          </a:p>
          <a:p>
            <a:pPr>
              <a:buFont typeface="Arial" panose="020B0604020202020204" pitchFamily="34" charset="0"/>
              <a:buNone/>
            </a:pPr>
            <a:r>
              <a:rPr lang="cs-CZ" sz="2400" dirty="0"/>
              <a:t>Vlastní stránky </a:t>
            </a:r>
            <a:r>
              <a:rPr lang="cs-CZ" sz="2400" u="sng" dirty="0">
                <a:hlinkClick r:id="rId3"/>
              </a:rPr>
              <a:t>www.jiznicechy.cz</a:t>
            </a:r>
            <a:r>
              <a:rPr lang="cs-CZ" sz="2400" dirty="0"/>
              <a:t>  a </a:t>
            </a:r>
            <a:r>
              <a:rPr lang="cs-CZ" sz="2400" dirty="0">
                <a:hlinkClick r:id="rId4"/>
              </a:rPr>
              <a:t>www.jiznicechypohodove.cz</a:t>
            </a:r>
            <a:r>
              <a:rPr lang="cs-CZ" sz="2400" dirty="0"/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cs-CZ" sz="2400" dirty="0"/>
              <a:t>Jinde na webu: </a:t>
            </a:r>
            <a:r>
              <a:rPr lang="cs-CZ" sz="2400" dirty="0" err="1"/>
              <a:t>Sklik</a:t>
            </a:r>
            <a:r>
              <a:rPr lang="cs-CZ" sz="2400" dirty="0"/>
              <a:t>, </a:t>
            </a:r>
            <a:r>
              <a:rPr lang="cs-CZ" sz="2400" dirty="0" err="1"/>
              <a:t>Adwords</a:t>
            </a:r>
            <a:r>
              <a:rPr lang="cs-CZ" sz="2400" dirty="0"/>
              <a:t>, bannery, spolupráce s </a:t>
            </a:r>
            <a:r>
              <a:rPr lang="cs-CZ" sz="2400" dirty="0" err="1"/>
              <a:t>bloggery</a:t>
            </a:r>
            <a:r>
              <a:rPr lang="cs-CZ" sz="2400" dirty="0"/>
              <a:t> a </a:t>
            </a:r>
            <a:r>
              <a:rPr lang="cs-CZ" sz="2400" dirty="0" err="1"/>
              <a:t>instagrammery</a:t>
            </a:r>
            <a:r>
              <a:rPr lang="cs-CZ" sz="2400" dirty="0"/>
              <a:t>, </a:t>
            </a:r>
            <a:r>
              <a:rPr lang="cs-CZ" sz="2400" dirty="0" err="1"/>
              <a:t>youtubery</a:t>
            </a:r>
            <a:endParaRPr lang="cs-CZ" sz="2400" dirty="0"/>
          </a:p>
          <a:p>
            <a:pPr>
              <a:buFont typeface="Arial" panose="020B0604020202020204" pitchFamily="34" charset="0"/>
              <a:buNone/>
            </a:pPr>
            <a:endParaRPr lang="cs-CZ" sz="2400" dirty="0"/>
          </a:p>
          <a:p>
            <a:pPr>
              <a:buFont typeface="Arial" panose="020B0604020202020204" pitchFamily="34" charset="0"/>
              <a:buNone/>
            </a:pPr>
            <a:r>
              <a:rPr lang="cs-CZ" sz="2400" b="1" dirty="0"/>
              <a:t>Sociální sítě: </a:t>
            </a:r>
            <a:endParaRPr lang="cs-CZ" sz="2400" dirty="0"/>
          </a:p>
          <a:p>
            <a:pPr>
              <a:buFont typeface="Arial" panose="020B0604020202020204" pitchFamily="34" charset="0"/>
              <a:buNone/>
            </a:pPr>
            <a:r>
              <a:rPr lang="cs-CZ" sz="2400" b="1" dirty="0"/>
              <a:t>      - Facebook (globální profil)</a:t>
            </a:r>
            <a:endParaRPr lang="cs-CZ" sz="2400" dirty="0"/>
          </a:p>
          <a:p>
            <a:pPr>
              <a:buFont typeface="Arial" panose="020B0604020202020204" pitchFamily="34" charset="0"/>
              <a:buNone/>
            </a:pPr>
            <a:r>
              <a:rPr lang="cs-CZ" sz="2400" b="1" dirty="0"/>
              <a:t>      - </a:t>
            </a:r>
            <a:r>
              <a:rPr lang="cs-CZ" sz="2400" b="1" dirty="0" err="1"/>
              <a:t>Instagram</a:t>
            </a:r>
            <a:endParaRPr lang="cs-CZ" sz="2400" b="1" dirty="0"/>
          </a:p>
          <a:p>
            <a:pPr>
              <a:buFont typeface="Arial" panose="020B0604020202020204" pitchFamily="34" charset="0"/>
              <a:buNone/>
            </a:pPr>
            <a:r>
              <a:rPr lang="cs-CZ" sz="2400" b="1" dirty="0"/>
              <a:t>      - </a:t>
            </a:r>
            <a:r>
              <a:rPr lang="cs-CZ" sz="2400" b="1" dirty="0" err="1"/>
              <a:t>Youtube</a:t>
            </a:r>
            <a:endParaRPr lang="cs-CZ" sz="2400" dirty="0"/>
          </a:p>
          <a:p>
            <a:pPr>
              <a:buFont typeface="Arial" panose="020B0604020202020204" pitchFamily="34" charset="0"/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903705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200" y="0"/>
            <a:ext cx="10337800" cy="6858000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1405719" y="2586953"/>
            <a:ext cx="773828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cs-CZ" sz="2400" b="1" dirty="0"/>
              <a:t>Tištěné materiály</a:t>
            </a:r>
            <a:r>
              <a:rPr lang="cs-CZ" sz="2400" dirty="0"/>
              <a:t> - prezentace na veletrzích, distribuce na infocentra</a:t>
            </a:r>
          </a:p>
          <a:p>
            <a:pPr>
              <a:buFont typeface="Arial" panose="020B0604020202020204" pitchFamily="34" charset="0"/>
              <a:buNone/>
            </a:pPr>
            <a:r>
              <a:rPr lang="cs-CZ" sz="2400" b="1" dirty="0"/>
              <a:t>Periodika</a:t>
            </a:r>
            <a:r>
              <a:rPr lang="cs-CZ" sz="2400" dirty="0"/>
              <a:t>: inzerce, PR články</a:t>
            </a:r>
          </a:p>
          <a:p>
            <a:pPr>
              <a:buFont typeface="Arial" panose="020B0604020202020204" pitchFamily="34" charset="0"/>
              <a:buNone/>
            </a:pPr>
            <a:r>
              <a:rPr lang="cs-CZ" sz="2400" b="1" dirty="0"/>
              <a:t>Činnost B2B</a:t>
            </a:r>
            <a:r>
              <a:rPr lang="cs-CZ" sz="2400" dirty="0"/>
              <a:t>: </a:t>
            </a:r>
            <a:r>
              <a:rPr lang="cs-CZ" sz="2400" dirty="0" err="1"/>
              <a:t>press</a:t>
            </a:r>
            <a:r>
              <a:rPr lang="cs-CZ" sz="2400" dirty="0"/>
              <a:t> </a:t>
            </a:r>
            <a:r>
              <a:rPr lang="cs-CZ" sz="2400" dirty="0" err="1"/>
              <a:t>trips</a:t>
            </a:r>
            <a:r>
              <a:rPr lang="cs-CZ" sz="2400" dirty="0"/>
              <a:t>, </a:t>
            </a:r>
            <a:r>
              <a:rPr lang="cs-CZ" sz="2400" dirty="0" err="1"/>
              <a:t>fam</a:t>
            </a:r>
            <a:r>
              <a:rPr lang="cs-CZ" sz="2400" dirty="0"/>
              <a:t> </a:t>
            </a:r>
            <a:r>
              <a:rPr lang="cs-CZ" sz="2400" dirty="0" err="1"/>
              <a:t>trips</a:t>
            </a:r>
            <a:r>
              <a:rPr lang="cs-CZ" sz="2400" dirty="0"/>
              <a:t>, kontakty v cílových zemích, média, cestovní kanceláře, které se orientují na cílové skupiny pro nás zajímavé v zahraničí (Bavorsko, Rakousko), popř. spolupráce s </a:t>
            </a:r>
            <a:r>
              <a:rPr lang="cs-CZ" sz="2400" dirty="0" err="1"/>
              <a:t>CzechTourism</a:t>
            </a:r>
            <a:endParaRPr lang="cs-CZ" sz="2400" dirty="0"/>
          </a:p>
          <a:p>
            <a:pPr>
              <a:buFont typeface="Arial" panose="020B0604020202020204" pitchFamily="34" charset="0"/>
              <a:buNone/>
            </a:pPr>
            <a:r>
              <a:rPr lang="cs-CZ" sz="2400" b="1" dirty="0"/>
              <a:t>Rozhlas a regionální TV</a:t>
            </a:r>
          </a:p>
          <a:p>
            <a:r>
              <a:rPr lang="cs-CZ" sz="2400" b="1" dirty="0"/>
              <a:t>Veletrhy cestovního ruchu (B2B, B2C)</a:t>
            </a:r>
          </a:p>
          <a:p>
            <a:pPr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05719" y="1709681"/>
            <a:ext cx="42983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4000" dirty="0"/>
              <a:t>Komunikační kanály</a:t>
            </a:r>
          </a:p>
        </p:txBody>
      </p:sp>
    </p:spTree>
    <p:extLst>
      <p:ext uri="{BB962C8B-B14F-4D97-AF65-F5344CB8AC3E}">
        <p14:creationId xmlns:p14="http://schemas.microsoft.com/office/powerpoint/2010/main" val="2965157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82" y="0"/>
            <a:ext cx="10337800" cy="685800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-2683656" y="1703226"/>
            <a:ext cx="777485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3600" dirty="0"/>
          </a:p>
          <a:p>
            <a:endParaRPr lang="cs-CZ" sz="3600" dirty="0"/>
          </a:p>
          <a:p>
            <a:endParaRPr lang="cs-CZ" sz="1600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2441906" y="1631994"/>
            <a:ext cx="5298592" cy="10299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b="1" dirty="0"/>
              <a:t>Kampaň</a:t>
            </a:r>
          </a:p>
        </p:txBody>
      </p:sp>
      <p:pic>
        <p:nvPicPr>
          <p:cNvPr id="5" name="Zástupný symbol pro obsah 3" descr="JCP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8923" y="2279821"/>
            <a:ext cx="3324557" cy="2914679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3774933" y="5401763"/>
            <a:ext cx="2825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/>
              <a:t>Posilování značky</a:t>
            </a:r>
          </a:p>
        </p:txBody>
      </p:sp>
    </p:spTree>
    <p:extLst>
      <p:ext uri="{BB962C8B-B14F-4D97-AF65-F5344CB8AC3E}">
        <p14:creationId xmlns:p14="http://schemas.microsoft.com/office/powerpoint/2010/main" val="3627069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200" y="0"/>
            <a:ext cx="10337800" cy="685800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2283541" y="1637103"/>
            <a:ext cx="6978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endParaRPr lang="cs-CZ" sz="2800" b="1" dirty="0">
              <a:solidFill>
                <a:schemeClr val="accent6">
                  <a:lumMod val="50000"/>
                </a:schemeClr>
              </a:solidFill>
              <a:latin typeface="Frutiger CE 45 Light" panose="02000403040000020004" pitchFamily="2" charset="0"/>
              <a:cs typeface="Frutiger CE 45 Light" panose="02000403040000020004" pitchFamily="2" charset="0"/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3962400" y="1726990"/>
            <a:ext cx="8229600" cy="103605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/>
              <a:t>Cíl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467544" y="2852936"/>
            <a:ext cx="8229600" cy="174636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cs-CZ" b="1"/>
              <a:t>1. Prodloužit délku pobytu v regionu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cs-CZ" b="1"/>
              <a:t>– zvýšit počet přenocování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cs-CZ" b="1"/>
              <a:t>2. Udržet návštěvnost regionu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4260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200" y="0"/>
            <a:ext cx="10337800" cy="6858000"/>
          </a:xfrm>
          <a:prstGeom prst="rect">
            <a:avLst/>
          </a:prstGeom>
        </p:spPr>
      </p:pic>
      <p:sp>
        <p:nvSpPr>
          <p:cNvPr id="4" name="Nadpis 1"/>
          <p:cNvSpPr txBox="1">
            <a:spLocks/>
          </p:cNvSpPr>
          <p:nvPr/>
        </p:nvSpPr>
        <p:spPr>
          <a:xfrm>
            <a:off x="3962400" y="1600200"/>
            <a:ext cx="8229600" cy="7194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Dílčí cíle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381534" y="2804615"/>
            <a:ext cx="8229600" cy="284897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cs-CZ" dirty="0"/>
              <a:t>Udržení/zvyšování návštěvnosti:</a:t>
            </a:r>
          </a:p>
          <a:p>
            <a:pPr>
              <a:buFont typeface="Arial" panose="020B0604020202020204" pitchFamily="34" charset="0"/>
              <a:buNone/>
            </a:pPr>
            <a:r>
              <a:rPr lang="cs-CZ" dirty="0"/>
              <a:t>Zvyšování povědomí o regionu</a:t>
            </a:r>
          </a:p>
          <a:p>
            <a:pPr>
              <a:buFont typeface="Arial" panose="020B0604020202020204" pitchFamily="34" charset="0"/>
              <a:buNone/>
            </a:pPr>
            <a:r>
              <a:rPr lang="cs-CZ" dirty="0"/>
              <a:t>Zvyšování povědomí o turistických cílech a aktivitách (celkově) </a:t>
            </a:r>
          </a:p>
          <a:p>
            <a:pPr>
              <a:buFont typeface="Arial" panose="020B0604020202020204" pitchFamily="34" charset="0"/>
              <a:buNone/>
            </a:pPr>
            <a:r>
              <a:rPr lang="cs-CZ" dirty="0"/>
              <a:t>Prezentace nových a méně známých cílů a aktivit (motivace k opakované návštěvě)</a:t>
            </a:r>
          </a:p>
          <a:p>
            <a:pPr>
              <a:buFont typeface="Arial" panose="020B0604020202020204" pitchFamily="34" charset="0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1285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200" y="0"/>
            <a:ext cx="10337800" cy="6858000"/>
          </a:xfrm>
          <a:prstGeom prst="rect">
            <a:avLst/>
          </a:prstGeom>
        </p:spPr>
      </p:pic>
      <p:sp>
        <p:nvSpPr>
          <p:cNvPr id="3" name="Nadpis 1"/>
          <p:cNvSpPr txBox="1">
            <a:spLocks/>
          </p:cNvSpPr>
          <p:nvPr/>
        </p:nvSpPr>
        <p:spPr>
          <a:xfrm>
            <a:off x="3814549" y="1680357"/>
            <a:ext cx="8229600" cy="61608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Dílčí cíle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135875" y="2760260"/>
            <a:ext cx="8229600" cy="24395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cs-CZ" dirty="0" err="1"/>
              <a:t>Social</a:t>
            </a:r>
            <a:r>
              <a:rPr lang="cs-CZ" dirty="0"/>
              <a:t> media:</a:t>
            </a:r>
          </a:p>
          <a:p>
            <a:pPr>
              <a:buFont typeface="Arial" panose="020B0604020202020204" pitchFamily="34" charset="0"/>
              <a:buNone/>
            </a:pPr>
            <a:r>
              <a:rPr lang="cs-CZ" dirty="0"/>
              <a:t>Zvyšování počtu fanoušků</a:t>
            </a:r>
          </a:p>
          <a:p>
            <a:pPr>
              <a:buFont typeface="Arial" panose="020B0604020202020204" pitchFamily="34" charset="0"/>
              <a:buNone/>
            </a:pPr>
            <a:r>
              <a:rPr lang="cs-CZ" dirty="0"/>
              <a:t>Kvalitní obsah jako nástroj pro zvyšování povědomí o regionu (doma/zahraniční) </a:t>
            </a:r>
          </a:p>
        </p:txBody>
      </p:sp>
    </p:spTree>
    <p:extLst>
      <p:ext uri="{BB962C8B-B14F-4D97-AF65-F5344CB8AC3E}">
        <p14:creationId xmlns:p14="http://schemas.microsoft.com/office/powerpoint/2010/main" val="2970793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200" y="0"/>
            <a:ext cx="10337800" cy="6858000"/>
          </a:xfrm>
          <a:prstGeom prst="rect">
            <a:avLst/>
          </a:prstGeom>
        </p:spPr>
      </p:pic>
      <p:sp>
        <p:nvSpPr>
          <p:cNvPr id="3" name="Nadpis 1"/>
          <p:cNvSpPr txBox="1">
            <a:spLocks/>
          </p:cNvSpPr>
          <p:nvPr/>
        </p:nvSpPr>
        <p:spPr>
          <a:xfrm>
            <a:off x="2997200" y="1566410"/>
            <a:ext cx="8229600" cy="93378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/>
              <a:t>Cílové skupiny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997200" y="2891973"/>
            <a:ext cx="8229600" cy="369751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Páry</a:t>
            </a:r>
          </a:p>
          <a:p>
            <a:r>
              <a:rPr lang="cs-CZ" dirty="0"/>
              <a:t>Rodiny s dětmi</a:t>
            </a:r>
          </a:p>
          <a:p>
            <a:r>
              <a:rPr lang="cs-CZ" dirty="0"/>
              <a:t>Prarodiče s vnoučaty</a:t>
            </a:r>
          </a:p>
          <a:p>
            <a:r>
              <a:rPr lang="cs-CZ" dirty="0"/>
              <a:t>Senioři</a:t>
            </a:r>
          </a:p>
          <a:p>
            <a:r>
              <a:rPr lang="cs-CZ" dirty="0"/>
              <a:t>Skupiny přátel</a:t>
            </a:r>
          </a:p>
          <a:p>
            <a:r>
              <a:rPr lang="cs-CZ" dirty="0"/>
              <a:t>Organizované skupiny</a:t>
            </a:r>
          </a:p>
          <a:p>
            <a:r>
              <a:rPr lang="cs-CZ" dirty="0"/>
              <a:t>Velmi mladí</a:t>
            </a:r>
          </a:p>
        </p:txBody>
      </p:sp>
    </p:spTree>
    <p:extLst>
      <p:ext uri="{BB962C8B-B14F-4D97-AF65-F5344CB8AC3E}">
        <p14:creationId xmlns:p14="http://schemas.microsoft.com/office/powerpoint/2010/main" val="1031236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200" y="0"/>
            <a:ext cx="10337800" cy="6858000"/>
          </a:xfrm>
          <a:prstGeom prst="rect">
            <a:avLst/>
          </a:prstGeom>
        </p:spPr>
      </p:pic>
      <p:sp>
        <p:nvSpPr>
          <p:cNvPr id="3" name="Nadpis 1"/>
          <p:cNvSpPr txBox="1">
            <a:spLocks/>
          </p:cNvSpPr>
          <p:nvPr/>
        </p:nvSpPr>
        <p:spPr>
          <a:xfrm>
            <a:off x="2561772" y="1697039"/>
            <a:ext cx="8229600" cy="644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/>
              <a:t>Produktové linie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561772" y="3022602"/>
            <a:ext cx="8229600" cy="255088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Historie</a:t>
            </a:r>
          </a:p>
          <a:p>
            <a:r>
              <a:rPr lang="cs-CZ" dirty="0"/>
              <a:t>Jezte a pijte v JČ</a:t>
            </a:r>
          </a:p>
          <a:p>
            <a:r>
              <a:rPr lang="cs-CZ" dirty="0"/>
              <a:t>Aktivní pohoda</a:t>
            </a:r>
          </a:p>
          <a:p>
            <a:r>
              <a:rPr lang="cs-CZ" dirty="0"/>
              <a:t>Jihočeský oddech</a:t>
            </a:r>
          </a:p>
          <a:p>
            <a:r>
              <a:rPr lang="cs-CZ" dirty="0"/>
              <a:t>Venkovská turistika</a:t>
            </a:r>
          </a:p>
          <a:p>
            <a:r>
              <a:rPr lang="cs-CZ" dirty="0"/>
              <a:t>Jižní Čechy ve filmu</a:t>
            </a:r>
          </a:p>
        </p:txBody>
      </p:sp>
    </p:spTree>
    <p:extLst>
      <p:ext uri="{BB962C8B-B14F-4D97-AF65-F5344CB8AC3E}">
        <p14:creationId xmlns:p14="http://schemas.microsoft.com/office/powerpoint/2010/main" val="831556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200" y="0"/>
            <a:ext cx="10337800" cy="685800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1291771" y="1712686"/>
            <a:ext cx="8244115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/>
              <a:t>Návrh publikační činnosti</a:t>
            </a:r>
          </a:p>
          <a:p>
            <a:endParaRPr lang="cs-CZ" b="1" dirty="0"/>
          </a:p>
          <a:p>
            <a:r>
              <a:rPr lang="cs-CZ" sz="2400" b="1" dirty="0"/>
              <a:t>Historie</a:t>
            </a:r>
            <a:endParaRPr lang="cs-CZ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b="1" dirty="0"/>
              <a:t>Památky</a:t>
            </a:r>
            <a:r>
              <a:rPr lang="cs-CZ" sz="2400" dirty="0"/>
              <a:t> – brožura o mapující historické památky v jižních Čechách, včetně kalendáře top akcí</a:t>
            </a:r>
          </a:p>
          <a:p>
            <a:r>
              <a:rPr lang="cs-CZ" sz="2400" b="1" dirty="0"/>
              <a:t> </a:t>
            </a:r>
            <a:endParaRPr lang="cs-CZ" sz="2400" dirty="0"/>
          </a:p>
          <a:p>
            <a:r>
              <a:rPr lang="cs-CZ" sz="2400" b="1" dirty="0"/>
              <a:t>Jezte a pijte v JČ </a:t>
            </a:r>
            <a:endParaRPr lang="cs-CZ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b="1" dirty="0"/>
              <a:t>Pivní stezky </a:t>
            </a:r>
            <a:r>
              <a:rPr lang="cs-CZ" sz="2400" dirty="0"/>
              <a:t>– průvodce po pivovarech v jižních Čechách včetně popisu atraktivit v daných lokalitách</a:t>
            </a:r>
          </a:p>
          <a:p>
            <a:r>
              <a:rPr lang="cs-CZ" sz="2400" dirty="0"/>
              <a:t> 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b="1" dirty="0"/>
              <a:t>Gastronomie</a:t>
            </a:r>
            <a:r>
              <a:rPr lang="cs-CZ" sz="2400" dirty="0"/>
              <a:t> – brožura představující regionální pokrmy jižních Čech</a:t>
            </a:r>
          </a:p>
          <a:p>
            <a:r>
              <a:rPr lang="cs-CZ" sz="2400" dirty="0"/>
              <a:t> </a:t>
            </a:r>
          </a:p>
          <a:p>
            <a:endParaRPr lang="cs-CZ" sz="4400" dirty="0"/>
          </a:p>
          <a:p>
            <a:r>
              <a:rPr lang="cs-CZ" sz="4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50812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200" y="0"/>
            <a:ext cx="10337800" cy="685800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1854200" y="1582341"/>
            <a:ext cx="7289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dirty="0"/>
              <a:t>Návrh publikační činnosti</a:t>
            </a:r>
          </a:p>
          <a:p>
            <a:r>
              <a:rPr lang="cs-CZ" sz="2400" b="1" dirty="0"/>
              <a:t>Aktivní pohoda </a:t>
            </a:r>
            <a:endParaRPr lang="cs-CZ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b="1" dirty="0"/>
              <a:t>Běhání</a:t>
            </a:r>
            <a:r>
              <a:rPr lang="cs-CZ" sz="2400" dirty="0"/>
              <a:t> – brožura s 10 trasami pro příznivce běhání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b="1" dirty="0"/>
              <a:t>Aktivní dovolená </a:t>
            </a:r>
            <a:r>
              <a:rPr lang="cs-CZ" sz="2400" dirty="0"/>
              <a:t>– samostatná brožura mapující možnosti aktivního vyžití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b="1" dirty="0"/>
              <a:t>Rybaření a myslivost </a:t>
            </a:r>
            <a:r>
              <a:rPr lang="cs-CZ" sz="2400" dirty="0"/>
              <a:t>– brožura mapující možnosti rybaření a lovu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b="1" dirty="0"/>
              <a:t>Pěší trasy</a:t>
            </a:r>
            <a:r>
              <a:rPr lang="cs-CZ" sz="2400" dirty="0"/>
              <a:t> – rozšíření edice skládaček s pěšími výlety po jižních Čechách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b="1" dirty="0"/>
              <a:t>Cyklotrasy</a:t>
            </a:r>
            <a:r>
              <a:rPr lang="cs-CZ" sz="2400" dirty="0"/>
              <a:t> – rozšíření edice skládaček s cyklovýlety po jižních Čechách</a:t>
            </a:r>
          </a:p>
          <a:p>
            <a:r>
              <a:rPr lang="cs-CZ" dirty="0"/>
              <a:t> 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45959833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260</Words>
  <Application>Microsoft Office PowerPoint</Application>
  <PresentationFormat>Širokoúhlá obrazovka</PresentationFormat>
  <Paragraphs>78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Frutiger CE 45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Ondřej Flemr</dc:creator>
  <cp:lastModifiedBy> </cp:lastModifiedBy>
  <cp:revision>36</cp:revision>
  <dcterms:created xsi:type="dcterms:W3CDTF">2016-11-09T21:44:25Z</dcterms:created>
  <dcterms:modified xsi:type="dcterms:W3CDTF">2017-06-13T10:00:48Z</dcterms:modified>
</cp:coreProperties>
</file>