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6" r:id="rId4"/>
    <p:sldId id="280" r:id="rId5"/>
    <p:sldId id="279" r:id="rId6"/>
    <p:sldId id="281" r:id="rId7"/>
    <p:sldId id="282" r:id="rId8"/>
    <p:sldId id="288" r:id="rId9"/>
    <p:sldId id="289" r:id="rId10"/>
    <p:sldId id="290" r:id="rId11"/>
    <p:sldId id="302" r:id="rId12"/>
    <p:sldId id="303" r:id="rId13"/>
    <p:sldId id="304" r:id="rId14"/>
    <p:sldId id="298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6" autoAdjust="0"/>
  </p:normalViewPr>
  <p:slideViewPr>
    <p:cSldViewPr>
      <p:cViewPr>
        <p:scale>
          <a:sx n="76" d="100"/>
          <a:sy n="76" d="100"/>
        </p:scale>
        <p:origin x="-1206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50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35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14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13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47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146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58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71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57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33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46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"/>
            <a:lum/>
          </a:blip>
          <a:srcRect/>
          <a:stretch>
            <a:fillRect l="-6000" t="-2000" r="-6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18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1000" b="1" dirty="0"/>
          </a:p>
          <a:p>
            <a:pPr marL="0" indent="0" algn="ctr">
              <a:buNone/>
            </a:pPr>
            <a:r>
              <a:rPr lang="cs-CZ" sz="4000" b="1" dirty="0"/>
              <a:t>SEMINÁŘ PRO ŽADATELE</a:t>
            </a:r>
          </a:p>
          <a:p>
            <a:pPr marL="0" indent="0" algn="ctr">
              <a:buNone/>
            </a:pPr>
            <a:endParaRPr lang="cs-CZ" sz="1100" dirty="0"/>
          </a:p>
          <a:p>
            <a:pPr marL="0" indent="0" algn="ctr">
              <a:buNone/>
            </a:pPr>
            <a:endParaRPr lang="cs-CZ" sz="2800" dirty="0"/>
          </a:p>
          <a:p>
            <a:pPr marL="0" indent="0" algn="ctr">
              <a:buNone/>
            </a:pPr>
            <a:r>
              <a:rPr lang="cs-CZ" sz="2800" dirty="0"/>
              <a:t>Operační program Zaměstnanost</a:t>
            </a:r>
          </a:p>
          <a:p>
            <a:pPr marL="0" indent="0" algn="ctr">
              <a:buNone/>
            </a:pPr>
            <a:endParaRPr lang="cs-CZ" sz="2400" dirty="0"/>
          </a:p>
          <a:p>
            <a:pPr marL="0" indent="0" algn="ctr">
              <a:buNone/>
            </a:pPr>
            <a:r>
              <a:rPr lang="cs-CZ" sz="4000" b="1" dirty="0"/>
              <a:t>PRORODINNÁ OPATŘENÍ</a:t>
            </a:r>
          </a:p>
          <a:p>
            <a:pPr marL="0" indent="0">
              <a:buNone/>
            </a:pPr>
            <a:endParaRPr lang="cs-CZ" sz="1100" dirty="0" smtClean="0"/>
          </a:p>
          <a:p>
            <a:pPr marL="0" indent="0">
              <a:buNone/>
            </a:pPr>
            <a:endParaRPr lang="cs-CZ" sz="1100" dirty="0"/>
          </a:p>
          <a:p>
            <a:pPr marL="0" indent="0">
              <a:buNone/>
            </a:pPr>
            <a:endParaRPr lang="cs-CZ" sz="1100" smtClean="0"/>
          </a:p>
          <a:p>
            <a:pPr marL="0" indent="0">
              <a:buNone/>
            </a:pPr>
            <a:r>
              <a:rPr lang="cs-CZ" sz="1100" smtClean="0"/>
              <a:t>Zlepšení </a:t>
            </a:r>
            <a:r>
              <a:rPr lang="cs-CZ" sz="1100" dirty="0"/>
              <a:t>řídících a administrativních schopností MAS Lužnice, </a:t>
            </a:r>
            <a:r>
              <a:rPr lang="cs-CZ" sz="1100" dirty="0" err="1"/>
              <a:t>z.s</a:t>
            </a:r>
            <a:endParaRPr lang="cs-CZ" sz="1100" dirty="0"/>
          </a:p>
          <a:p>
            <a:pPr marL="0" indent="0">
              <a:buNone/>
            </a:pPr>
            <a:r>
              <a:rPr lang="cs-CZ" sz="1100" dirty="0"/>
              <a:t>Registrační číslo: CZ.06.4.59/0.0/0.0/15_003/0001904</a:t>
            </a:r>
          </a:p>
          <a:p>
            <a:pPr marL="0" indent="0" algn="ctr">
              <a:buNone/>
            </a:pPr>
            <a:endParaRPr lang="cs-CZ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4"/>
            <a:ext cx="7344816" cy="80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285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DOKUMENTACE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2600" b="1" dirty="0"/>
              <a:t>PRORODINNÁ OPATŘENÍ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000" b="1" dirty="0"/>
              <a:t>Povinná dokumentace pro aktivity:</a:t>
            </a:r>
            <a:endParaRPr lang="cs-CZ" sz="3000" dirty="0"/>
          </a:p>
          <a:p>
            <a:pPr marL="0" indent="0">
              <a:buNone/>
            </a:pPr>
            <a:endParaRPr lang="cs-CZ" sz="2000" b="1" dirty="0"/>
          </a:p>
          <a:p>
            <a:r>
              <a:rPr lang="cs-CZ" sz="2600" dirty="0"/>
              <a:t>Písemná smlouva s rodiči dětí o poskytování služby</a:t>
            </a:r>
          </a:p>
          <a:p>
            <a:pPr marL="0" indent="0">
              <a:buNone/>
            </a:pPr>
            <a:endParaRPr lang="cs-CZ" sz="2600" dirty="0"/>
          </a:p>
          <a:p>
            <a:r>
              <a:rPr lang="cs-CZ" sz="2600" dirty="0"/>
              <a:t>Evidence přítomných žáků</a:t>
            </a:r>
          </a:p>
          <a:p>
            <a:pPr marL="0" indent="0">
              <a:buNone/>
            </a:pPr>
            <a:endParaRPr lang="cs-CZ" sz="2600" dirty="0"/>
          </a:p>
          <a:p>
            <a:r>
              <a:rPr lang="cs-CZ" sz="2600" dirty="0"/>
              <a:t>Doklady o vazbě rodičů (osob pečujících o děti ve společné domácnosti) na trh práce</a:t>
            </a:r>
          </a:p>
          <a:p>
            <a:pPr marL="0" indent="0">
              <a:buNone/>
            </a:pPr>
            <a:endParaRPr lang="cs-CZ" sz="2000" dirty="0"/>
          </a:p>
          <a:p>
            <a:pPr marL="0" indent="0" algn="just">
              <a:buNone/>
            </a:pPr>
            <a:r>
              <a:rPr lang="cs-CZ" sz="2400" b="1" dirty="0"/>
              <a:t>Frekvence dokládání – před přijetím dítěte do zařízení a aktualizace </a:t>
            </a:r>
            <a:br>
              <a:rPr lang="cs-CZ" sz="2400" b="1" dirty="0"/>
            </a:br>
            <a:r>
              <a:rPr lang="cs-CZ" sz="2400" b="1" dirty="0"/>
              <a:t>s každou monitorovací zprávou (1x za 6 měsíců).</a:t>
            </a:r>
          </a:p>
          <a:p>
            <a:pPr marL="0" indent="0" algn="just">
              <a:buNone/>
            </a:pPr>
            <a:endParaRPr lang="cs-CZ" sz="2000" b="1" dirty="0"/>
          </a:p>
          <a:p>
            <a:pPr marL="0" indent="0" algn="just">
              <a:buNone/>
            </a:pPr>
            <a:r>
              <a:rPr lang="cs-CZ" sz="2400" b="1" dirty="0"/>
              <a:t>Výdaje, které nebudou součástí projektu (např. stravné dětí), ale jsou nezbytné pro realizaci projektu je potřeba přesně definovat </a:t>
            </a:r>
            <a:br>
              <a:rPr lang="cs-CZ" sz="2400" b="1" dirty="0"/>
            </a:br>
            <a:r>
              <a:rPr lang="cs-CZ" sz="2400" b="1" dirty="0"/>
              <a:t>v projektové žádosti.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5707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INDIKÁTORY</a:t>
            </a:r>
            <a:br>
              <a:rPr lang="cs-CZ" sz="3200" b="1" dirty="0"/>
            </a:br>
            <a:r>
              <a:rPr lang="cs-CZ" sz="2600" b="1" dirty="0"/>
              <a:t>PRORODINNÁ OPATŘENÍ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sz="2600" dirty="0"/>
              <a:t>Do indikátoru se započítává vždy jen </a:t>
            </a:r>
            <a:r>
              <a:rPr lang="cs-CZ" sz="2600" b="1" dirty="0"/>
              <a:t>jeden z rodičů</a:t>
            </a:r>
            <a:r>
              <a:rPr lang="cs-CZ" sz="2600" dirty="0"/>
              <a:t> (příp. osob pečující o dítě ve společné domácnosti).</a:t>
            </a:r>
          </a:p>
          <a:p>
            <a:pPr algn="just"/>
            <a:r>
              <a:rPr lang="cs-CZ" sz="2600" dirty="0"/>
              <a:t>Pokud je dítě ve střídavé péči, započte se do podpořených osob jedna osoba z každé domácnosti.</a:t>
            </a:r>
          </a:p>
          <a:p>
            <a:pPr algn="just"/>
            <a:r>
              <a:rPr lang="cs-CZ" sz="2600" dirty="0"/>
              <a:t>Žadatel volí indikátory z výzvy, které jsou povinné </a:t>
            </a:r>
            <a:br>
              <a:rPr lang="cs-CZ" sz="2600" dirty="0"/>
            </a:br>
            <a:r>
              <a:rPr lang="cs-CZ" sz="2600" dirty="0"/>
              <a:t>k naplňování a současně všechny relevantní indikátory </a:t>
            </a:r>
            <a:br>
              <a:rPr lang="cs-CZ" sz="2600" dirty="0"/>
            </a:br>
            <a:r>
              <a:rPr lang="cs-CZ" sz="2600" dirty="0"/>
              <a:t>k vykazování.</a:t>
            </a:r>
          </a:p>
          <a:p>
            <a:pPr algn="just"/>
            <a:r>
              <a:rPr lang="cs-CZ" sz="2600" dirty="0"/>
              <a:t>Povinnost stanovit v žádosti cílové hodnoty indikátorů – včetně popisu způsobu stanovení této hodnoty.</a:t>
            </a:r>
          </a:p>
          <a:p>
            <a:pPr algn="just"/>
            <a:r>
              <a:rPr lang="cs-CZ" sz="2600" dirty="0"/>
              <a:t>Nastavení je závazné u indikátorů povinných k naplňování projektu.</a:t>
            </a:r>
          </a:p>
          <a:p>
            <a:pPr lvl="1" algn="just"/>
            <a:r>
              <a:rPr lang="cs-CZ" sz="2200" dirty="0"/>
              <a:t>Úprava – podstatná změna</a:t>
            </a:r>
          </a:p>
          <a:p>
            <a:pPr lvl="1" algn="just"/>
            <a:r>
              <a:rPr lang="cs-CZ" sz="2200" dirty="0"/>
              <a:t>Nesplnění - sankce</a:t>
            </a:r>
          </a:p>
        </p:txBody>
      </p:sp>
    </p:spTree>
    <p:extLst>
      <p:ext uri="{BB962C8B-B14F-4D97-AF65-F5344CB8AC3E}">
        <p14:creationId xmlns:p14="http://schemas.microsoft.com/office/powerpoint/2010/main" val="3509119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VÝZVA</a:t>
            </a:r>
            <a:br>
              <a:rPr lang="cs-CZ" sz="3200" b="1" dirty="0"/>
            </a:br>
            <a:r>
              <a:rPr lang="cs-CZ" sz="2600" b="1" dirty="0"/>
              <a:t>PRORODINNÁ OPATŘENÍ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>
            <a:normAutofit fontScale="92500" lnSpcReduction="10000"/>
          </a:bodyPr>
          <a:lstStyle/>
          <a:p>
            <a:r>
              <a:rPr lang="cs-CZ" sz="2600" b="1" dirty="0"/>
              <a:t>Vyhlášení výzvy: </a:t>
            </a:r>
            <a:r>
              <a:rPr lang="cs-CZ" sz="2600" dirty="0"/>
              <a:t>16.10.2017</a:t>
            </a:r>
          </a:p>
          <a:p>
            <a:r>
              <a:rPr lang="cs-CZ" sz="2600" b="1" dirty="0"/>
              <a:t>Příjem žádostí o podporu: </a:t>
            </a:r>
            <a:r>
              <a:rPr lang="cs-CZ" sz="2600" dirty="0"/>
              <a:t>4 týdny</a:t>
            </a:r>
          </a:p>
          <a:p>
            <a:r>
              <a:rPr lang="cs-CZ" sz="2600" b="1" dirty="0"/>
              <a:t>Datum zahájení realizace projektu: </a:t>
            </a:r>
            <a:r>
              <a:rPr lang="cs-CZ" sz="2600" dirty="0"/>
              <a:t>16.10.2017</a:t>
            </a:r>
          </a:p>
          <a:p>
            <a:r>
              <a:rPr lang="cs-CZ" sz="2600" b="1" dirty="0"/>
              <a:t>Datum ukončení realizace projektu: </a:t>
            </a:r>
            <a:r>
              <a:rPr lang="cs-CZ" sz="2600" dirty="0"/>
              <a:t>31.8.2021</a:t>
            </a:r>
            <a:endParaRPr lang="cs-CZ" sz="2600" dirty="0">
              <a:sym typeface="Wingdings" panose="05000000000000000000" pitchFamily="2" charset="2"/>
            </a:endParaRPr>
          </a:p>
          <a:p>
            <a:endParaRPr lang="cs-CZ" sz="2600" dirty="0">
              <a:sym typeface="Wingdings" panose="05000000000000000000" pitchFamily="2" charset="2"/>
            </a:endParaRPr>
          </a:p>
          <a:p>
            <a:r>
              <a:rPr lang="cs-CZ" sz="2600" b="1" dirty="0">
                <a:sym typeface="Wingdings" panose="05000000000000000000" pitchFamily="2" charset="2"/>
              </a:rPr>
              <a:t>Celková částka dotace z EFRR pro výzvu: </a:t>
            </a:r>
            <a:r>
              <a:rPr lang="cs-CZ" sz="2600" dirty="0">
                <a:sym typeface="Wingdings" panose="05000000000000000000" pitchFamily="2" charset="2"/>
              </a:rPr>
              <a:t>2</a:t>
            </a:r>
            <a:r>
              <a:rPr lang="cs-CZ" sz="2600" dirty="0"/>
              <a:t> 584 140 </a:t>
            </a:r>
            <a:r>
              <a:rPr lang="cs-CZ" sz="2600" dirty="0">
                <a:sym typeface="Wingdings" panose="05000000000000000000" pitchFamily="2" charset="2"/>
              </a:rPr>
              <a:t>Kč</a:t>
            </a:r>
          </a:p>
          <a:p>
            <a:r>
              <a:rPr lang="cs-CZ" sz="2600" b="1" dirty="0">
                <a:sym typeface="Wingdings" panose="05000000000000000000" pitchFamily="2" charset="2"/>
              </a:rPr>
              <a:t>Maximální výše celkových způsobilých výdajů: </a:t>
            </a:r>
            <a:r>
              <a:rPr lang="cs-CZ" sz="2600" dirty="0">
                <a:sym typeface="Wingdings" panose="05000000000000000000" pitchFamily="2" charset="2"/>
              </a:rPr>
              <a:t>400 000 Kč</a:t>
            </a:r>
          </a:p>
          <a:p>
            <a:r>
              <a:rPr lang="cs-CZ" sz="2600" b="1" dirty="0">
                <a:sym typeface="Wingdings" panose="05000000000000000000" pitchFamily="2" charset="2"/>
              </a:rPr>
              <a:t>Minimální výše celkových způsobilých výdajů: </a:t>
            </a:r>
            <a:r>
              <a:rPr lang="cs-CZ" sz="2600" dirty="0">
                <a:sym typeface="Wingdings" panose="05000000000000000000" pitchFamily="2" charset="2"/>
              </a:rPr>
              <a:t>1 000 000 Kč</a:t>
            </a:r>
          </a:p>
          <a:p>
            <a:endParaRPr lang="cs-CZ" sz="24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cs-CZ" sz="2600" b="1" dirty="0">
                <a:sym typeface="Wingdings" panose="05000000000000000000" pitchFamily="2" charset="2"/>
              </a:rPr>
              <a:t>VÝŠE PODPORY: 95 % - 100 %</a:t>
            </a:r>
          </a:p>
          <a:p>
            <a:pPr marL="0" indent="0" algn="ctr">
              <a:buNone/>
            </a:pPr>
            <a:endParaRPr lang="cs-CZ" sz="1100" b="1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endParaRPr lang="cs-CZ" sz="2400" b="1" dirty="0">
              <a:sym typeface="Wingdings" panose="05000000000000000000" pitchFamily="2" charset="2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>
                <a:sym typeface="Wingdings" panose="05000000000000000000" pitchFamily="2" charset="2"/>
              </a:rPr>
              <a:t>veškeré informace k Výzvě (dokumentace, pravidla apod.) jsou uvedeny na webových stránkách MAS Lužnice</a:t>
            </a:r>
            <a:endParaRPr lang="cs-CZ" sz="2400" dirty="0"/>
          </a:p>
          <a:p>
            <a:pPr marL="0" indent="0" algn="ctr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0769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C53E44E9-5B28-4209-ABCF-90CEA25EB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6929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INFORMAČNÍ SYSTÉM MS2014+</a:t>
            </a:r>
            <a:r>
              <a:rPr lang="cs-CZ" sz="4800" b="1"/>
              <a:t/>
            </a:r>
            <a:br>
              <a:rPr lang="cs-CZ" sz="4800" b="1"/>
            </a:br>
            <a:r>
              <a:rPr lang="cs-CZ" sz="2600" b="1" smtClean="0"/>
              <a:t>PRORODINNÁ OPATŘENÍ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4F792E64-B2C0-46BA-B833-C721C8C69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cs-CZ" sz="2200" dirty="0"/>
              <a:t>je určen pro zadávání žádostí o podporu a správu projektů po celou dobu jejich životního cyklu</a:t>
            </a:r>
            <a:endParaRPr lang="cs-CZ" sz="2600" dirty="0"/>
          </a:p>
        </p:txBody>
      </p:sp>
      <p:pic>
        <p:nvPicPr>
          <p:cNvPr id="4" name="Zástupný symbol pro obsah 6">
            <a:extLst>
              <a:ext uri="{FF2B5EF4-FFF2-40B4-BE49-F238E27FC236}">
                <a16:creationId xmlns="" xmlns:a16="http://schemas.microsoft.com/office/drawing/2014/main" id="{5A89B014-C90D-479A-AA92-1135EAE422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499"/>
          <a:stretch/>
        </p:blipFill>
        <p:spPr>
          <a:xfrm>
            <a:off x="617390" y="2420888"/>
            <a:ext cx="8050085" cy="42770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Šipka: doprava 4">
            <a:extLst>
              <a:ext uri="{FF2B5EF4-FFF2-40B4-BE49-F238E27FC236}">
                <a16:creationId xmlns="" xmlns:a16="http://schemas.microsoft.com/office/drawing/2014/main" id="{9D688BB7-DE8A-417B-AF1D-315E4F56EBA9}"/>
              </a:ext>
            </a:extLst>
          </p:cNvPr>
          <p:cNvSpPr/>
          <p:nvPr/>
        </p:nvSpPr>
        <p:spPr>
          <a:xfrm rot="7610510">
            <a:off x="7892956" y="3627883"/>
            <a:ext cx="1152128" cy="288032"/>
          </a:xfrm>
          <a:prstGeom prst="rightArrow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="" xmlns:a16="http://schemas.microsoft.com/office/drawing/2014/main" id="{BB5791D0-1E73-44C9-B44A-EC6DC9EB7530}"/>
              </a:ext>
            </a:extLst>
          </p:cNvPr>
          <p:cNvSpPr txBox="1"/>
          <p:nvPr/>
        </p:nvSpPr>
        <p:spPr>
          <a:xfrm>
            <a:off x="4840000" y="2006539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hlinkClick r:id="rId3"/>
              </a:rPr>
              <a:t>https://mseu.mssf.cz/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144182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za pozornost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87624" y="3861048"/>
            <a:ext cx="7088832" cy="1752600"/>
          </a:xfrm>
        </p:spPr>
        <p:txBody>
          <a:bodyPr/>
          <a:lstStyle/>
          <a:p>
            <a:r>
              <a:rPr lang="cs-CZ" sz="2800" dirty="0">
                <a:solidFill>
                  <a:schemeClr val="tx1"/>
                </a:solidFill>
              </a:rPr>
              <a:t>MAS Lužnice, </a:t>
            </a:r>
            <a:r>
              <a:rPr lang="cs-CZ" sz="2800" dirty="0" err="1">
                <a:solidFill>
                  <a:schemeClr val="tx1"/>
                </a:solidFill>
              </a:rPr>
              <a:t>z.s</a:t>
            </a:r>
            <a:r>
              <a:rPr lang="cs-CZ" sz="2800" dirty="0">
                <a:solidFill>
                  <a:schemeClr val="tx1"/>
                </a:solidFill>
              </a:rPr>
              <a:t>., Sudoměřice u Bechyně 105,</a:t>
            </a:r>
          </a:p>
          <a:p>
            <a:r>
              <a:rPr lang="cs-CZ" sz="2800" dirty="0">
                <a:solidFill>
                  <a:schemeClr val="tx1"/>
                </a:solidFill>
              </a:rPr>
              <a:t>www.masluznice.bechynsko.cz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9702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OPRÁVNĚNÍ ŽADATELÉ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2600" b="1" dirty="0"/>
              <a:t>PRORODINNÁ OPATŘENÍ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08512"/>
          </a:xfrm>
        </p:spPr>
        <p:txBody>
          <a:bodyPr/>
          <a:lstStyle/>
          <a:p>
            <a:r>
              <a:rPr lang="cs-CZ" sz="2800" dirty="0"/>
              <a:t>obce</a:t>
            </a:r>
          </a:p>
          <a:p>
            <a:r>
              <a:rPr lang="cs-CZ" sz="2800" dirty="0"/>
              <a:t>dobrovolné svazky obcí</a:t>
            </a:r>
          </a:p>
          <a:p>
            <a:r>
              <a:rPr lang="cs-CZ" sz="2800" dirty="0"/>
              <a:t>organizace zřizované obcemi</a:t>
            </a:r>
          </a:p>
          <a:p>
            <a:r>
              <a:rPr lang="cs-CZ" sz="2800" dirty="0"/>
              <a:t>příspěvkové organizace</a:t>
            </a:r>
          </a:p>
          <a:p>
            <a:r>
              <a:rPr lang="cs-CZ" sz="2800" dirty="0"/>
              <a:t>nestátní neziskové organizace</a:t>
            </a:r>
          </a:p>
          <a:p>
            <a:r>
              <a:rPr lang="cs-CZ" sz="2800" dirty="0"/>
              <a:t>školy a školská zařízení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2256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CÍLOVÁ SKUPINA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2600" b="1" dirty="0"/>
              <a:t>PRORODINNÁ OPATŘENÍ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2000" b="1" dirty="0"/>
          </a:p>
          <a:p>
            <a:r>
              <a:rPr lang="cs-CZ" sz="2800" dirty="0"/>
              <a:t>osoby pečující o děti mladší 15 let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800" dirty="0"/>
              <a:t>osoby vracející se na trh práce po návratu z mateřské/rodičovské dovolené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800" dirty="0"/>
              <a:t>osoby pečující o jiné závislé osoby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8049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PODPOROVANÉ AKTIVITY</a:t>
            </a:r>
            <a:br>
              <a:rPr lang="cs-CZ" sz="3200" b="1" dirty="0"/>
            </a:br>
            <a:r>
              <a:rPr lang="cs-CZ" sz="2600" b="1" dirty="0"/>
              <a:t>PRORODINNÁ OPATŘENÍ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Podpora zařízení zajišťující péči o děti v době mimo školní vyučování (ranní či odpolední pobyt)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dirty="0"/>
              <a:t>Příměstské tábory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dirty="0"/>
              <a:t>Společná doprava dětí do/ze školy, dětské skupiny a/nebo příměstského tábora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4864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9257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3200" b="1" cap="all" dirty="0"/>
              <a:t>Podpora zařízení zajišťující péči o děti v době mimo školní vyučování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700" b="1" dirty="0"/>
              <a:t>PRORODINNÁ OPATŘENÍ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600" dirty="0"/>
              <a:t>(ranní či odpolední pobyt) </a:t>
            </a:r>
          </a:p>
          <a:p>
            <a:pPr marL="0" indent="0">
              <a:buNone/>
            </a:pPr>
            <a:endParaRPr lang="cs-CZ" sz="900" dirty="0"/>
          </a:p>
          <a:p>
            <a:pPr marL="0" indent="0">
              <a:buNone/>
            </a:pPr>
            <a:r>
              <a:rPr lang="cs-CZ" sz="2600" dirty="0"/>
              <a:t>= ŠKOLNÍ DRUŽINY, KLUBY</a:t>
            </a:r>
          </a:p>
          <a:p>
            <a:pPr marL="0" indent="0">
              <a:buNone/>
            </a:pPr>
            <a:endParaRPr lang="cs-CZ" sz="1100" dirty="0"/>
          </a:p>
          <a:p>
            <a:pPr lvl="0" algn="just"/>
            <a:r>
              <a:rPr lang="cs-CZ" sz="2600" dirty="0"/>
              <a:t>určeno pro žáky </a:t>
            </a:r>
            <a:r>
              <a:rPr lang="cs-CZ" sz="2600" b="1" dirty="0"/>
              <a:t>1. stupně ZŠ </a:t>
            </a:r>
            <a:r>
              <a:rPr lang="cs-CZ" sz="2600" dirty="0"/>
              <a:t>(popř. přípravné třídy ZŠ)</a:t>
            </a:r>
          </a:p>
          <a:p>
            <a:pPr lvl="0" algn="just"/>
            <a:r>
              <a:rPr lang="cs-CZ" sz="2600" dirty="0"/>
              <a:t>minimální kapacita zřizovaného zařízení je </a:t>
            </a:r>
            <a:r>
              <a:rPr lang="cs-CZ" sz="2600" b="1" dirty="0"/>
              <a:t>5 dětí</a:t>
            </a:r>
          </a:p>
          <a:p>
            <a:pPr lvl="0" algn="just"/>
            <a:r>
              <a:rPr lang="cs-CZ" sz="2600" dirty="0"/>
              <a:t>na jednu pečující osobu je nejvýše 15 dětí</a:t>
            </a:r>
          </a:p>
          <a:p>
            <a:pPr lvl="0" algn="just"/>
            <a:r>
              <a:rPr lang="cs-CZ" sz="2600" dirty="0"/>
              <a:t>do rozpočtu projektu je možné zahrnout také náklady na doprovody dětí do zařízení a náklady na pečující osobu v době pobytu skupiny dětí ve venkovních prostorách </a:t>
            </a:r>
          </a:p>
          <a:p>
            <a:pPr algn="just"/>
            <a:r>
              <a:rPr lang="cs-CZ" sz="2600" dirty="0"/>
              <a:t>musí být uzavřena písemná smlouva mezi rodiči a příjemcem na každé pololetí školního roku</a:t>
            </a:r>
          </a:p>
          <a:p>
            <a:pPr lvl="0" algn="just"/>
            <a:r>
              <a:rPr lang="cs-CZ" sz="2600" dirty="0"/>
              <a:t>lze sdílet prostory se školní družinou (časové a účetní rozlišení)</a:t>
            </a:r>
          </a:p>
          <a:p>
            <a:pPr algn="just"/>
            <a:r>
              <a:rPr lang="cs-CZ" sz="2600" dirty="0"/>
              <a:t>nesmí docházet k překryvu provozní družiny a klubu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77013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PŘÍMĚSTSKÉ TÁBORY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400" b="1" dirty="0"/>
              <a:t>PRORODINNÁ OPATŘENÍ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4403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sz="1200" dirty="0"/>
          </a:p>
          <a:p>
            <a:pPr lvl="0" algn="just"/>
            <a:r>
              <a:rPr lang="cs-CZ" sz="2600" dirty="0"/>
              <a:t>nepobytový tábor</a:t>
            </a:r>
          </a:p>
          <a:p>
            <a:pPr lvl="0" algn="just"/>
            <a:r>
              <a:rPr lang="cs-CZ" sz="2600" dirty="0"/>
              <a:t>péče o děti do 15ti let věku – 1. i 2. stupeň ZŠ</a:t>
            </a:r>
            <a:endParaRPr lang="cs-CZ" sz="2600" b="1" dirty="0"/>
          </a:p>
          <a:p>
            <a:pPr lvl="0" algn="just"/>
            <a:r>
              <a:rPr lang="cs-CZ" sz="2600" dirty="0"/>
              <a:t>v době školních prázdnin, pouze pracovní dny</a:t>
            </a:r>
          </a:p>
          <a:p>
            <a:pPr lvl="0" algn="just"/>
            <a:r>
              <a:rPr lang="cs-CZ" sz="2600" dirty="0"/>
              <a:t>písemná smlouva mezi příjemcem a rodiči dítěte </a:t>
            </a:r>
            <a:br>
              <a:rPr lang="cs-CZ" sz="2600" dirty="0"/>
            </a:br>
            <a:r>
              <a:rPr lang="cs-CZ" sz="2600" dirty="0"/>
              <a:t>(není součástí žádosti o podporu)</a:t>
            </a:r>
          </a:p>
          <a:p>
            <a:pPr algn="just"/>
            <a:r>
              <a:rPr lang="cs-CZ" sz="2600" dirty="0"/>
              <a:t>nutné vést denní evidenci přítomných dětí</a:t>
            </a:r>
          </a:p>
          <a:p>
            <a:pPr lvl="0" algn="just"/>
            <a:r>
              <a:rPr lang="cs-CZ" sz="2600" dirty="0"/>
              <a:t>minimální kapacita tábora je </a:t>
            </a:r>
            <a:r>
              <a:rPr lang="cs-CZ" sz="2600" b="1" dirty="0"/>
              <a:t>10 dětí</a:t>
            </a:r>
          </a:p>
          <a:p>
            <a:pPr lvl="0" algn="just"/>
            <a:r>
              <a:rPr lang="cs-CZ" sz="2600" dirty="0"/>
              <a:t>z rozpočtu projektu lze hradit pečující osoby, pronájem prostor, drobné sportovní vybavení, výtvarné potřeby</a:t>
            </a:r>
          </a:p>
          <a:p>
            <a:pPr lvl="0" algn="just"/>
            <a:r>
              <a:rPr lang="cs-CZ" sz="2600" dirty="0"/>
              <a:t>nelze hradit stravné dětí, výlety, vstupné – platí rodiče</a:t>
            </a:r>
          </a:p>
          <a:p>
            <a:pPr lvl="0" algn="just"/>
            <a:r>
              <a:rPr lang="cs-CZ" sz="2600" dirty="0"/>
              <a:t>v projektu uvést co bude a co nebude hrazené rodiči</a:t>
            </a:r>
          </a:p>
          <a:p>
            <a:pPr lvl="0" algn="just"/>
            <a:r>
              <a:rPr lang="cs-CZ" sz="2600" dirty="0"/>
              <a:t>z nepřímých nákladů lze hradit např. pomocný personál (kuchařka, zdravotník,..)</a:t>
            </a:r>
          </a:p>
          <a:p>
            <a:pPr lvl="0"/>
            <a:endParaRPr lang="cs-CZ" sz="2000" b="1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039240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cs-CZ" sz="2900" b="1" cap="all" dirty="0"/>
              <a:t>Společná doprava dětí do/ze školy, dětské skupiny a/nebo příměstského tábora</a:t>
            </a:r>
            <a:r>
              <a:rPr lang="cs-CZ" sz="2800" b="1" dirty="0"/>
              <a:t/>
            </a:r>
            <a:br>
              <a:rPr lang="cs-CZ" sz="2800" b="1" dirty="0"/>
            </a:br>
            <a:r>
              <a:rPr lang="cs-CZ" sz="2400" b="1" dirty="0"/>
              <a:t>PRORODINNÁ OPATŘENÍ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1100" dirty="0"/>
          </a:p>
          <a:p>
            <a:pPr algn="just"/>
            <a:r>
              <a:rPr lang="cs-CZ" sz="2400" u="sng" dirty="0"/>
              <a:t>Kritérium potřebnosti</a:t>
            </a:r>
            <a:r>
              <a:rPr lang="cs-CZ" sz="2400" dirty="0"/>
              <a:t> – musí být splněno alespoň 1 z kritérií</a:t>
            </a:r>
          </a:p>
          <a:p>
            <a:pPr marL="400050" lvl="1" indent="0" algn="just">
              <a:buNone/>
            </a:pPr>
            <a:r>
              <a:rPr lang="cs-CZ" sz="2400" dirty="0"/>
              <a:t>	- neexistuje žádné spojení hromadnou dopravou</a:t>
            </a:r>
            <a:endParaRPr lang="cs-CZ" sz="2400" b="1" dirty="0"/>
          </a:p>
          <a:p>
            <a:pPr marL="800100" lvl="2" indent="0" algn="just">
              <a:buNone/>
            </a:pPr>
            <a:r>
              <a:rPr lang="cs-CZ" sz="2000" dirty="0"/>
              <a:t>	</a:t>
            </a:r>
            <a:r>
              <a:rPr lang="cs-CZ" dirty="0"/>
              <a:t>- neexistuje vhodné spojení hromadnou dopravou ve  </a:t>
            </a:r>
          </a:p>
          <a:p>
            <a:pPr marL="800100" lvl="2" indent="0" algn="just">
              <a:buNone/>
            </a:pPr>
            <a:r>
              <a:rPr lang="cs-CZ" dirty="0"/>
              <a:t>    vhodném čase </a:t>
            </a:r>
          </a:p>
          <a:p>
            <a:pPr marL="400050" lvl="1" indent="0" algn="just">
              <a:buNone/>
            </a:pPr>
            <a:r>
              <a:rPr lang="cs-CZ" sz="2400" dirty="0"/>
              <a:t>	- návaznost spojů je komplikovaná</a:t>
            </a:r>
          </a:p>
          <a:p>
            <a:pPr algn="just"/>
            <a:r>
              <a:rPr lang="cs-CZ" sz="2400" dirty="0"/>
              <a:t>pouze formou služby, není možné použít vlastní dopravní prostředek příjemce nebo rodiče dítěte</a:t>
            </a:r>
          </a:p>
          <a:p>
            <a:pPr lvl="0" algn="just"/>
            <a:r>
              <a:rPr lang="cs-CZ" sz="2400" dirty="0"/>
              <a:t>přepravce musí dodržovat zákonné předpisy (sedačky, poutání dětí pásy)</a:t>
            </a:r>
            <a:endParaRPr lang="cs-CZ" sz="2400" b="1" dirty="0"/>
          </a:p>
          <a:p>
            <a:pPr lvl="0" algn="just"/>
            <a:r>
              <a:rPr lang="cs-CZ" sz="2400" dirty="0"/>
              <a:t>náklady na doprovázející osobu – způsobilé u doprovázení předškolních dětí</a:t>
            </a:r>
          </a:p>
          <a:p>
            <a:pPr lvl="0"/>
            <a:endParaRPr lang="cs-CZ" sz="2000" b="1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625574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PODMÍNKY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2600" b="1" dirty="0"/>
              <a:t>PRORODINNÁ OPATŘENÍ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sz="3000" b="1" dirty="0"/>
              <a:t>Podmínky cílové skupiny:</a:t>
            </a:r>
          </a:p>
          <a:p>
            <a:pPr algn="just"/>
            <a:r>
              <a:rPr lang="cs-CZ" sz="2600" dirty="0"/>
              <a:t>Cílovou skupinou jsou </a:t>
            </a:r>
            <a:r>
              <a:rPr lang="cs-CZ" sz="2600" b="1" dirty="0"/>
              <a:t>rodiče</a:t>
            </a:r>
            <a:r>
              <a:rPr lang="cs-CZ" sz="2600" dirty="0"/>
              <a:t> dětí.</a:t>
            </a:r>
          </a:p>
          <a:p>
            <a:pPr marL="0" indent="0" algn="just">
              <a:buNone/>
            </a:pPr>
            <a:endParaRPr lang="cs-CZ" sz="1100" dirty="0"/>
          </a:p>
          <a:p>
            <a:pPr algn="just"/>
            <a:r>
              <a:rPr lang="cs-CZ" sz="2600" dirty="0"/>
              <a:t>Musí být zajištěna vazba obou rodičů (příp. jiných pečujících osob) na trh práce. Příjemce má pro každé dítě využívající služeb v rámci projektu písemně doloženo, že oba rodiče (resp. jiné osoby pečující o dítě ve společné domácnosti) splňují jedno z následujících kritérií:</a:t>
            </a:r>
          </a:p>
          <a:p>
            <a:pPr lvl="1" algn="just"/>
            <a:r>
              <a:rPr lang="cs-CZ" sz="2600" dirty="0"/>
              <a:t>jsou zaměstnaní, vykonávají podnikatelskou činnost</a:t>
            </a:r>
          </a:p>
          <a:p>
            <a:pPr lvl="1" algn="just"/>
            <a:r>
              <a:rPr lang="cs-CZ" sz="2600" dirty="0"/>
              <a:t>v případě nezaměstnanosti si zaměstnání aktivně hledají, jsou zapojeni v procesu vzdělávání či rekvalifikace</a:t>
            </a:r>
          </a:p>
          <a:p>
            <a:pPr marL="0" indent="0" algn="just">
              <a:buNone/>
            </a:pPr>
            <a:endParaRPr lang="cs-CZ" sz="1100" dirty="0"/>
          </a:p>
          <a:p>
            <a:pPr algn="just"/>
            <a:r>
              <a:rPr lang="cs-CZ" sz="2600" dirty="0"/>
              <a:t>Osoby pečující o dítě jsou uvedeny v přihlášce dítěte </a:t>
            </a:r>
            <a:br>
              <a:rPr lang="cs-CZ" sz="2600" dirty="0"/>
            </a:br>
            <a:r>
              <a:rPr lang="cs-CZ" sz="2600" dirty="0"/>
              <a:t>do zařízení. V případě střídavé péče stačí uvést údaje pro jednu z domácností, kde dítě pobývá.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3185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PODMÍNKY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2600" b="1" dirty="0"/>
              <a:t>PRORODINNÁ OPATŘENÍ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sz="4500" b="1" dirty="0"/>
              <a:t>Podmínky vykazování některý nákladů:</a:t>
            </a:r>
            <a:endParaRPr lang="cs-CZ" sz="4500" dirty="0"/>
          </a:p>
          <a:p>
            <a:pPr marL="0" indent="0" algn="just">
              <a:buNone/>
            </a:pPr>
            <a:endParaRPr lang="cs-CZ" sz="2000" b="1" dirty="0"/>
          </a:p>
          <a:p>
            <a:pPr algn="just"/>
            <a:r>
              <a:rPr lang="cs-CZ" sz="3800" dirty="0"/>
              <a:t>Výdaje, které nemají přímý vztah k cílové skupině – NEJSOU způsobilými náklady projektu (stravné dětí, jízdné, vstupné) – nemohou být součástí rozpočtu.</a:t>
            </a:r>
          </a:p>
          <a:p>
            <a:pPr marL="0" indent="0" algn="just">
              <a:buNone/>
            </a:pPr>
            <a:endParaRPr lang="cs-CZ" sz="1600" dirty="0"/>
          </a:p>
          <a:p>
            <a:pPr algn="just"/>
            <a:r>
              <a:rPr lang="cs-CZ" sz="3800" dirty="0"/>
              <a:t>Případné příspěvky rodičů (ponížené o úhradu výdajů mimo rozpočet projektu, např. stravné dětí) mohou být zahrnuty do spolufinancování ze strany příjemce (pokud by částka vybraných příspěvků přesáhla výši spolufinancování, bude se jednat o příjmy projektu).</a:t>
            </a:r>
          </a:p>
          <a:p>
            <a:pPr marL="0" indent="0" algn="just">
              <a:buNone/>
            </a:pPr>
            <a:endParaRPr lang="cs-CZ" sz="1600" dirty="0"/>
          </a:p>
          <a:p>
            <a:pPr algn="just"/>
            <a:r>
              <a:rPr lang="cs-CZ" sz="3800" dirty="0"/>
              <a:t>Výdaje, které nejsou hrazeny z projektu, ale jsou nezbytné pro jeho realizaci (např. stravné dětí) je třeba uvést v žádosti </a:t>
            </a:r>
            <a:br>
              <a:rPr lang="cs-CZ" sz="3800" dirty="0"/>
            </a:br>
            <a:r>
              <a:rPr lang="cs-CZ" sz="3800" dirty="0"/>
              <a:t>o podporu.</a:t>
            </a:r>
          </a:p>
          <a:p>
            <a:pPr marL="0" indent="0" algn="just">
              <a:buNone/>
            </a:pPr>
            <a:endParaRPr lang="cs-CZ" sz="1800" dirty="0"/>
          </a:p>
          <a:p>
            <a:pPr algn="just"/>
            <a:r>
              <a:rPr lang="cs-CZ" sz="3800" dirty="0"/>
              <a:t>Přímé výdaje z rozpočtu projektu se týkají pečujících osob </a:t>
            </a:r>
            <a:br>
              <a:rPr lang="cs-CZ" sz="3800" dirty="0"/>
            </a:br>
            <a:r>
              <a:rPr lang="cs-CZ" sz="3800" dirty="0"/>
              <a:t>o děti, i když indikátorem a podporovanou osobou je rodič.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07150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2082</TotalTime>
  <Words>665</Words>
  <Application>Microsoft Office PowerPoint</Application>
  <PresentationFormat>Předvádění na obrazovce (4:3)</PresentationFormat>
  <Paragraphs>125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Prezentace aplikace PowerPoint</vt:lpstr>
      <vt:lpstr>OPRÁVNĚNÍ ŽADATELÉ PRORODINNÁ OPATŘENÍ</vt:lpstr>
      <vt:lpstr>CÍLOVÁ SKUPINA PRORODINNÁ OPATŘENÍ</vt:lpstr>
      <vt:lpstr>PODPOROVANÉ AKTIVITY PRORODINNÁ OPATŘENÍ</vt:lpstr>
      <vt:lpstr>Podpora zařízení zajišťující péči o děti v době mimo školní vyučování PRORODINNÁ OPATŘENÍ</vt:lpstr>
      <vt:lpstr>PŘÍMĚSTSKÉ TÁBORY PRORODINNÁ OPATŘENÍ</vt:lpstr>
      <vt:lpstr>Společná doprava dětí do/ze školy, dětské skupiny a/nebo příměstského tábora PRORODINNÁ OPATŘENÍ</vt:lpstr>
      <vt:lpstr>PODMÍNKY PRORODINNÁ OPATŘENÍ</vt:lpstr>
      <vt:lpstr>PODMÍNKY PRORODINNÁ OPATŘENÍ</vt:lpstr>
      <vt:lpstr>DOKUMENTACE PRORODINNÁ OPATŘENÍ</vt:lpstr>
      <vt:lpstr>INDIKÁTORY PRORODINNÁ OPATŘENÍ</vt:lpstr>
      <vt:lpstr>VÝZVA PRORODINNÁ OPATŘENÍ</vt:lpstr>
      <vt:lpstr>INFORMAČNÍ SYSTÉM MS2014+ PRORODINNÁ OPATŘENÍ</vt:lpstr>
      <vt:lpstr>Děkujeme za pozornost</vt:lpstr>
    </vt:vector>
  </TitlesOfParts>
  <Company>ČEZ ICT Services, a. 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Dědič Petr</dc:creator>
  <cp:lastModifiedBy>MAS</cp:lastModifiedBy>
  <cp:revision>81</cp:revision>
  <dcterms:created xsi:type="dcterms:W3CDTF">2017-09-21T07:30:22Z</dcterms:created>
  <dcterms:modified xsi:type="dcterms:W3CDTF">2018-03-09T11:18:05Z</dcterms:modified>
</cp:coreProperties>
</file>