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295" r:id="rId3"/>
    <p:sldId id="275" r:id="rId4"/>
    <p:sldId id="297" r:id="rId5"/>
    <p:sldId id="266" r:id="rId6"/>
    <p:sldId id="281" r:id="rId7"/>
    <p:sldId id="296" r:id="rId8"/>
    <p:sldId id="278" r:id="rId9"/>
    <p:sldId id="258" r:id="rId10"/>
    <p:sldId id="273" r:id="rId11"/>
    <p:sldId id="277" r:id="rId12"/>
    <p:sldId id="261" r:id="rId13"/>
    <p:sldId id="298" r:id="rId14"/>
    <p:sldId id="299" r:id="rId15"/>
    <p:sldId id="300" r:id="rId16"/>
    <p:sldId id="301" r:id="rId17"/>
    <p:sldId id="302" r:id="rId18"/>
    <p:sldId id="303" r:id="rId19"/>
    <p:sldId id="265" r:id="rId20"/>
  </p:sldIdLst>
  <p:sldSz cx="9144000" cy="6858000" type="screen4x3"/>
  <p:notesSz cx="6808788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6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12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8" y="1"/>
            <a:ext cx="2950475" cy="49712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14536EC-3D65-48C1-8B79-B49BBACEC6F1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3663"/>
            <a:ext cx="2950475" cy="49712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8" y="9443663"/>
            <a:ext cx="2950475" cy="49712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F260300-A2B2-4B2A-A929-FE42B8E11C9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61015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712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38" y="1"/>
            <a:ext cx="2950475" cy="49712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BC3B9752-1E9A-496F-A511-E4BBF2502825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80" y="4722694"/>
            <a:ext cx="5447030" cy="447413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50475" cy="49712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38" y="9443663"/>
            <a:ext cx="2950475" cy="49712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D53F7C4-8498-424E-B6B2-96C38FF5059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6103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71894-6E62-4D5A-B78D-8D811A656C3F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2054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3F7C4-8498-424E-B6B2-96C38FF50598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29976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3F7C4-8498-424E-B6B2-96C38FF50598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2997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cs-CZ" b="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71894-6E62-4D5A-B78D-8D811A656C3F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6161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71894-6E62-4D5A-B78D-8D811A656C3F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909912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2D71-661F-45C7-86CB-62AF91048017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15C-13CD-4815-824D-695DA24B95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059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2D71-661F-45C7-86CB-62AF91048017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15C-13CD-4815-824D-695DA24B95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3017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2D71-661F-45C7-86CB-62AF91048017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15C-13CD-4815-824D-695DA24B95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8224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2D71-661F-45C7-86CB-62AF91048017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15C-13CD-4815-824D-695DA24B95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100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2D71-661F-45C7-86CB-62AF91048017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15C-13CD-4815-824D-695DA24B95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0977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2D71-661F-45C7-86CB-62AF91048017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15C-13CD-4815-824D-695DA24B95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4523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2D71-661F-45C7-86CB-62AF91048017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15C-13CD-4815-824D-695DA24B95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3184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2D71-661F-45C7-86CB-62AF91048017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15C-13CD-4815-824D-695DA24B95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135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2D71-661F-45C7-86CB-62AF91048017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15C-13CD-4815-824D-695DA24B95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9044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2D71-661F-45C7-86CB-62AF91048017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15C-13CD-4815-824D-695DA24B95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406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D2D71-661F-45C7-86CB-62AF91048017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3715C-13CD-4815-824D-695DA24B95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004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D2D71-661F-45C7-86CB-62AF91048017}" type="datetimeFigureOut">
              <a:rPr lang="cs-CZ" smtClean="0"/>
              <a:pPr/>
              <a:t>27.5.2017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3715C-13CD-4815-824D-695DA24B954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9842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0.png"/><Relationship Id="rId4" Type="http://schemas.openxmlformats.org/officeDocument/2006/relationships/hyperlink" Target="http://www.toulava.cz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aresova@toulava.cz" TargetMode="External"/><Relationship Id="rId5" Type="http://schemas.openxmlformats.org/officeDocument/2006/relationships/hyperlink" Target="mailto:info@toulava.cz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2" r="1917"/>
          <a:stretch>
            <a:fillRect/>
          </a:stretch>
        </p:blipFill>
        <p:spPr bwMode="auto">
          <a:xfrm>
            <a:off x="4067944" y="44624"/>
            <a:ext cx="5076056" cy="925455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3312368"/>
          </a:xfrm>
        </p:spPr>
        <p:txBody>
          <a:bodyPr>
            <a:noAutofit/>
          </a:bodyPr>
          <a:lstStyle/>
          <a:p>
            <a:r>
              <a:rPr lang="cs-CZ" sz="4200" dirty="0" smtClean="0">
                <a:latin typeface="Comic Sans MS" pitchFamily="66" charset="0"/>
              </a:rPr>
              <a:t/>
            </a:r>
            <a:br>
              <a:rPr lang="cs-CZ" sz="4200" dirty="0" smtClean="0">
                <a:latin typeface="Comic Sans MS" pitchFamily="66" charset="0"/>
              </a:rPr>
            </a:br>
            <a:r>
              <a:rPr lang="cs-CZ" sz="4200" dirty="0" smtClean="0">
                <a:latin typeface="Calibri" panose="020F0502020204030204" pitchFamily="34" charset="0"/>
              </a:rPr>
              <a:t>turistická oblast v srdci Čech</a:t>
            </a:r>
            <a:endParaRPr lang="cs-CZ" sz="4200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124744"/>
            <a:ext cx="5450205" cy="2808312"/>
          </a:xfrm>
        </p:spPr>
      </p:pic>
    </p:spTree>
    <p:extLst>
      <p:ext uri="{BB962C8B-B14F-4D97-AF65-F5344CB8AC3E}">
        <p14:creationId xmlns:p14="http://schemas.microsoft.com/office/powerpoint/2010/main" xmlns="" val="22287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2" r="1917"/>
          <a:stretch>
            <a:fillRect/>
          </a:stretch>
        </p:blipFill>
        <p:spPr bwMode="auto">
          <a:xfrm>
            <a:off x="3982902" y="-15258"/>
            <a:ext cx="5076056" cy="925455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cs-CZ" dirty="0" err="1" smtClean="0"/>
              <a:t>Toulavské</a:t>
            </a:r>
            <a:r>
              <a:rPr lang="cs-CZ" dirty="0" smtClean="0"/>
              <a:t> a</a:t>
            </a:r>
            <a:r>
              <a:rPr lang="en-US" dirty="0" err="1" smtClean="0"/>
              <a:t>ktivit</a:t>
            </a:r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cs-CZ" dirty="0" smtClean="0"/>
              <a:t>uvítací cedule u komunikací</a:t>
            </a:r>
          </a:p>
          <a:p>
            <a:pPr lvl="1">
              <a:buFont typeface="Arial" pitchFamily="34" charset="0"/>
              <a:buChar char="•"/>
            </a:pPr>
            <a:r>
              <a:rPr lang="cs-CZ" dirty="0" err="1" smtClean="0"/>
              <a:t>fotosoutěž</a:t>
            </a:r>
            <a:r>
              <a:rPr lang="cs-CZ" dirty="0" smtClean="0"/>
              <a:t> Vyfoť </a:t>
            </a:r>
            <a:r>
              <a:rPr lang="cs-CZ" dirty="0" err="1" smtClean="0"/>
              <a:t>Toulavu</a:t>
            </a:r>
            <a:r>
              <a:rPr lang="cs-CZ" dirty="0" smtClean="0"/>
              <a:t> i Ty!</a:t>
            </a:r>
            <a:br>
              <a:rPr lang="cs-CZ" dirty="0" smtClean="0"/>
            </a:br>
            <a:r>
              <a:rPr lang="cs-CZ" dirty="0" smtClean="0"/>
              <a:t>s putovní výstavou </a:t>
            </a:r>
          </a:p>
          <a:p>
            <a:pPr lvl="1">
              <a:buFont typeface="Arial" pitchFamily="34" charset="0"/>
              <a:buChar char="•"/>
            </a:pPr>
            <a:r>
              <a:rPr lang="cs-CZ" dirty="0"/>
              <a:t>t</a:t>
            </a:r>
            <a:r>
              <a:rPr lang="cs-CZ" dirty="0" smtClean="0"/>
              <a:t>rhací mapy</a:t>
            </a:r>
          </a:p>
          <a:p>
            <a:pPr lvl="1">
              <a:buFont typeface="Arial" pitchFamily="34" charset="0"/>
              <a:buChar char="•"/>
            </a:pPr>
            <a:r>
              <a:rPr lang="cs-CZ" dirty="0" err="1" smtClean="0"/>
              <a:t>press</a:t>
            </a:r>
            <a:r>
              <a:rPr lang="cs-CZ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fam</a:t>
            </a:r>
            <a:r>
              <a:rPr lang="cs-CZ" dirty="0" err="1" smtClean="0"/>
              <a:t>trip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</p:txBody>
      </p:sp>
      <p:pic>
        <p:nvPicPr>
          <p:cNvPr id="10" name="Picture 2" descr="http://www.toulava.cz/fotky_web/film/small/27.jpg"/>
          <p:cNvPicPr>
            <a:picLocks noChangeAspect="1" noChangeArrowheads="1"/>
          </p:cNvPicPr>
          <p:nvPr/>
        </p:nvPicPr>
        <p:blipFill>
          <a:blip r:embed="rId4" cstate="print"/>
          <a:srcRect l="5819" b="6897"/>
          <a:stretch>
            <a:fillRect/>
          </a:stretch>
        </p:blipFill>
        <p:spPr bwMode="auto">
          <a:xfrm>
            <a:off x="2428860" y="4286256"/>
            <a:ext cx="4176464" cy="232238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Obrázek 11" descr="Plakát fotosoutěž.JPG"/>
          <p:cNvPicPr>
            <a:picLocks noChangeAspect="1"/>
          </p:cNvPicPr>
          <p:nvPr/>
        </p:nvPicPr>
        <p:blipFill rotWithShape="1">
          <a:blip r:embed="rId5" cstate="print"/>
          <a:srcRect t="624" r="52362" b="17434"/>
          <a:stretch/>
        </p:blipFill>
        <p:spPr>
          <a:xfrm>
            <a:off x="6019263" y="1355034"/>
            <a:ext cx="2376264" cy="2769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9595"/>
            <a:ext cx="1232738" cy="6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4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2" r="1917"/>
          <a:stretch>
            <a:fillRect/>
          </a:stretch>
        </p:blipFill>
        <p:spPr bwMode="auto">
          <a:xfrm>
            <a:off x="4057239" y="-407846"/>
            <a:ext cx="5076056" cy="925455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stavební kameny</a:t>
            </a:r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92" t="11586" r="28853" b="5104"/>
          <a:stretch/>
        </p:blipFill>
        <p:spPr bwMode="auto">
          <a:xfrm>
            <a:off x="4664730" y="2248635"/>
            <a:ext cx="3537139" cy="421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58686" y="1294527"/>
            <a:ext cx="3732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 smtClean="0">
                <a:latin typeface="Calibri" panose="020F0502020204030204" pitchFamily="34" charset="0"/>
              </a:rPr>
              <a:t>Turistické noviny – letos již 4. vydání</a:t>
            </a:r>
            <a:r>
              <a:rPr lang="cs-CZ" dirty="0" smtClean="0">
                <a:latin typeface="Calibri" panose="020F0502020204030204" pitchFamily="34" charset="0"/>
              </a:rPr>
              <a:t>!</a:t>
            </a:r>
            <a:endParaRPr lang="cs-CZ" dirty="0">
              <a:latin typeface="Calibri" panose="020F0502020204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589760" y="1417638"/>
            <a:ext cx="3438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latin typeface="Calibri" panose="020F0502020204030204" pitchFamily="34" charset="0"/>
              </a:rPr>
              <a:t>Facebook </a:t>
            </a:r>
            <a:br>
              <a:rPr lang="cs-CZ" sz="2400" dirty="0" smtClean="0">
                <a:latin typeface="Calibri" panose="020F0502020204030204" pitchFamily="34" charset="0"/>
              </a:rPr>
            </a:br>
            <a:r>
              <a:rPr lang="cs-CZ" sz="2400" dirty="0" smtClean="0">
                <a:latin typeface="Calibri" panose="020F0502020204030204" pitchFamily="34" charset="0"/>
              </a:rPr>
              <a:t>přes 5000 fanoušků</a:t>
            </a:r>
            <a:endParaRPr lang="cs-CZ" sz="2400" dirty="0">
              <a:latin typeface="Calibri" panose="020F05020202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731" y="1971328"/>
            <a:ext cx="3201023" cy="4525963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9595"/>
            <a:ext cx="1232738" cy="6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24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2" r="1917"/>
          <a:stretch>
            <a:fillRect/>
          </a:stretch>
        </p:blipFill>
        <p:spPr bwMode="auto">
          <a:xfrm>
            <a:off x="4067944" y="116632"/>
            <a:ext cx="5076056" cy="925455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900" dirty="0" smtClean="0">
                <a:latin typeface="+mn-lt"/>
              </a:rPr>
              <a:t>Webové stránky</a:t>
            </a: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sz="4000" dirty="0" smtClean="0">
                <a:latin typeface="+mn-lt"/>
                <a:hlinkClick r:id="rId4"/>
              </a:rPr>
              <a:t>www.toulava.cz</a:t>
            </a:r>
            <a:r>
              <a:rPr lang="cs-CZ" sz="4000" dirty="0" smtClean="0">
                <a:latin typeface="+mn-lt"/>
              </a:rPr>
              <a:t/>
            </a:r>
            <a:br>
              <a:rPr lang="cs-CZ" sz="4000" dirty="0" smtClean="0">
                <a:latin typeface="+mn-lt"/>
              </a:rPr>
            </a:br>
            <a:r>
              <a:rPr lang="cs-CZ" sz="3100" dirty="0" smtClean="0">
                <a:latin typeface="+mn-lt"/>
              </a:rPr>
              <a:t>Nově jsou přizpůsobené pro mobily a tablety, mají zjednodušené vkládání akcí a RSS kanál. V roce 2016 proběhla PPC kampaň – vše za podpory JK.</a:t>
            </a:r>
            <a:endParaRPr lang="cs-CZ" sz="3100" dirty="0">
              <a:latin typeface="+mn-lt"/>
            </a:endParaRPr>
          </a:p>
        </p:txBody>
      </p:sp>
      <p:pic>
        <p:nvPicPr>
          <p:cNvPr id="7" name="Picture 2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25" r="1217" b="6350"/>
          <a:stretch/>
        </p:blipFill>
        <p:spPr bwMode="auto">
          <a:xfrm>
            <a:off x="500034" y="2556557"/>
            <a:ext cx="8248266" cy="4301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9595"/>
            <a:ext cx="1232738" cy="6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30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Strana 3 print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959"/>
            <a:ext cx="9144000" cy="597408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743898" y="6286520"/>
            <a:ext cx="4400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Vítěz karta roku 2016 </a:t>
            </a:r>
            <a:r>
              <a:rPr lang="cs-CZ" dirty="0" err="1" smtClean="0"/>
              <a:t>TuristPropag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Strana 4 print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028"/>
            <a:ext cx="9144000" cy="652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Strana 5 print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7850"/>
            <a:ext cx="9144000" cy="630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3108" y="0"/>
            <a:ext cx="7000892" cy="1470025"/>
          </a:xfrm>
        </p:spPr>
        <p:txBody>
          <a:bodyPr/>
          <a:lstStyle/>
          <a:p>
            <a:r>
              <a:rPr lang="cs-CZ" dirty="0" smtClean="0">
                <a:latin typeface="Myriad Pro" pitchFamily="34" charset="0"/>
              </a:rPr>
              <a:t>Kraj dobré nálady</a:t>
            </a:r>
            <a:endParaRPr lang="cs-CZ" dirty="0">
              <a:latin typeface="Myriad Pro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29124" y="1285860"/>
            <a:ext cx="6115048" cy="2571768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latin typeface="Myriad Pro" pitchFamily="34" charset="0"/>
              </a:rPr>
              <a:t> Kontaktní kampaň</a:t>
            </a:r>
          </a:p>
          <a:p>
            <a:pPr algn="l">
              <a:buFont typeface="Arial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Myriad Pro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latin typeface="Myriad Pro" pitchFamily="34" charset="0"/>
              </a:rPr>
              <a:t> TOP festivaly – Akce dobré nálady</a:t>
            </a:r>
          </a:p>
          <a:p>
            <a:pPr algn="l">
              <a:buFont typeface="Arial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Myriad Pro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  <a:r>
              <a:rPr lang="cs-CZ" sz="2000" dirty="0" err="1" smtClean="0">
                <a:solidFill>
                  <a:schemeClr val="tx1"/>
                </a:solidFill>
                <a:latin typeface="Myriad Pro" pitchFamily="34" charset="0"/>
              </a:rPr>
              <a:t>Fotosoutěž</a:t>
            </a:r>
            <a:r>
              <a:rPr lang="cs-CZ" sz="2000" dirty="0" smtClean="0">
                <a:solidFill>
                  <a:schemeClr val="tx1"/>
                </a:solidFill>
                <a:latin typeface="Myriad Pro" pitchFamily="34" charset="0"/>
              </a:rPr>
              <a:t> za podpory JK</a:t>
            </a:r>
          </a:p>
          <a:p>
            <a:pPr algn="l">
              <a:buFont typeface="Arial" pitchFamily="34" charset="0"/>
              <a:buChar char="•"/>
            </a:pPr>
            <a:endParaRPr lang="cs-CZ" sz="20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  <a:latin typeface="Myriad Pro" pitchFamily="34" charset="0"/>
              </a:rPr>
              <a:t> Festival Toulava FEST</a:t>
            </a:r>
          </a:p>
          <a:p>
            <a:pPr algn="l">
              <a:buFont typeface="Arial" pitchFamily="34" charset="0"/>
              <a:buChar char="•"/>
            </a:pPr>
            <a:endParaRPr lang="cs-CZ" sz="2000" dirty="0">
              <a:solidFill>
                <a:schemeClr val="tx1"/>
              </a:solidFill>
              <a:latin typeface="Myriad Pro" pitchFamily="34" charset="0"/>
            </a:endParaRPr>
          </a:p>
          <a:p>
            <a:pPr algn="l"/>
            <a:endParaRPr lang="cs-CZ" sz="2000" dirty="0" smtClean="0">
              <a:solidFill>
                <a:schemeClr val="tx1"/>
              </a:solidFill>
              <a:latin typeface="Myriad Pro" pitchFamily="34" charset="0"/>
            </a:endParaRPr>
          </a:p>
          <a:p>
            <a:endParaRPr lang="cs-CZ" sz="2500" dirty="0">
              <a:solidFill>
                <a:schemeClr val="tx1"/>
              </a:solidFill>
              <a:latin typeface="Myriad Pro" pitchFamily="34" charset="0"/>
            </a:endParaRPr>
          </a:p>
          <a:p>
            <a:endParaRPr lang="cs-CZ" sz="2500" dirty="0" smtClean="0">
              <a:solidFill>
                <a:schemeClr val="tx1"/>
              </a:solidFill>
              <a:latin typeface="Myriad Pro" pitchFamily="34" charset="0"/>
            </a:endParaRPr>
          </a:p>
          <a:p>
            <a:endParaRPr lang="cs-CZ" sz="2500" dirty="0">
              <a:solidFill>
                <a:schemeClr val="tx1"/>
              </a:solidFill>
              <a:latin typeface="Myriad Pro" pitchFamily="34" charset="0"/>
            </a:endParaRPr>
          </a:p>
          <a:p>
            <a:endParaRPr lang="cs-CZ" sz="2500" dirty="0" smtClean="0">
              <a:solidFill>
                <a:schemeClr val="tx1"/>
              </a:solidFill>
              <a:latin typeface="Myriad Pro" pitchFamily="34" charset="0"/>
            </a:endParaRPr>
          </a:p>
          <a:p>
            <a:endParaRPr lang="cs-CZ" dirty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6" name="Obrázek 5" descr="Fotosoutez srd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714356"/>
            <a:ext cx="3214678" cy="2357454"/>
          </a:xfrm>
          <a:prstGeom prst="rect">
            <a:avLst/>
          </a:prstGeom>
        </p:spPr>
      </p:pic>
      <p:pic>
        <p:nvPicPr>
          <p:cNvPr id="7" name="Obrázek 6" descr="1 VITEZ 77. Petra Čermáková-Tábor-Táborská setkání s kejklíř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714884"/>
            <a:ext cx="2786050" cy="1857543"/>
          </a:xfrm>
          <a:prstGeom prst="rect">
            <a:avLst/>
          </a:prstGeom>
        </p:spPr>
      </p:pic>
      <p:pic>
        <p:nvPicPr>
          <p:cNvPr id="8" name="Obrázek 7" descr="13 31. Jan Brzák - Rybník Musík před výlov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5334168"/>
            <a:ext cx="2286016" cy="1523832"/>
          </a:xfrm>
          <a:prstGeom prst="rect">
            <a:avLst/>
          </a:prstGeom>
        </p:spPr>
      </p:pic>
      <p:pic>
        <p:nvPicPr>
          <p:cNvPr id="9" name="Obrázek 8" descr="VITEZ U NAS NA NAVSI 7. Alois Sassmann U houpaciho k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3214686"/>
            <a:ext cx="2242884" cy="1682163"/>
          </a:xfrm>
          <a:prstGeom prst="rect">
            <a:avLst/>
          </a:prstGeom>
        </p:spPr>
      </p:pic>
      <p:pic>
        <p:nvPicPr>
          <p:cNvPr id="10" name="Obrázek 9" descr="VITEZ U NAS NA NAVSI 18 53. Martin Pelich - Borovany masopu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3786190"/>
            <a:ext cx="2571736" cy="1714491"/>
          </a:xfrm>
          <a:prstGeom prst="rect">
            <a:avLst/>
          </a:prstGeom>
        </p:spPr>
      </p:pic>
      <p:pic>
        <p:nvPicPr>
          <p:cNvPr id="11" name="Obrázek 10" descr="Milevsko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14480" y="4786323"/>
            <a:ext cx="2312209" cy="16430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9595"/>
            <a:ext cx="1232738" cy="635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Strana 7 print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088"/>
            <a:ext cx="9144000" cy="5957824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79167"/>
            <a:ext cx="1232738" cy="63518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85720" y="5429264"/>
            <a:ext cx="2930704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Toulava</a:t>
            </a:r>
            <a:r>
              <a:rPr kumimoji="0" lang="cs-CZ" b="0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FEST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baseline="0" dirty="0" smtClean="0">
                <a:solidFill>
                  <a:srgbClr val="92D050"/>
                </a:solidFill>
              </a:rPr>
              <a:t>Léto</a:t>
            </a:r>
            <a:r>
              <a:rPr lang="cs-CZ" dirty="0" smtClean="0">
                <a:solidFill>
                  <a:srgbClr val="92D050"/>
                </a:solidFill>
              </a:rPr>
              <a:t> nad Lužnicí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Léto na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Bechyňce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2" r="1917"/>
          <a:stretch>
            <a:fillRect/>
          </a:stretch>
        </p:blipFill>
        <p:spPr bwMode="auto">
          <a:xfrm>
            <a:off x="4067944" y="-171400"/>
            <a:ext cx="5076056" cy="925455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123"/>
            <a:ext cx="8229600" cy="1143000"/>
          </a:xfrm>
        </p:spPr>
        <p:txBody>
          <a:bodyPr/>
          <a:lstStyle/>
          <a:p>
            <a:r>
              <a:rPr lang="cs-CZ" dirty="0" smtClean="0"/>
              <a:t>Marketing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37438"/>
            <a:ext cx="4546848" cy="5287906"/>
          </a:xfrm>
        </p:spPr>
        <p:txBody>
          <a:bodyPr>
            <a:noAutofit/>
          </a:bodyPr>
          <a:lstStyle/>
          <a:p>
            <a:r>
              <a:rPr lang="cs-CZ" sz="2600" dirty="0" smtClean="0"/>
              <a:t>Tvorba marketingové strategie za aktivní účasti partnerů a nejvýznamnějších hráčů v CR </a:t>
            </a:r>
          </a:p>
          <a:p>
            <a:r>
              <a:rPr lang="cs-CZ" sz="2600" dirty="0" smtClean="0"/>
              <a:t>Sociální sítě a internet </a:t>
            </a:r>
            <a:br>
              <a:rPr lang="cs-CZ" sz="2600" dirty="0" smtClean="0"/>
            </a:br>
            <a:r>
              <a:rPr lang="cs-CZ" sz="2600" dirty="0" smtClean="0"/>
              <a:t>v kombinaci s kvalitními fotografiemi jako základní nástroj.</a:t>
            </a:r>
          </a:p>
          <a:p>
            <a:r>
              <a:rPr lang="cs-CZ" sz="2600" dirty="0" smtClean="0"/>
              <a:t>Kvalitní produkty CR jako základní nástroj ke zvyšování kvality služeb a nabídky </a:t>
            </a:r>
            <a:br>
              <a:rPr lang="cs-CZ" sz="2600" dirty="0" smtClean="0"/>
            </a:br>
            <a:r>
              <a:rPr lang="cs-CZ" sz="2600" dirty="0" smtClean="0"/>
              <a:t>v oblasti</a:t>
            </a:r>
            <a:endParaRPr lang="cs-CZ" sz="2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9595"/>
            <a:ext cx="1232738" cy="635189"/>
          </a:xfrm>
          <a:prstGeom prst="rect">
            <a:avLst/>
          </a:prstGeom>
        </p:spPr>
      </p:pic>
      <p:pic>
        <p:nvPicPr>
          <p:cNvPr id="10" name="Obrázek 9" descr="Toulava2500px jpg 1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4717" y="1214422"/>
            <a:ext cx="3581142" cy="542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0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2" r="1917"/>
          <a:stretch>
            <a:fillRect/>
          </a:stretch>
        </p:blipFill>
        <p:spPr bwMode="auto">
          <a:xfrm>
            <a:off x="4067944" y="-142900"/>
            <a:ext cx="5076056" cy="925455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567010"/>
          </a:xfrm>
        </p:spPr>
        <p:txBody>
          <a:bodyPr>
            <a:noAutofit/>
          </a:bodyPr>
          <a:lstStyle/>
          <a:p>
            <a:pPr>
              <a:spcAft>
                <a:spcPts val="7200"/>
              </a:spcAft>
            </a:pPr>
            <a:r>
              <a:rPr lang="cs-CZ" sz="6000" dirty="0" smtClean="0"/>
              <a:t>Děkuji</a:t>
            </a:r>
            <a:br>
              <a:rPr lang="cs-CZ" sz="6000" dirty="0" smtClean="0"/>
            </a:br>
            <a:r>
              <a:rPr lang="cs-CZ" sz="6000" dirty="0" smtClean="0"/>
              <a:t>za pozornost</a:t>
            </a:r>
            <a:br>
              <a:rPr lang="cs-CZ" sz="6000" dirty="0" smtClean="0"/>
            </a:br>
            <a:r>
              <a:rPr lang="cs-CZ" sz="2400" dirty="0">
                <a:latin typeface="Comic Sans MS" pitchFamily="66" charset="0"/>
              </a:rPr>
              <a:t/>
            </a:r>
            <a:br>
              <a:rPr lang="cs-CZ" sz="2400" dirty="0">
                <a:latin typeface="Comic Sans MS" pitchFamily="66" charset="0"/>
              </a:rPr>
            </a:br>
            <a:r>
              <a:rPr lang="cs-CZ" sz="6000" dirty="0" smtClean="0">
                <a:latin typeface="Comic Sans MS" pitchFamily="66" charset="0"/>
              </a:rPr>
              <a:t/>
            </a:r>
            <a:br>
              <a:rPr lang="cs-CZ" sz="6000" dirty="0" smtClean="0">
                <a:latin typeface="Comic Sans MS" pitchFamily="66" charset="0"/>
              </a:rPr>
            </a:br>
            <a:r>
              <a:rPr lang="cs-CZ" sz="2400" dirty="0" smtClean="0">
                <a:latin typeface="Comic Sans MS" pitchFamily="66" charset="0"/>
              </a:rPr>
              <a:t>	    	  	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4" name="Zástupný symbol pro obsah 3" descr="logo s bílým pozadím bez dovětku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19" y="188640"/>
            <a:ext cx="3024337" cy="1577047"/>
          </a:xfrm>
        </p:spPr>
      </p:pic>
      <p:sp>
        <p:nvSpPr>
          <p:cNvPr id="7" name="TextovéPole 6"/>
          <p:cNvSpPr txBox="1"/>
          <p:nvPr/>
        </p:nvSpPr>
        <p:spPr>
          <a:xfrm>
            <a:off x="2339752" y="3501008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400" dirty="0" smtClean="0">
              <a:latin typeface="+mj-lt"/>
            </a:endParaRPr>
          </a:p>
          <a:p>
            <a:pPr algn="ctr"/>
            <a:r>
              <a:rPr lang="cs-CZ" sz="2400" dirty="0" smtClean="0">
                <a:latin typeface="+mj-lt"/>
              </a:rPr>
              <a:t>Štěpánka Barešová, </a:t>
            </a:r>
            <a:r>
              <a:rPr lang="cs-CZ" sz="2000" dirty="0" smtClean="0">
                <a:latin typeface="+mj-lt"/>
              </a:rPr>
              <a:t>ředitelka</a:t>
            </a:r>
          </a:p>
          <a:p>
            <a:pPr algn="ctr"/>
            <a:r>
              <a:rPr lang="cs-CZ" dirty="0" smtClean="0">
                <a:latin typeface="+mj-lt"/>
              </a:rPr>
              <a:t>604 585 087</a:t>
            </a:r>
            <a:endParaRPr lang="cs-CZ" dirty="0">
              <a:latin typeface="+mj-lt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653136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latin typeface="+mj-lt"/>
              </a:rPr>
              <a:t>www.toulava.cz</a:t>
            </a:r>
          </a:p>
          <a:p>
            <a:pPr algn="ctr"/>
            <a:r>
              <a:rPr lang="cs-CZ" sz="1900" dirty="0" err="1" smtClean="0">
                <a:latin typeface="+mj-lt"/>
                <a:hlinkClick r:id="rId5"/>
              </a:rPr>
              <a:t>info</a:t>
            </a:r>
            <a:r>
              <a:rPr lang="cs-CZ" sz="1900" dirty="0" smtClean="0">
                <a:latin typeface="+mj-lt"/>
                <a:hlinkClick r:id="rId5"/>
              </a:rPr>
              <a:t>@</a:t>
            </a:r>
            <a:r>
              <a:rPr lang="cs-CZ" sz="1900" dirty="0" err="1" smtClean="0">
                <a:latin typeface="+mj-lt"/>
                <a:hlinkClick r:id="rId5"/>
              </a:rPr>
              <a:t>toulava.cz</a:t>
            </a:r>
            <a:r>
              <a:rPr lang="cs-CZ" sz="1900" dirty="0" smtClean="0">
                <a:latin typeface="+mj-lt"/>
              </a:rPr>
              <a:t>, </a:t>
            </a:r>
            <a:r>
              <a:rPr lang="cs-CZ" sz="1900" dirty="0" err="1" smtClean="0">
                <a:latin typeface="+mj-lt"/>
                <a:hlinkClick r:id="rId6"/>
              </a:rPr>
              <a:t>baresova</a:t>
            </a:r>
            <a:r>
              <a:rPr lang="cs-CZ" sz="1900" dirty="0" smtClean="0">
                <a:latin typeface="+mj-lt"/>
                <a:hlinkClick r:id="rId6"/>
              </a:rPr>
              <a:t>@</a:t>
            </a:r>
            <a:r>
              <a:rPr lang="cs-CZ" sz="1900" dirty="0" err="1" smtClean="0">
                <a:latin typeface="+mj-lt"/>
                <a:hlinkClick r:id="rId6"/>
              </a:rPr>
              <a:t>toulava.cz</a:t>
            </a:r>
            <a:r>
              <a:rPr lang="cs-CZ" sz="1900" dirty="0" smtClean="0">
                <a:latin typeface="+mj-lt"/>
              </a:rPr>
              <a:t> </a:t>
            </a:r>
            <a:endParaRPr lang="cs-CZ" sz="1900" dirty="0" smtClean="0">
              <a:latin typeface="+mj-lt"/>
            </a:endParaRPr>
          </a:p>
          <a:p>
            <a:pPr algn="ctr"/>
            <a:r>
              <a:rPr lang="cs-CZ" sz="1900" dirty="0" err="1" smtClean="0">
                <a:latin typeface="+mj-lt"/>
              </a:rPr>
              <a:t>facebook.com</a:t>
            </a:r>
            <a:r>
              <a:rPr lang="cs-CZ" sz="1900" dirty="0" smtClean="0">
                <a:latin typeface="+mj-lt"/>
              </a:rPr>
              <a:t>/</a:t>
            </a:r>
            <a:r>
              <a:rPr lang="cs-CZ" sz="1900" dirty="0" err="1" smtClean="0">
                <a:latin typeface="+mj-lt"/>
              </a:rPr>
              <a:t>toulava.cz</a:t>
            </a:r>
            <a:endParaRPr lang="cs-CZ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5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2" r="1917"/>
          <a:stretch>
            <a:fillRect/>
          </a:stretch>
        </p:blipFill>
        <p:spPr bwMode="auto">
          <a:xfrm>
            <a:off x="4067944" y="-171400"/>
            <a:ext cx="5076056" cy="92545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Toulava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1047" y="1444695"/>
            <a:ext cx="7056784" cy="4997152"/>
          </a:xfrm>
        </p:spPr>
        <p:txBody>
          <a:bodyPr>
            <a:noAutofit/>
          </a:bodyPr>
          <a:lstStyle/>
          <a:p>
            <a:r>
              <a:rPr lang="cs-CZ" dirty="0" smtClean="0"/>
              <a:t>Společně prodat neprobádané území </a:t>
            </a:r>
            <a:br>
              <a:rPr lang="cs-CZ" dirty="0" smtClean="0"/>
            </a:br>
            <a:r>
              <a:rPr lang="cs-CZ" dirty="0" smtClean="0"/>
              <a:t>„na půl cesty mezi Prahou a Šumavou“, které se často používá jen jako tranzit do turisticky známějších míst JK a SK</a:t>
            </a:r>
          </a:p>
          <a:p>
            <a:pPr lvl="0"/>
            <a:r>
              <a:rPr lang="cs-CZ" dirty="0" smtClean="0"/>
              <a:t>Toulava leží v srdci Čech, které je autentické a typicky české: Krajina, lidé a tradice, historie a dobrá nálada</a:t>
            </a:r>
            <a:endParaRPr lang="cs-CZ" dirty="0"/>
          </a:p>
          <a:p>
            <a:r>
              <a:rPr lang="cs-CZ" dirty="0" smtClean="0"/>
              <a:t>Název Toulava vznikl, aby toto území sjednotil a stal se silnou marketingovou značkou.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0704"/>
            <a:ext cx="1627519" cy="20882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95"/>
            <a:ext cx="1232738" cy="6351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44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2" r="1917"/>
          <a:stretch>
            <a:fillRect/>
          </a:stretch>
        </p:blipFill>
        <p:spPr bwMode="auto">
          <a:xfrm>
            <a:off x="4067944" y="-171400"/>
            <a:ext cx="5076056" cy="925455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0123"/>
            <a:ext cx="8229600" cy="1143000"/>
          </a:xfrm>
        </p:spPr>
        <p:txBody>
          <a:bodyPr/>
          <a:lstStyle/>
          <a:p>
            <a:r>
              <a:rPr lang="cs-CZ" dirty="0"/>
              <a:t>Turistická oblast Toulava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541528"/>
            <a:ext cx="4225706" cy="4679725"/>
          </a:xfrm>
          <a:prstGeom prst="rect">
            <a:avLst/>
          </a:prstGeom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237438"/>
            <a:ext cx="4546848" cy="5287906"/>
          </a:xfrm>
        </p:spPr>
        <p:txBody>
          <a:bodyPr>
            <a:noAutofit/>
          </a:bodyPr>
          <a:lstStyle/>
          <a:p>
            <a:r>
              <a:rPr lang="cs-CZ" sz="2600" dirty="0"/>
              <a:t>Toulava </a:t>
            </a:r>
            <a:r>
              <a:rPr lang="cs-CZ" sz="2600" dirty="0" smtClean="0"/>
              <a:t>je </a:t>
            </a:r>
            <a:r>
              <a:rPr lang="cs-CZ" sz="2600" dirty="0"/>
              <a:t>turistická </a:t>
            </a:r>
            <a:r>
              <a:rPr lang="cs-CZ" sz="2600" dirty="0" smtClean="0"/>
              <a:t>oblast. </a:t>
            </a:r>
            <a:r>
              <a:rPr lang="cs-CZ" sz="2600" dirty="0"/>
              <a:t>N</a:t>
            </a:r>
            <a:r>
              <a:rPr lang="cs-CZ" sz="2600" dirty="0" smtClean="0"/>
              <a:t>achází se v </a:t>
            </a:r>
            <a:r>
              <a:rPr lang="cs-CZ" sz="2600" dirty="0"/>
              <a:t>severní části Jihočeského kraje a v jižní části kraje </a:t>
            </a:r>
            <a:r>
              <a:rPr lang="cs-CZ" sz="2600" dirty="0" smtClean="0"/>
              <a:t>Středočeského. Přirozeným centrem oblasti </a:t>
            </a:r>
            <a:br>
              <a:rPr lang="cs-CZ" sz="2600" dirty="0" smtClean="0"/>
            </a:br>
            <a:r>
              <a:rPr lang="cs-CZ" sz="2600" dirty="0" smtClean="0"/>
              <a:t>je město Tábor.</a:t>
            </a:r>
          </a:p>
          <a:p>
            <a:r>
              <a:rPr lang="cs-CZ" sz="2600" dirty="0" smtClean="0"/>
              <a:t>Sdružuje </a:t>
            </a:r>
            <a:r>
              <a:rPr lang="cs-CZ" sz="2600" dirty="0"/>
              <a:t>155 obcí dohromady se 144 tisíci obyvateli na území 2 207 km</a:t>
            </a:r>
            <a:r>
              <a:rPr lang="cs-CZ" sz="2600" baseline="30000" dirty="0"/>
              <a:t>2</a:t>
            </a:r>
            <a:r>
              <a:rPr lang="cs-CZ" sz="2600" dirty="0"/>
              <a:t>. </a:t>
            </a:r>
            <a:endParaRPr lang="cs-CZ" sz="2600" dirty="0" smtClean="0"/>
          </a:p>
          <a:p>
            <a:r>
              <a:rPr lang="cs-CZ" sz="2600" dirty="0" smtClean="0"/>
              <a:t>Toulava </a:t>
            </a:r>
            <a:r>
              <a:rPr lang="cs-CZ" sz="2600" dirty="0"/>
              <a:t>stojí na spolupráci </a:t>
            </a:r>
            <a:r>
              <a:rPr lang="cs-CZ" sz="2600" dirty="0" smtClean="0"/>
              <a:t>krajů, měst</a:t>
            </a:r>
            <a:r>
              <a:rPr lang="cs-CZ" sz="2600" dirty="0"/>
              <a:t>, obcí, sdružení, </a:t>
            </a:r>
            <a:r>
              <a:rPr lang="cs-CZ" sz="2600" dirty="0" smtClean="0"/>
              <a:t>MAS, infocenter </a:t>
            </a:r>
            <a:r>
              <a:rPr lang="cs-CZ" sz="2600" dirty="0"/>
              <a:t>a soukromého sektoru </a:t>
            </a:r>
            <a:r>
              <a:rPr lang="cs-CZ" sz="2600" dirty="0" smtClean="0"/>
              <a:t>v CR.</a:t>
            </a:r>
            <a:endParaRPr lang="cs-CZ" sz="2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9595"/>
            <a:ext cx="1232738" cy="6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0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Strana 1 printscre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58917"/>
          </a:xfrm>
          <a:prstGeom prst="rect">
            <a:avLst/>
          </a:prstGeom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214282" y="2428868"/>
            <a:ext cx="535785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Cíle </a:t>
            </a:r>
            <a:r>
              <a:rPr kumimoji="0" lang="cs-CZ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Toulavy</a:t>
            </a:r>
            <a:endParaRPr kumimoji="0" lang="cs-CZ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5572132" y="3000372"/>
            <a:ext cx="500066" cy="78581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85720" y="3786190"/>
            <a:ext cx="2214578" cy="8572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Gunny Handwriting" pitchFamily="66" charset="0"/>
                <a:ea typeface="+mj-ea"/>
                <a:cs typeface="+mj-cs"/>
              </a:rPr>
              <a:t>TOP destinace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Gunny Handwriting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2" r="1917"/>
          <a:stretch>
            <a:fillRect/>
          </a:stretch>
        </p:blipFill>
        <p:spPr bwMode="auto">
          <a:xfrm>
            <a:off x="4067944" y="0"/>
            <a:ext cx="5076056" cy="925455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TOULAVA, o.p.s.</a:t>
            </a:r>
            <a:br>
              <a:rPr lang="cs-CZ" dirty="0" smtClean="0"/>
            </a:br>
            <a:r>
              <a:rPr lang="cs-CZ" dirty="0" smtClean="0"/>
              <a:t>Více než 100 spolupracujících subjektů 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28596" y="1785926"/>
            <a:ext cx="4040188" cy="639762"/>
          </a:xfrm>
        </p:spPr>
        <p:txBody>
          <a:bodyPr/>
          <a:lstStyle/>
          <a:p>
            <a:r>
              <a:rPr lang="cs-CZ" dirty="0" smtClean="0"/>
              <a:t>Byla založena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28596" y="2500306"/>
            <a:ext cx="4040188" cy="395128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2013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r>
              <a:rPr lang="cs-CZ" sz="2800" b="1" dirty="0" smtClean="0"/>
              <a:t>Zakladateli jsou (9)</a:t>
            </a:r>
          </a:p>
          <a:p>
            <a:r>
              <a:rPr lang="cs-CZ" dirty="0" err="1" smtClean="0"/>
              <a:t>Bechyňsko</a:t>
            </a:r>
            <a:endParaRPr lang="cs-CZ" dirty="0" smtClean="0"/>
          </a:p>
          <a:p>
            <a:r>
              <a:rPr lang="cs-CZ" dirty="0" smtClean="0"/>
              <a:t>DSO Pod Horou</a:t>
            </a:r>
          </a:p>
          <a:p>
            <a:r>
              <a:rPr lang="cs-CZ" dirty="0" smtClean="0"/>
              <a:t>MAS Krajina srdce</a:t>
            </a:r>
          </a:p>
          <a:p>
            <a:r>
              <a:rPr lang="cs-CZ" dirty="0" smtClean="0"/>
              <a:t>Sdružení obcí </a:t>
            </a:r>
            <a:r>
              <a:rPr lang="cs-CZ" dirty="0" err="1" smtClean="0"/>
              <a:t>Sedlčanska</a:t>
            </a:r>
            <a:endParaRPr lang="cs-CZ" dirty="0" smtClean="0"/>
          </a:p>
          <a:p>
            <a:r>
              <a:rPr lang="cs-CZ" dirty="0" smtClean="0"/>
              <a:t>Svazek obcí </a:t>
            </a:r>
            <a:r>
              <a:rPr lang="cs-CZ" dirty="0" err="1" smtClean="0"/>
              <a:t>mikroregionu</a:t>
            </a:r>
            <a:r>
              <a:rPr lang="cs-CZ" dirty="0" smtClean="0"/>
              <a:t> </a:t>
            </a:r>
            <a:r>
              <a:rPr lang="cs-CZ" dirty="0" err="1" smtClean="0"/>
              <a:t>Táborsko</a:t>
            </a:r>
            <a:endParaRPr lang="cs-CZ" dirty="0" smtClean="0"/>
          </a:p>
          <a:p>
            <a:r>
              <a:rPr lang="cs-CZ" dirty="0" smtClean="0"/>
              <a:t>Svazek obcí Milevska</a:t>
            </a:r>
          </a:p>
          <a:p>
            <a:r>
              <a:rPr lang="cs-CZ" dirty="0" smtClean="0"/>
              <a:t>Jaroslav Krejčí</a:t>
            </a:r>
          </a:p>
          <a:p>
            <a:r>
              <a:rPr lang="cs-CZ" dirty="0" smtClean="0"/>
              <a:t>Bc. Kamil Kulíšek</a:t>
            </a:r>
          </a:p>
          <a:p>
            <a:r>
              <a:rPr lang="cs-CZ" dirty="0" smtClean="0"/>
              <a:t>Luboš Mudra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43438" y="1785926"/>
            <a:ext cx="4041775" cy="639762"/>
          </a:xfrm>
        </p:spPr>
        <p:txBody>
          <a:bodyPr/>
          <a:lstStyle/>
          <a:p>
            <a:r>
              <a:rPr lang="cs-CZ" dirty="0" smtClean="0"/>
              <a:t>Partnery </a:t>
            </a:r>
            <a:r>
              <a:rPr lang="cs-CZ" dirty="0" err="1" smtClean="0"/>
              <a:t>Toulavy</a:t>
            </a:r>
            <a:r>
              <a:rPr lang="cs-CZ" dirty="0" smtClean="0"/>
              <a:t> jsou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45024" y="1966686"/>
            <a:ext cx="4284694" cy="4494485"/>
          </a:xfrm>
        </p:spPr>
        <p:txBody>
          <a:bodyPr>
            <a:normAutofit/>
          </a:bodyPr>
          <a:lstStyle/>
          <a:p>
            <a:pPr lvl="0"/>
            <a:endParaRPr lang="cs-CZ" sz="2600" dirty="0" smtClean="0"/>
          </a:p>
          <a:p>
            <a:pPr lvl="0"/>
            <a:r>
              <a:rPr lang="cs-CZ" sz="2600" dirty="0" smtClean="0"/>
              <a:t>Svazky obcí		3</a:t>
            </a:r>
          </a:p>
          <a:p>
            <a:pPr lvl="0"/>
            <a:r>
              <a:rPr lang="cs-CZ" sz="2600" dirty="0" smtClean="0"/>
              <a:t>Města a obce		45</a:t>
            </a:r>
          </a:p>
          <a:p>
            <a:pPr lvl="0"/>
            <a:r>
              <a:rPr lang="cs-CZ" sz="2600" dirty="0" smtClean="0"/>
              <a:t>Soukromé subjekty	25</a:t>
            </a:r>
          </a:p>
          <a:p>
            <a:pPr lvl="0"/>
            <a:r>
              <a:rPr lang="cs-CZ" sz="2600" dirty="0" smtClean="0"/>
              <a:t>Členové karty </a:t>
            </a:r>
            <a:r>
              <a:rPr lang="cs-CZ" sz="2600" dirty="0" err="1" smtClean="0"/>
              <a:t>Toulavka</a:t>
            </a:r>
            <a:r>
              <a:rPr lang="cs-CZ" sz="2600" dirty="0" smtClean="0"/>
              <a:t>	50</a:t>
            </a:r>
          </a:p>
          <a:p>
            <a:r>
              <a:rPr lang="cs-CZ" sz="2600" dirty="0" smtClean="0"/>
              <a:t>Členové </a:t>
            </a:r>
            <a:r>
              <a:rPr lang="cs-CZ" sz="2600" dirty="0" err="1" smtClean="0"/>
              <a:t>reg</a:t>
            </a:r>
            <a:r>
              <a:rPr lang="cs-CZ" sz="2600" dirty="0" smtClean="0"/>
              <a:t>. značky	29</a:t>
            </a:r>
            <a:endParaRPr lang="cs-CZ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99595"/>
            <a:ext cx="1232738" cy="635189"/>
          </a:xfrm>
          <a:prstGeom prst="rect">
            <a:avLst/>
          </a:prstGeom>
        </p:spPr>
      </p:pic>
      <p:pic>
        <p:nvPicPr>
          <p:cNvPr id="10" name="Obrázek 9" descr="DSC_8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4929198"/>
            <a:ext cx="237286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2" r="1917"/>
          <a:stretch>
            <a:fillRect/>
          </a:stretch>
        </p:blipFill>
        <p:spPr bwMode="auto">
          <a:xfrm>
            <a:off x="4067944" y="-171400"/>
            <a:ext cx="5076056" cy="92545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Toulava o.p.s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3917033"/>
          </a:xfrm>
        </p:spPr>
        <p:txBody>
          <a:bodyPr>
            <a:normAutofit/>
          </a:bodyPr>
          <a:lstStyle/>
          <a:p>
            <a:r>
              <a:rPr lang="cs-CZ" dirty="0" smtClean="0"/>
              <a:t>Rozhodovacím orgánem je ředitel a 12členná správní rada, kde jsou zástupci měst a obcí, veřejného i soukromého sektoru</a:t>
            </a:r>
          </a:p>
          <a:p>
            <a:r>
              <a:rPr lang="cs-CZ" dirty="0" smtClean="0"/>
              <a:t>Používá logo Toulava, od Tábora až k nám...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3857628"/>
            <a:ext cx="4071966" cy="2098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9595"/>
            <a:ext cx="1232738" cy="6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9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2" r="1917"/>
          <a:stretch>
            <a:fillRect/>
          </a:stretch>
        </p:blipFill>
        <p:spPr bwMode="auto">
          <a:xfrm>
            <a:off x="4067944" y="-171400"/>
            <a:ext cx="5076056" cy="925455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Toulava v JK a SK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818" y="2500306"/>
            <a:ext cx="2759224" cy="4143404"/>
          </a:xfrm>
        </p:spPr>
        <p:txBody>
          <a:bodyPr>
            <a:normAutofit/>
          </a:bodyPr>
          <a:lstStyle/>
          <a:p>
            <a:r>
              <a:rPr lang="cs-CZ" sz="2200" dirty="0"/>
              <a:t>Toulava je </a:t>
            </a:r>
            <a:r>
              <a:rPr lang="cs-CZ" sz="2200" dirty="0" smtClean="0"/>
              <a:t>uznávanou turistickou oblastí Středočeského kraje. </a:t>
            </a:r>
          </a:p>
          <a:p>
            <a:r>
              <a:rPr lang="cs-CZ" sz="2200" dirty="0" smtClean="0"/>
              <a:t>Podílí se na přípravě společných materiálů, je zastoupena na veletrzích CR,…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595"/>
            <a:ext cx="1232738" cy="63518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71472" y="2571744"/>
            <a:ext cx="2759224" cy="3890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Toulava je od 1. 2. 2016 oficiální certifikovanou destinační společností na jihočeském území </a:t>
            </a:r>
            <a:r>
              <a:rPr kumimoji="0" lang="cs-CZ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Toulavy</a:t>
            </a: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vyplývá z nové Koncepce rozvoje cestovního ruchu Jihočeského kraje pro období 2015-2020.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Obrázek 8" descr="jihocesky kraj-barev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071547"/>
            <a:ext cx="2441128" cy="1071570"/>
          </a:xfrm>
          <a:prstGeom prst="rect">
            <a:avLst/>
          </a:prstGeom>
        </p:spPr>
      </p:pic>
      <p:pic>
        <p:nvPicPr>
          <p:cNvPr id="10" name="Obrázek 9" descr="stredocesky-kraj-vlajecka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857232"/>
            <a:ext cx="2920992" cy="1643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541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2" r="1917"/>
          <a:stretch>
            <a:fillRect/>
          </a:stretch>
        </p:blipFill>
        <p:spPr bwMode="auto">
          <a:xfrm>
            <a:off x="4042590" y="-243408"/>
            <a:ext cx="5076056" cy="925455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0731"/>
            <a:ext cx="8229600" cy="1143000"/>
          </a:xfrm>
        </p:spPr>
        <p:txBody>
          <a:bodyPr/>
          <a:lstStyle/>
          <a:p>
            <a:r>
              <a:rPr lang="cs-CZ" dirty="0" smtClean="0"/>
              <a:t>Co Toulava nabízí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8313" y="112474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 smtClean="0"/>
              <a:t>Toulava – do srdce Čech. Vítězný film </a:t>
            </a:r>
            <a:r>
              <a:rPr lang="cs-CZ" sz="2400" dirty="0" err="1" smtClean="0"/>
              <a:t>Tourfilm</a:t>
            </a:r>
            <a:r>
              <a:rPr lang="cs-CZ" sz="2400" dirty="0" smtClean="0"/>
              <a:t> 2014.</a:t>
            </a:r>
          </a:p>
          <a:p>
            <a:pPr marL="0" indent="0" algn="ctr">
              <a:buNone/>
            </a:pPr>
            <a:endParaRPr lang="cs-CZ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9595"/>
            <a:ext cx="1232738" cy="6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2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72" r="1917"/>
          <a:stretch>
            <a:fillRect/>
          </a:stretch>
        </p:blipFill>
        <p:spPr bwMode="auto">
          <a:xfrm>
            <a:off x="4067944" y="116632"/>
            <a:ext cx="5076056" cy="9254555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cs-CZ" dirty="0" err="1" smtClean="0"/>
              <a:t>Toulavské</a:t>
            </a:r>
            <a:r>
              <a:rPr lang="cs-CZ" dirty="0" smtClean="0"/>
              <a:t> a</a:t>
            </a:r>
            <a:r>
              <a:rPr lang="en-US" dirty="0" err="1" smtClean="0"/>
              <a:t>ktivit</a:t>
            </a:r>
            <a:r>
              <a:rPr lang="cs-CZ" dirty="0" smtClean="0"/>
              <a:t>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Projekt spolupráce čtyř MAS:</a:t>
            </a:r>
          </a:p>
          <a:p>
            <a:pPr marL="0" indent="0">
              <a:buNone/>
            </a:pPr>
            <a:r>
              <a:rPr lang="cs-CZ" sz="2400" dirty="0" smtClean="0"/>
              <a:t>MAS Krajina srdce, MAS Lužnice,</a:t>
            </a:r>
            <a:br>
              <a:rPr lang="cs-CZ" sz="2400" dirty="0" smtClean="0"/>
            </a:br>
            <a:r>
              <a:rPr lang="cs-CZ" sz="2400" dirty="0" smtClean="0"/>
              <a:t>MAS Střední Povltaví, MAS Sedlčansko</a:t>
            </a:r>
          </a:p>
          <a:p>
            <a:pPr>
              <a:buFont typeface="Calibri" pitchFamily="34" charset="0"/>
              <a:buChar char="−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Výstupy projektu: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strategie rozvoje cestovního ruchu na území Toulavy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leták prvního kontaktu</a:t>
            </a:r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cedule na zařízení </a:t>
            </a:r>
            <a:r>
              <a:rPr lang="en-US" dirty="0" smtClean="0"/>
              <a:t>CR</a:t>
            </a:r>
            <a:endParaRPr lang="cs-CZ" dirty="0" smtClean="0"/>
          </a:p>
          <a:p>
            <a:pPr lvl="1">
              <a:buFont typeface="Arial" pitchFamily="34" charset="0"/>
              <a:buChar char="•"/>
            </a:pPr>
            <a:r>
              <a:rPr lang="cs-CZ" dirty="0" smtClean="0"/>
              <a:t>film</a:t>
            </a:r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  <a:p>
            <a:pPr lvl="1">
              <a:buFont typeface="Arial" pitchFamily="34" charset="0"/>
              <a:buChar char="•"/>
            </a:pPr>
            <a:endParaRPr lang="cs-CZ" dirty="0" smtClean="0"/>
          </a:p>
        </p:txBody>
      </p:sp>
      <p:pic>
        <p:nvPicPr>
          <p:cNvPr id="6" name="Obrázek 5" descr="C:\Documents and Settings\Michaela Roškotová\Dokumenty\Iveta\Projekty spolupráce 2011\loga\MASLOGO.jpg"/>
          <p:cNvPicPr/>
          <p:nvPr/>
        </p:nvPicPr>
        <p:blipFill>
          <a:blip r:embed="rId4" cstate="print"/>
          <a:srcRect t="9032"/>
          <a:stretch>
            <a:fillRect/>
          </a:stretch>
        </p:blipFill>
        <p:spPr bwMode="auto">
          <a:xfrm>
            <a:off x="7723067" y="1772816"/>
            <a:ext cx="864096" cy="72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085184"/>
            <a:ext cx="87986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 descr="logo MAS Lužnice (široké)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2924944"/>
            <a:ext cx="973543" cy="6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8344" y="3933056"/>
            <a:ext cx="94932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99595"/>
            <a:ext cx="1232738" cy="63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84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295</Words>
  <Application>Microsoft Office PowerPoint</Application>
  <PresentationFormat>Předvádění na obrazovce (4:3)</PresentationFormat>
  <Paragraphs>93</Paragraphs>
  <Slides>19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 turistická oblast v srdci Čech</vt:lpstr>
      <vt:lpstr>Proč Toulava</vt:lpstr>
      <vt:lpstr>Turistická oblast Toulava</vt:lpstr>
      <vt:lpstr>Snímek 4</vt:lpstr>
      <vt:lpstr>TOULAVA, o.p.s. Více než 100 spolupracujících subjektů </vt:lpstr>
      <vt:lpstr>Toulava o.p.s</vt:lpstr>
      <vt:lpstr>Toulava v JK a SK</vt:lpstr>
      <vt:lpstr>Co Toulava nabízí</vt:lpstr>
      <vt:lpstr>Toulavské aktivity</vt:lpstr>
      <vt:lpstr>Toulavské aktivity</vt:lpstr>
      <vt:lpstr>Základní stavební kameny</vt:lpstr>
      <vt:lpstr>Webové stránky www.toulava.cz Nově jsou přizpůsobené pro mobily a tablety, mají zjednodušené vkládání akcí a RSS kanál. V roce 2016 proběhla PPC kampaň – vše za podpory JK.</vt:lpstr>
      <vt:lpstr>Snímek 13</vt:lpstr>
      <vt:lpstr>Snímek 14</vt:lpstr>
      <vt:lpstr>Snímek 15</vt:lpstr>
      <vt:lpstr>Kraj dobré nálady</vt:lpstr>
      <vt:lpstr>Snímek 17</vt:lpstr>
      <vt:lpstr>Marketing</vt:lpstr>
      <vt:lpstr>Děkuji za pozornost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výstupy projektů  .. aneb první krůčky a kroky</dc:title>
  <dc:creator>havlika</dc:creator>
  <cp:lastModifiedBy>Štěpánka</cp:lastModifiedBy>
  <cp:revision>164</cp:revision>
  <dcterms:created xsi:type="dcterms:W3CDTF">2014-04-11T10:38:04Z</dcterms:created>
  <dcterms:modified xsi:type="dcterms:W3CDTF">2017-05-27T13:08:24Z</dcterms:modified>
</cp:coreProperties>
</file>