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9" r:id="rId4"/>
    <p:sldId id="302" r:id="rId5"/>
    <p:sldId id="309" r:id="rId6"/>
    <p:sldId id="318" r:id="rId7"/>
    <p:sldId id="310" r:id="rId8"/>
    <p:sldId id="319" r:id="rId9"/>
    <p:sldId id="311" r:id="rId10"/>
    <p:sldId id="320" r:id="rId11"/>
    <p:sldId id="321" r:id="rId12"/>
    <p:sldId id="312" r:id="rId13"/>
    <p:sldId id="322" r:id="rId14"/>
    <p:sldId id="323" r:id="rId15"/>
    <p:sldId id="313" r:id="rId16"/>
    <p:sldId id="326" r:id="rId17"/>
    <p:sldId id="314" r:id="rId18"/>
    <p:sldId id="327" r:id="rId19"/>
    <p:sldId id="324" r:id="rId20"/>
    <p:sldId id="315" r:id="rId21"/>
    <p:sldId id="325" r:id="rId22"/>
    <p:sldId id="328" r:id="rId23"/>
    <p:sldId id="329" r:id="rId24"/>
    <p:sldId id="330" r:id="rId25"/>
    <p:sldId id="316" r:id="rId26"/>
    <p:sldId id="263" r:id="rId27"/>
    <p:sldId id="267" r:id="rId28"/>
    <p:sldId id="303" r:id="rId29"/>
    <p:sldId id="260" r:id="rId30"/>
    <p:sldId id="264" r:id="rId31"/>
    <p:sldId id="258" r:id="rId32"/>
    <p:sldId id="308" r:id="rId33"/>
    <p:sldId id="262" r:id="rId34"/>
    <p:sldId id="306" r:id="rId35"/>
    <p:sldId id="317" r:id="rId36"/>
    <p:sldId id="257" r:id="rId37"/>
    <p:sldId id="289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606" autoAdjust="0"/>
  </p:normalViewPr>
  <p:slideViewPr>
    <p:cSldViewPr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50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35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14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13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47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46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58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71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57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33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46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"/>
            <a:lum/>
          </a:blip>
          <a:srcRect/>
          <a:stretch>
            <a:fillRect l="-6000" t="-2000" r="-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97DC1-4C7B-41A6-9893-630315C42E6A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18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zif.cz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luznice.bechynsko.cz/" TargetMode="External"/><Relationship Id="rId2" Type="http://schemas.openxmlformats.org/officeDocument/2006/relationships/hyperlink" Target="https://www.czso.cz/csu/czso/klasifikace_ekonomickych_cinnosti_cz_nac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1000" b="1" dirty="0"/>
          </a:p>
          <a:p>
            <a:pPr marL="0" indent="0" algn="ctr">
              <a:buNone/>
            </a:pPr>
            <a:r>
              <a:rPr lang="cs-CZ" sz="2800" b="1" spc="250" dirty="0"/>
              <a:t>SEMINÁŘ PRO ŽADATELE</a:t>
            </a:r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rozvoje venkova</a:t>
            </a:r>
          </a:p>
          <a:p>
            <a:pPr marL="0" indent="0" algn="ctr">
              <a:buNone/>
            </a:pPr>
            <a:endParaRPr lang="cs-CZ" sz="1400" b="1" dirty="0"/>
          </a:p>
          <a:p>
            <a:pPr marL="0" indent="0" algn="ctr">
              <a:buNone/>
            </a:pPr>
            <a:r>
              <a:rPr lang="cs-CZ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výzva</a:t>
            </a:r>
          </a:p>
          <a:p>
            <a:pPr marL="0" indent="0" algn="ctr">
              <a:buNone/>
            </a:pPr>
            <a:endParaRPr lang="cs-CZ" sz="1600" b="1" dirty="0"/>
          </a:p>
          <a:p>
            <a:pPr marL="0" indent="0" algn="ctr">
              <a:buNone/>
            </a:pPr>
            <a:endParaRPr lang="cs-CZ" sz="1600" b="1" dirty="0"/>
          </a:p>
          <a:p>
            <a:pPr marL="0" indent="0" algn="ctr">
              <a:buNone/>
            </a:pPr>
            <a:r>
              <a:rPr lang="cs-CZ" dirty="0"/>
              <a:t>MAS Lužnice, </a:t>
            </a:r>
            <a:r>
              <a:rPr lang="cs-CZ" dirty="0" err="1"/>
              <a:t>z.s</a:t>
            </a:r>
            <a:r>
              <a:rPr lang="cs-CZ" dirty="0"/>
              <a:t>.</a:t>
            </a:r>
          </a:p>
        </p:txBody>
      </p:sp>
      <p:pic>
        <p:nvPicPr>
          <p:cNvPr id="2050" name="Obrázek 238" descr="\\nt1\O\Loga 2014_2020\IROP\Logolinky\RGB\JPG\IROP_CZ_RO_B_C RGB_malý.jpg">
            <a:extLst>
              <a:ext uri="{FF2B5EF4-FFF2-40B4-BE49-F238E27FC236}">
                <a16:creationId xmlns:a16="http://schemas.microsoft.com/office/drawing/2014/main" id="{8174111A-E7A5-4F80-AA01-343E939C7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81" y="187010"/>
            <a:ext cx="53038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472E8D95-64A7-43BB-B7A6-DAF169D20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54" y="6093296"/>
            <a:ext cx="3478293" cy="64640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E67DE70-AF14-400B-9436-6952FAB00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377" y="6093296"/>
            <a:ext cx="1789714" cy="648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345D8B7-0FEB-42DD-9211-021DA6216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241" y="6093296"/>
            <a:ext cx="648000" cy="6480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861774A-1CB3-4BF7-9EF9-A9AC7FC90C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704" y="6093296"/>
            <a:ext cx="989052" cy="6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285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A4569A-99F8-4633-9E3F-98EA70F18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600" b="1" dirty="0"/>
              <a:t>F3 Investice do nezemědělské činnosti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A4CA68-29C1-4504-A473-327FE58B9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47500" lnSpcReduction="20000"/>
          </a:bodyPr>
          <a:lstStyle/>
          <a:p>
            <a:r>
              <a:rPr lang="cs-CZ" sz="4400" b="1" dirty="0"/>
              <a:t>Druh a výše dotace: </a:t>
            </a:r>
          </a:p>
          <a:p>
            <a:pPr marL="365125" indent="0" algn="just">
              <a:lnSpc>
                <a:spcPct val="120000"/>
              </a:lnSpc>
              <a:buNone/>
            </a:pPr>
            <a:r>
              <a:rPr lang="cs-CZ" sz="4400" dirty="0"/>
              <a:t>Podpora je poskytována jako příspěvek na vynaložené způsobilé výdaje, a to ve výši: </a:t>
            </a:r>
          </a:p>
          <a:p>
            <a:pPr marL="717550" algn="just">
              <a:lnSpc>
                <a:spcPct val="120000"/>
              </a:lnSpc>
            </a:pPr>
            <a:r>
              <a:rPr lang="cs-CZ" sz="4400" dirty="0"/>
              <a:t>25 % výdajů, ze kterých je stanovena dotace, pro velké podniky </a:t>
            </a:r>
          </a:p>
          <a:p>
            <a:pPr marL="717550" algn="just">
              <a:lnSpc>
                <a:spcPct val="120000"/>
              </a:lnSpc>
            </a:pPr>
            <a:r>
              <a:rPr lang="cs-CZ" sz="4400" dirty="0"/>
              <a:t>35 % výdajů, ze kterých je stanovena dotace, pro střední podniky </a:t>
            </a:r>
          </a:p>
          <a:p>
            <a:pPr marL="717550" algn="just">
              <a:lnSpc>
                <a:spcPct val="120000"/>
              </a:lnSpc>
            </a:pPr>
            <a:r>
              <a:rPr lang="cs-CZ" sz="4400" dirty="0"/>
              <a:t>45 % výdajů, ze kterých je stanovena dotace, pro malé podniky   </a:t>
            </a:r>
          </a:p>
          <a:p>
            <a:pPr marL="365125" indent="0" algn="just">
              <a:buNone/>
            </a:pPr>
            <a:endParaRPr lang="cs-CZ" sz="1600" dirty="0"/>
          </a:p>
          <a:p>
            <a:pPr marL="633413" indent="0" algn="just">
              <a:buNone/>
            </a:pPr>
            <a:r>
              <a:rPr lang="cs-CZ" sz="4000" dirty="0"/>
              <a:t>Velikost podniku - dle Přílohy I Nařízení Komise č. 651/2014 - viz Příloha 4 Pravidel. </a:t>
            </a:r>
          </a:p>
          <a:p>
            <a:pPr algn="just"/>
            <a:endParaRPr lang="cs-CZ" sz="1900" dirty="0"/>
          </a:p>
          <a:p>
            <a:pPr marL="365125" indent="0" algn="just">
              <a:buNone/>
            </a:pPr>
            <a:r>
              <a:rPr lang="cs-CZ" sz="4200" dirty="0"/>
              <a:t>- platí pro oba režimy podpory</a:t>
            </a:r>
          </a:p>
          <a:p>
            <a:pPr algn="just"/>
            <a:endParaRPr lang="cs-CZ" sz="1900" dirty="0"/>
          </a:p>
          <a:p>
            <a:pPr marL="365125" indent="0" algn="just">
              <a:buNone/>
            </a:pPr>
            <a:r>
              <a:rPr lang="cs-CZ" sz="4200" dirty="0"/>
              <a:t>Podpora je poskytována ve dvou režimech:</a:t>
            </a:r>
          </a:p>
          <a:p>
            <a:pPr marL="801688" indent="-350838" algn="just">
              <a:buNone/>
            </a:pPr>
            <a:r>
              <a:rPr lang="cs-CZ" sz="4200" dirty="0"/>
              <a:t>1) </a:t>
            </a:r>
            <a:r>
              <a:rPr lang="cs-CZ" sz="4200" u="sng" dirty="0"/>
              <a:t>Režim blokové výjimky </a:t>
            </a:r>
            <a:r>
              <a:rPr lang="cs-CZ" sz="4200" dirty="0"/>
              <a:t>– projekty - soulad s čl. 14 Nařízení Komise č. 651/2014. </a:t>
            </a:r>
          </a:p>
          <a:p>
            <a:pPr marL="801688" indent="-350838" algn="just">
              <a:buNone/>
            </a:pPr>
            <a:r>
              <a:rPr lang="cs-CZ" sz="4200" dirty="0"/>
              <a:t>2) </a:t>
            </a:r>
            <a:r>
              <a:rPr lang="cs-CZ" sz="4200" u="sng" dirty="0"/>
              <a:t>Režim de minimis </a:t>
            </a:r>
            <a:r>
              <a:rPr lang="cs-CZ" sz="4200" dirty="0"/>
              <a:t>– projekty - soulad s Nařízením Komise (EU) č. 1407/2013 ze dne 18. prosince 2013 o použití článků 107 a 108 Smlouvy o fungování Evropské unie na podporu de minimis. </a:t>
            </a:r>
          </a:p>
        </p:txBody>
      </p:sp>
    </p:spTree>
    <p:extLst>
      <p:ext uri="{BB962C8B-B14F-4D97-AF65-F5344CB8AC3E}">
        <p14:creationId xmlns:p14="http://schemas.microsoft.com/office/powerpoint/2010/main" val="1762038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9CB109-8532-4776-8BFA-AE02F2ABA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F3 Investice do nezemědělské činnosti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71AB84-D19B-4861-92E6-91A92E0B1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5323730"/>
          </a:xfrm>
        </p:spPr>
        <p:txBody>
          <a:bodyPr>
            <a:noAutofit/>
          </a:bodyPr>
          <a:lstStyle/>
          <a:p>
            <a:r>
              <a:rPr lang="cs-CZ" sz="2100" b="1" dirty="0"/>
              <a:t>Způsobilé výdaje: pouze investiční výdaje</a:t>
            </a:r>
          </a:p>
          <a:p>
            <a:pPr marL="717550" algn="just"/>
            <a:r>
              <a:rPr lang="cs-CZ" sz="2100" dirty="0"/>
              <a:t>stavební obnova (přestavba, modernizace, statické zabezpečení), nová výstavba provozovny, kanceláře (vč. nezbytného zázemí pro zaměstnance) či malokapacitního ubytovacího zařízení (vč. stravování a dalších budov a ploch v rámci turistické infrastruktury, sportoviště a příslušné zázemí), </a:t>
            </a:r>
          </a:p>
          <a:p>
            <a:pPr marL="717550" algn="just"/>
            <a:r>
              <a:rPr lang="cs-CZ" sz="2100" dirty="0"/>
              <a:t>pořízení strojů, technologií a dalšího vybavení sloužícího pro nezemědělskou činnost (nákup zařízení, užitkových vozů kategorie N1, vybavení, HW, SW) v souvislosti s projektem (včetně montáže a zkoušky před uvedením pořizovaného majetku do stavu způsobilého k užívání), </a:t>
            </a:r>
          </a:p>
          <a:p>
            <a:pPr marL="717550" algn="just"/>
            <a:r>
              <a:rPr lang="cs-CZ" sz="2100" dirty="0"/>
              <a:t>doplňující výdaje jako součást projektu (úprava povrchů, náklady na výstavbu odstavných a parkovacích stání, oplocení, nákup a výsadba doprovodné zeleně),</a:t>
            </a:r>
          </a:p>
          <a:p>
            <a:pPr marL="717550" algn="just"/>
            <a:r>
              <a:rPr lang="cs-CZ" sz="2100" dirty="0"/>
              <a:t>nákup nemovitosti.</a:t>
            </a:r>
          </a:p>
        </p:txBody>
      </p:sp>
    </p:spTree>
    <p:extLst>
      <p:ext uri="{BB962C8B-B14F-4D97-AF65-F5344CB8AC3E}">
        <p14:creationId xmlns:p14="http://schemas.microsoft.com/office/powerpoint/2010/main" val="1595375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9D23B-9E99-474C-9555-C526890A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F4 Investice do protipovodňových opatření v lesích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67A528-63C5-4EA7-85C2-84E43A25C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72113" indent="0" algn="just">
              <a:buNone/>
            </a:pPr>
            <a:r>
              <a:rPr lang="cs-CZ" sz="2100" b="1" dirty="0">
                <a:solidFill>
                  <a:schemeClr val="accent6">
                    <a:lumMod val="75000"/>
                  </a:schemeClr>
                </a:solidFill>
              </a:rPr>
              <a:t>Alokace: 1 172 510 Kč</a:t>
            </a:r>
            <a:endParaRPr lang="cs-CZ" sz="2100" b="1" dirty="0">
              <a:solidFill>
                <a:schemeClr val="accent6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algn="just"/>
            <a:r>
              <a:rPr lang="cs-CZ" sz="2100" b="1" dirty="0"/>
              <a:t>Oblast podpory: </a:t>
            </a:r>
          </a:p>
          <a:p>
            <a:pPr marL="633413" indent="-268288" algn="just"/>
            <a:r>
              <a:rPr lang="cs-CZ" sz="2100" dirty="0"/>
              <a:t>podpora projektů na retenci vody - </a:t>
            </a:r>
            <a:r>
              <a:rPr lang="cs-CZ" sz="2000" dirty="0"/>
              <a:t>např. retenční nádrže nebo opatření na zpomalení odtoku vody a snížení odnosu splavenin zpomalením rychlosti vody prostřednictvím hrazení bystřin nebo stabilizací strží,</a:t>
            </a:r>
          </a:p>
          <a:p>
            <a:pPr marL="633413" indent="-268288" algn="just"/>
            <a:r>
              <a:rPr lang="cs-CZ" sz="2100" dirty="0"/>
              <a:t>podpora preventivních protipovodňových opatření na drobných vodních tocích a v jejich povodích - </a:t>
            </a:r>
            <a:r>
              <a:rPr lang="cs-CZ" sz="2000" dirty="0"/>
              <a:t>např. zkapacitnění koryta vodního toku, stabilizace koryta, zabezpečení břehů,</a:t>
            </a:r>
          </a:p>
          <a:p>
            <a:pPr marL="633413" indent="-268288" algn="just"/>
            <a:r>
              <a:rPr lang="cs-CZ" sz="2100" dirty="0"/>
              <a:t>podpora projektů na protierozní opatření na drobných vodních tocích a v jejich povodích - </a:t>
            </a:r>
            <a:r>
              <a:rPr lang="cs-CZ" sz="2000" dirty="0"/>
              <a:t>např. zábrany sesuvů půdy, sanace erozních rýh.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1684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B42AC-A528-4F7F-9543-9AEA6408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F4 Investice do protipovodňových opatření v lesích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637460-041C-4FB8-B69D-DA993E6AF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/>
          </a:bodyPr>
          <a:lstStyle/>
          <a:p>
            <a:r>
              <a:rPr lang="cs-CZ" sz="2100" b="1" dirty="0"/>
              <a:t>Definice žadatele:</a:t>
            </a:r>
          </a:p>
          <a:p>
            <a:pPr marL="717550" algn="just"/>
            <a:r>
              <a:rPr lang="cs-CZ" sz="2100" dirty="0"/>
              <a:t>vlastník, nájemce, pachtýř nebo vypůjčitel PUPFL nebo vodního toku, popř. jeho části nebo vodního útvaru, který se nachází v rámci PUPFL,</a:t>
            </a:r>
          </a:p>
          <a:p>
            <a:pPr marL="717550" algn="just"/>
            <a:r>
              <a:rPr lang="cs-CZ" sz="2100" dirty="0"/>
              <a:t>sdružení s právní subjektivitou a spolek vlastníků, nájemců, pachtýřů nebo vypůjčitelů PUPFL nebo vodního toku, popř. jeho části nebo vodního útvaru, který se nachází v rámci PUPFL,</a:t>
            </a:r>
          </a:p>
          <a:p>
            <a:pPr marL="717550" algn="just"/>
            <a:r>
              <a:rPr lang="cs-CZ" sz="2100" dirty="0"/>
              <a:t>určený odborný správce PUPFL nebo vodního toku, popř. jeho části nebo vodního útvaru, který se nachází v rámci PUPFL.</a:t>
            </a:r>
          </a:p>
          <a:p>
            <a:endParaRPr lang="cs-CZ" sz="900" b="1" dirty="0"/>
          </a:p>
          <a:p>
            <a:pPr algn="just"/>
            <a:r>
              <a:rPr lang="cs-CZ" sz="2100" b="1" dirty="0"/>
              <a:t>Druh a výše dotace: </a:t>
            </a:r>
          </a:p>
          <a:p>
            <a:pPr marL="708025" algn="just"/>
            <a:r>
              <a:rPr lang="cs-CZ" sz="2100" dirty="0"/>
              <a:t>příspěvek na vynaložené způsobilé výdaje - ve výši 100 % výdajů, ze kterých je stanovena dotace</a:t>
            </a:r>
          </a:p>
          <a:p>
            <a:pPr marL="708025" algn="just"/>
            <a:endParaRPr lang="cs-CZ" sz="1600" dirty="0"/>
          </a:p>
          <a:p>
            <a:pPr marL="0" indent="0" algn="just">
              <a:buNone/>
            </a:pPr>
            <a:r>
              <a:rPr lang="cs-CZ" sz="1600" dirty="0"/>
              <a:t>pozn. PUPFL = pozemky určenými k plnění funkcí lesa</a:t>
            </a:r>
          </a:p>
        </p:txBody>
      </p:sp>
    </p:spTree>
    <p:extLst>
      <p:ext uri="{BB962C8B-B14F-4D97-AF65-F5344CB8AC3E}">
        <p14:creationId xmlns:p14="http://schemas.microsoft.com/office/powerpoint/2010/main" val="289890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98994-64DB-4447-8D1F-37CC5DA72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F4 Investice do protipovodňových opatření v lesích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D0FE50-89A2-4779-84B5-2FB98270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algn="just"/>
            <a:r>
              <a:rPr lang="cs-CZ" sz="2100" b="1" dirty="0"/>
              <a:t>Způsobilé výdaje: </a:t>
            </a:r>
          </a:p>
          <a:p>
            <a:pPr marL="633413" algn="just">
              <a:buNone/>
            </a:pPr>
            <a:r>
              <a:rPr lang="cs-CZ" sz="2100" b="1" dirty="0"/>
              <a:t>- investiční nebo neinvestiční výdaje – typu:</a:t>
            </a:r>
          </a:p>
          <a:p>
            <a:pPr marL="633413" algn="just"/>
            <a:r>
              <a:rPr lang="cs-CZ" sz="2100" dirty="0"/>
              <a:t>výstavby a opravy retenčních nádrží a objektů hrazení bystřin, </a:t>
            </a:r>
          </a:p>
          <a:p>
            <a:pPr marL="633413" algn="just"/>
            <a:r>
              <a:rPr lang="cs-CZ" sz="2100" dirty="0"/>
              <a:t>preventivní protipovodňová opatření na drobných vodních tocích a v jejich povodích - např. zkapacitnění koryta vodního toku, stabilizace koryta, zabezpečení břehů, </a:t>
            </a:r>
          </a:p>
          <a:p>
            <a:pPr marL="633413" algn="just"/>
            <a:r>
              <a:rPr lang="cs-CZ" sz="2100" dirty="0"/>
              <a:t>protierozní opatření na drobných vodních tocích a v jejich povodích - např. hrazení a stabilizace strží, zábrany sesuvů půdy, sanace erozních rýh, </a:t>
            </a:r>
          </a:p>
          <a:p>
            <a:pPr marL="633413" algn="just"/>
            <a:r>
              <a:rPr lang="cs-CZ" sz="2100" dirty="0"/>
              <a:t>projekční a průzkumné práce a inženýrská činnost během realizace projektu, maximálně však do výše 20 % výdajů, ze kterých je stanovena dotace.  </a:t>
            </a:r>
          </a:p>
        </p:txBody>
      </p:sp>
    </p:spTree>
    <p:extLst>
      <p:ext uri="{BB962C8B-B14F-4D97-AF65-F5344CB8AC3E}">
        <p14:creationId xmlns:p14="http://schemas.microsoft.com/office/powerpoint/2010/main" val="3068737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5E854-06B3-4226-99B2-04C7A287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/>
              <a:t>F5 Investice na posílení rekreační </a:t>
            </a:r>
            <a:br>
              <a:rPr lang="cs-CZ" sz="3600" b="1" dirty="0"/>
            </a:br>
            <a:r>
              <a:rPr lang="cs-CZ" sz="3600" b="1" dirty="0"/>
              <a:t>funkce lesa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827E6A-729C-44E4-9C41-944C87B08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7"/>
          </a:xfrm>
        </p:spPr>
        <p:txBody>
          <a:bodyPr>
            <a:noAutofit/>
          </a:bodyPr>
          <a:lstStyle/>
          <a:p>
            <a:pPr marL="5387975" indent="0">
              <a:buNone/>
            </a:pPr>
            <a:r>
              <a:rPr lang="cs-CZ" sz="2100" b="1" dirty="0">
                <a:solidFill>
                  <a:schemeClr val="accent6">
                    <a:lumMod val="75000"/>
                  </a:schemeClr>
                </a:solidFill>
              </a:rPr>
              <a:t>Alokace: 1 172 510 Kč</a:t>
            </a:r>
            <a:endParaRPr lang="cs-CZ" sz="2100" b="1" dirty="0">
              <a:solidFill>
                <a:schemeClr val="accent6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cs-CZ" sz="2100" b="1" dirty="0"/>
              <a:t>Oblast podpory:</a:t>
            </a:r>
          </a:p>
          <a:p>
            <a:pPr marL="717550" indent="-352425" algn="just"/>
            <a:r>
              <a:rPr lang="cs-CZ" sz="2100" dirty="0"/>
              <a:t>projekty zaměřené na posílení rekreační funkce lesa - </a:t>
            </a:r>
            <a:r>
              <a:rPr lang="cs-CZ" sz="2000" dirty="0"/>
              <a:t>např. značení, výstavba a rekonstrukce stezek pro turisty (do šíře 2 m), značení významných přírodních prvků, výstavba herních a naučných prvků, fitness prvků,</a:t>
            </a:r>
          </a:p>
          <a:p>
            <a:pPr marL="717550" indent="-352425" algn="just"/>
            <a:r>
              <a:rPr lang="cs-CZ" sz="2100" dirty="0"/>
              <a:t>aktivity vedoucí k usměrňování návštěvnosti území - </a:t>
            </a:r>
            <a:r>
              <a:rPr lang="cs-CZ" sz="2000" dirty="0"/>
              <a:t>např. zřizování odpočinkových stanovišť, přístřešků, informačních tabulí, závory,</a:t>
            </a:r>
          </a:p>
          <a:p>
            <a:pPr marL="717550" indent="-352425" algn="just"/>
            <a:r>
              <a:rPr lang="cs-CZ" sz="2100" dirty="0"/>
              <a:t>údržba lesního prostředí - </a:t>
            </a:r>
            <a:r>
              <a:rPr lang="cs-CZ" sz="2000" dirty="0"/>
              <a:t>např. zařízení k odkládání odpadků a opatření k zajištění bezpečnosti návštěvníků lesa - např. mostky, lávky, zábradlí, stupně. </a:t>
            </a:r>
          </a:p>
          <a:p>
            <a:endParaRPr lang="cs-CZ" sz="900" b="1" dirty="0"/>
          </a:p>
          <a:p>
            <a:r>
              <a:rPr lang="cs-CZ" sz="2100" b="1" dirty="0"/>
              <a:t>Definice žadatele:</a:t>
            </a:r>
          </a:p>
          <a:p>
            <a:pPr marL="717550" algn="just"/>
            <a:r>
              <a:rPr lang="cs-CZ" sz="2100" dirty="0"/>
              <a:t>vlastník, nájemce, pachtýř nebo vypůjčitel PUPFL</a:t>
            </a:r>
          </a:p>
          <a:p>
            <a:pPr marL="717550" algn="just"/>
            <a:r>
              <a:rPr lang="cs-CZ" sz="2100" dirty="0"/>
              <a:t>sdružení s právní subjektivitou a spolek vlastníků, nájemců, pachtýřů nebo vypůjčitelů PUPFL </a:t>
            </a:r>
          </a:p>
        </p:txBody>
      </p:sp>
    </p:spTree>
    <p:extLst>
      <p:ext uri="{BB962C8B-B14F-4D97-AF65-F5344CB8AC3E}">
        <p14:creationId xmlns:p14="http://schemas.microsoft.com/office/powerpoint/2010/main" val="1790290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B9F6B3-31D3-4DD9-92DE-EC3CEB8E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F5 Investice na posílení rekreační </a:t>
            </a:r>
            <a:br>
              <a:rPr lang="cs-CZ" sz="3600" b="1" dirty="0"/>
            </a:br>
            <a:r>
              <a:rPr lang="cs-CZ" sz="3600" b="1" dirty="0"/>
              <a:t>funkce lesa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3AB645-B14A-4BD6-8A0D-92A24FE53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>
            <a:noAutofit/>
          </a:bodyPr>
          <a:lstStyle/>
          <a:p>
            <a:pPr algn="just"/>
            <a:r>
              <a:rPr lang="cs-CZ" sz="2100" b="1" dirty="0"/>
              <a:t>Druh a výše dotace:</a:t>
            </a:r>
          </a:p>
          <a:p>
            <a:pPr marL="708025" algn="just"/>
            <a:r>
              <a:rPr lang="cs-CZ" sz="2100" dirty="0"/>
              <a:t>podpora je poskytována jako příspěvek na vynaložené způsobilé výdaje - ve výši 100 % výdajů, ze kterých je stanovena dotace </a:t>
            </a:r>
          </a:p>
          <a:p>
            <a:pPr algn="just"/>
            <a:endParaRPr lang="cs-CZ" sz="900" dirty="0"/>
          </a:p>
          <a:p>
            <a:pPr algn="just"/>
            <a:r>
              <a:rPr lang="cs-CZ" sz="2100" b="1" dirty="0"/>
              <a:t>Způsobilé výdaje: pouze investiční výdaje</a:t>
            </a:r>
          </a:p>
          <a:p>
            <a:pPr marL="717550" algn="just"/>
            <a:r>
              <a:rPr lang="cs-CZ" sz="2100" dirty="0"/>
              <a:t>opatření k posílení rekreační funkce lesa, značení, výstavba a rekonstrukce stezek pro turisty (do šíře 2 metrů), značení významných přírodních prvků, výstavba herních a naučných prvků, fitness prvků, </a:t>
            </a:r>
          </a:p>
          <a:p>
            <a:pPr marL="717550" algn="just"/>
            <a:r>
              <a:rPr lang="cs-CZ" sz="2100" dirty="0"/>
              <a:t>opatření k usměrňování návštěvnosti území, zřizování odpočinkových stanovišť, přístřešků, informačních tabulí, závory, </a:t>
            </a:r>
          </a:p>
          <a:p>
            <a:pPr marL="717550" algn="just"/>
            <a:r>
              <a:rPr lang="cs-CZ" sz="2100" dirty="0"/>
              <a:t>opatření k údržbě lesního prostředí, zařízení k odkládání odpadků,</a:t>
            </a:r>
          </a:p>
          <a:p>
            <a:pPr marL="717550" algn="just"/>
            <a:r>
              <a:rPr lang="cs-CZ" sz="2100" dirty="0"/>
              <a:t>opatření k zajištění bezpečnosti návštěvníků lesa (mostky, lávky, zábradlí, stupně), </a:t>
            </a:r>
          </a:p>
          <a:p>
            <a:pPr marL="717550" algn="just"/>
            <a:r>
              <a:rPr lang="cs-CZ" sz="2100" dirty="0"/>
              <a:t>nákup pozemku.</a:t>
            </a:r>
          </a:p>
        </p:txBody>
      </p:sp>
    </p:spTree>
    <p:extLst>
      <p:ext uri="{BB962C8B-B14F-4D97-AF65-F5344CB8AC3E}">
        <p14:creationId xmlns:p14="http://schemas.microsoft.com/office/powerpoint/2010/main" val="2299266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50AA4-8D5A-481A-A549-9604C3135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3600" b="1" dirty="0"/>
              <a:t>F6 Investice do lesnických technologií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189D95-4928-41FA-BA4F-211CCF0AB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Autofit/>
          </a:bodyPr>
          <a:lstStyle/>
          <a:p>
            <a:pPr marL="5472113" indent="0" algn="just">
              <a:buNone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Alokace: 1 172 510 Kč</a:t>
            </a:r>
            <a:endParaRPr lang="cs-CZ" sz="2000" b="1" dirty="0">
              <a:solidFill>
                <a:schemeClr val="accent6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algn="just"/>
            <a:r>
              <a:rPr lang="cs-CZ" sz="2100" b="1" dirty="0"/>
              <a:t>Oblast podpory:</a:t>
            </a:r>
          </a:p>
          <a:p>
            <a:pPr marL="633413" algn="just">
              <a:tabLst>
                <a:tab pos="717550" algn="l"/>
              </a:tabLst>
            </a:pPr>
            <a:r>
              <a:rPr lang="cs-CZ" sz="2100" dirty="0"/>
              <a:t>pořízení strojů a technologií určených pro hospodaření na lesních pozemcích jako např. stroje a technologie pro obnovu, výchovu a těžbu lesních porostů včetně dopravy dříví, stroje ke zpracování </a:t>
            </a:r>
            <a:r>
              <a:rPr lang="cs-CZ" sz="2100" dirty="0" err="1"/>
              <a:t>potěžebních</a:t>
            </a:r>
            <a:r>
              <a:rPr lang="cs-CZ" sz="2100" dirty="0"/>
              <a:t> zbytků, stroje pro přípravu půdy před zalesněním, stroje, technologie a zařízení pro lesní školkařskou činnost, </a:t>
            </a:r>
          </a:p>
          <a:p>
            <a:pPr marL="633413" algn="just">
              <a:tabLst>
                <a:tab pos="717550" algn="l"/>
              </a:tabLst>
            </a:pPr>
            <a:r>
              <a:rPr lang="cs-CZ" sz="2100" dirty="0"/>
              <a:t>výstavba či modernizace dřevozpracujících provozoven včetně technologického vybavení. </a:t>
            </a:r>
          </a:p>
          <a:p>
            <a:pPr algn="just"/>
            <a:endParaRPr lang="cs-CZ" sz="900" dirty="0"/>
          </a:p>
          <a:p>
            <a:pPr algn="just"/>
            <a:r>
              <a:rPr lang="cs-CZ" sz="2100" b="1" dirty="0"/>
              <a:t>Druh a výše dotace: </a:t>
            </a:r>
          </a:p>
          <a:p>
            <a:pPr marL="708025" algn="just"/>
            <a:r>
              <a:rPr lang="cs-CZ" sz="2100" dirty="0"/>
              <a:t>podpora je poskytována jako příspěvek na vynaložené způsobilé výdaje - ve výši 50 % výdajů, ze kterých je stanovena dotace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00931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7CD43-FBE4-4967-BC93-AD369938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/>
              <a:t>F6 Investice do lesnických technologií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E22083-F932-49E0-A241-47587C7B4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5373216"/>
          </a:xfrm>
        </p:spPr>
        <p:txBody>
          <a:bodyPr>
            <a:normAutofit/>
          </a:bodyPr>
          <a:lstStyle/>
          <a:p>
            <a:r>
              <a:rPr lang="cs-CZ" sz="2100" b="1" dirty="0"/>
              <a:t>Definice žadatele:</a:t>
            </a:r>
          </a:p>
          <a:p>
            <a:pPr marL="633413" indent="-352425" algn="just">
              <a:tabLst>
                <a:tab pos="534988" algn="l"/>
              </a:tabLst>
            </a:pPr>
            <a:r>
              <a:rPr lang="cs-CZ" sz="2100" u="sng" dirty="0"/>
              <a:t>V případě investic do techniky a technologií pro lesní hospodářství:</a:t>
            </a:r>
          </a:p>
          <a:p>
            <a:pPr marL="717550" indent="0" algn="just">
              <a:buNone/>
              <a:tabLst>
                <a:tab pos="534988" algn="l"/>
              </a:tabLst>
            </a:pPr>
            <a:r>
              <a:rPr lang="cs-CZ" sz="2000" dirty="0"/>
              <a:t>držitelé (vlastníci, nájemci, pachtýři nebo vypůjčitelé) lesů, kteří jsou soukromými osobami, jejich sdruženími s právní subjektivitou nebo spolky, VŠ se školním lesním podnikem, SŠ nebo učilišti se školním polesím, obcemi, právnickými osobami zřízenými nebo založenými obcemi nebo kraji nebo jsou dobrovolnými svazky obcí.</a:t>
            </a:r>
          </a:p>
          <a:p>
            <a:pPr marL="633413" indent="-352425" algn="just"/>
            <a:r>
              <a:rPr lang="cs-CZ" sz="2100" u="sng" dirty="0"/>
              <a:t>V případě způsobilého výdaje kůň a vyvážecí vlek za koně:</a:t>
            </a:r>
            <a:r>
              <a:rPr lang="cs-CZ" sz="2100" dirty="0"/>
              <a:t> </a:t>
            </a:r>
          </a:p>
          <a:p>
            <a:pPr marL="717550" indent="0" algn="just">
              <a:buNone/>
            </a:pPr>
            <a:r>
              <a:rPr lang="cs-CZ" sz="2000" dirty="0"/>
              <a:t>FO nebo PO poskytující služby v lesnictví, pokud je malým nebo středním podnikem. </a:t>
            </a:r>
          </a:p>
          <a:p>
            <a:pPr marL="633413" indent="-352425" algn="just"/>
            <a:r>
              <a:rPr lang="cs-CZ" sz="2100" u="sng" dirty="0"/>
              <a:t>V případě technického vybavení dřevozpracujících provozoven: </a:t>
            </a:r>
          </a:p>
          <a:p>
            <a:pPr marL="717550" indent="0" algn="just">
              <a:buNone/>
            </a:pPr>
            <a:r>
              <a:rPr lang="cs-CZ" sz="2000" dirty="0"/>
              <a:t>FO nebo PO podnikající v lesnictví nebo souvisejícím odvětví, které splňují definici mikro, malého a středního podniku, a obce a právnické osoby založené nebo zřízené obcemi, dobrovolné svazky obcí podnikající v lesnictví nebo souvisejícím odvětví.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9906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52E89E-FE7D-4C5B-903F-52900D47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F6 Investice do lesnických technologií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678DAF-CC36-456D-9E36-5D94AD76A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83162"/>
          </a:xfrm>
        </p:spPr>
        <p:txBody>
          <a:bodyPr>
            <a:normAutofit/>
          </a:bodyPr>
          <a:lstStyle/>
          <a:p>
            <a:r>
              <a:rPr lang="cs-CZ" sz="2100" b="1" dirty="0"/>
              <a:t>Způsobilé výdaje: pouze investiční výdaje</a:t>
            </a:r>
          </a:p>
          <a:p>
            <a:r>
              <a:rPr lang="cs-CZ" sz="2100" dirty="0"/>
              <a:t>stroje a technologie (včetně koně) pro obnovu, výchovu a těžbu lesních porostů včetně dopravy dříví </a:t>
            </a:r>
          </a:p>
          <a:p>
            <a:r>
              <a:rPr lang="cs-CZ" sz="2100" dirty="0"/>
              <a:t>stroje ke zpracování </a:t>
            </a:r>
            <a:r>
              <a:rPr lang="cs-CZ" sz="2100" dirty="0" err="1"/>
              <a:t>potěžebních</a:t>
            </a:r>
            <a:r>
              <a:rPr lang="cs-CZ" sz="2100" dirty="0"/>
              <a:t> zbytků </a:t>
            </a:r>
          </a:p>
          <a:p>
            <a:r>
              <a:rPr lang="cs-CZ" sz="2100" dirty="0"/>
              <a:t>stroje pro přípravu půdy před zalesněním </a:t>
            </a:r>
          </a:p>
          <a:p>
            <a:r>
              <a:rPr lang="cs-CZ" sz="2100" dirty="0"/>
              <a:t>stroje, technologie, zařízení a stavby pro lesní školkařskou činnost</a:t>
            </a:r>
          </a:p>
          <a:p>
            <a:r>
              <a:rPr lang="cs-CZ" sz="2100" dirty="0"/>
              <a:t>stroje a zařízení pro údržbu a opravy lesních cest</a:t>
            </a:r>
          </a:p>
          <a:p>
            <a:r>
              <a:rPr lang="cs-CZ" sz="2100" dirty="0"/>
              <a:t>mobilní stroje pro </a:t>
            </a:r>
            <a:r>
              <a:rPr lang="cs-CZ" sz="2100" dirty="0" err="1"/>
              <a:t>sortimentaci</a:t>
            </a:r>
            <a:r>
              <a:rPr lang="cs-CZ" sz="2100" dirty="0"/>
              <a:t> a pořez dříví</a:t>
            </a:r>
          </a:p>
          <a:p>
            <a:r>
              <a:rPr lang="cs-CZ" sz="2100" dirty="0"/>
              <a:t>výstavba či modernizace dřevozpracujícího provozu - stavba a technologické vybavení </a:t>
            </a:r>
          </a:p>
          <a:p>
            <a:r>
              <a:rPr lang="cs-CZ" sz="2100" dirty="0"/>
              <a:t>nákup nemovitosti v případě dřevozpracujícího provozu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43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Základní informace k výzvě PRV</a:t>
            </a:r>
          </a:p>
          <a:p>
            <a:r>
              <a:rPr lang="cs-CZ" sz="2600" dirty="0"/>
              <a:t>Přehled vyhlášených </a:t>
            </a:r>
            <a:r>
              <a:rPr lang="cs-CZ" sz="2600" dirty="0" err="1"/>
              <a:t>Fichí</a:t>
            </a:r>
            <a:endParaRPr lang="cs-CZ" sz="2600" dirty="0"/>
          </a:p>
          <a:p>
            <a:r>
              <a:rPr lang="cs-CZ" sz="2600" dirty="0"/>
              <a:t>Postup podání Žádosti o dotaci  (</a:t>
            </a:r>
            <a:r>
              <a:rPr lang="cs-CZ" sz="2600" dirty="0" err="1"/>
              <a:t>ŽoD</a:t>
            </a:r>
            <a:r>
              <a:rPr lang="cs-CZ" sz="2600" dirty="0"/>
              <a:t>) na MAS přes Portál farmáře</a:t>
            </a:r>
          </a:p>
          <a:p>
            <a:r>
              <a:rPr lang="cs-CZ" sz="2600" dirty="0"/>
              <a:t>Zadávání zakázek</a:t>
            </a:r>
          </a:p>
          <a:p>
            <a:r>
              <a:rPr lang="cs-CZ" sz="2600" dirty="0"/>
              <a:t>Financování projektu</a:t>
            </a:r>
          </a:p>
          <a:p>
            <a:r>
              <a:rPr lang="cs-CZ" sz="2600" dirty="0"/>
              <a:t>Přílohy</a:t>
            </a:r>
          </a:p>
          <a:p>
            <a:r>
              <a:rPr lang="cs-CZ" sz="2600" dirty="0"/>
              <a:t>IS Portál farmáře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48666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7AD71-6150-41BC-A6AE-1A83D2B4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sz="3600" b="1" dirty="0"/>
              <a:t>F7 Investice do spolupráce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9DEA4B-A818-4B1D-8FC0-D5C180C13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 marL="5824538" indent="0">
              <a:buNone/>
            </a:pPr>
            <a:r>
              <a:rPr lang="cs-CZ" sz="2100" b="1" dirty="0">
                <a:solidFill>
                  <a:schemeClr val="accent6">
                    <a:lumMod val="75000"/>
                  </a:schemeClr>
                </a:solidFill>
              </a:rPr>
              <a:t>Alokace: 400 000 Kč</a:t>
            </a:r>
            <a:endParaRPr lang="cs-CZ" sz="2100" b="1" dirty="0">
              <a:solidFill>
                <a:schemeClr val="accent6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cs-CZ" sz="2100" b="1" dirty="0"/>
              <a:t>Oblast podpory:</a:t>
            </a:r>
          </a:p>
          <a:p>
            <a:pPr marL="633413"/>
            <a:r>
              <a:rPr lang="cs-CZ" sz="2100" dirty="0"/>
              <a:t>podpora spolupráce minimálně 2 subjektů, která vede k vytváření a rozvoji krátkých dodavatelských řetězců (KDŘ) a místních trhů. </a:t>
            </a:r>
          </a:p>
          <a:p>
            <a:pPr marL="633413" indent="0">
              <a:buNone/>
            </a:pPr>
            <a:r>
              <a:rPr lang="cs-CZ" sz="1900" dirty="0"/>
              <a:t>- podpora koordinace spolupracujících subjektů - spolupráce na tvorbě podnikatelského plánu spolupráce, podpora pro společné investice na realizaci projektu a společnou propagaci KDŘ nebo místního trhu, společný prodej v místní prodejně, společný prodej ze dvora, společná organizace přímého prodeje spotřebiteli (např. </a:t>
            </a:r>
            <a:r>
              <a:rPr lang="cs-CZ" sz="1900" dirty="0" err="1"/>
              <a:t>bedýnkový</a:t>
            </a:r>
            <a:r>
              <a:rPr lang="cs-CZ" sz="1900" dirty="0"/>
              <a:t> prodej). </a:t>
            </a:r>
          </a:p>
          <a:p>
            <a:pPr marL="633413"/>
            <a:endParaRPr lang="cs-CZ" sz="900" dirty="0"/>
          </a:p>
          <a:p>
            <a:pPr marL="633413"/>
            <a:r>
              <a:rPr lang="cs-CZ" sz="2100" dirty="0"/>
              <a:t>podpora stávající skupiny spolupracujících subjektů při realizaci nového společného projektu.</a:t>
            </a:r>
          </a:p>
          <a:p>
            <a:pPr marL="633413"/>
            <a:r>
              <a:rPr lang="cs-CZ" sz="2100" dirty="0"/>
              <a:t>podporovány nebudou společné aktivity, které již probíhají.</a:t>
            </a:r>
          </a:p>
          <a:p>
            <a:endParaRPr lang="cs-CZ" sz="21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506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DAA47-68FE-4D0E-B588-8B0795C5B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600" b="1" dirty="0"/>
              <a:t>F7 Investice do spolupráce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5779A6-1024-415A-BC73-2B125A324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>
            <a:normAutofit/>
          </a:bodyPr>
          <a:lstStyle/>
          <a:p>
            <a:r>
              <a:rPr lang="cs-CZ" sz="2100" b="1" dirty="0"/>
              <a:t>Definice žadatele:</a:t>
            </a:r>
          </a:p>
          <a:p>
            <a:pPr marL="717550" algn="just"/>
            <a:r>
              <a:rPr lang="cs-CZ" sz="2100" dirty="0"/>
              <a:t>zemědělský podnikatel - FO, PO, která podniká v zemědělské výrobě </a:t>
            </a:r>
            <a:r>
              <a:rPr lang="cs-CZ" sz="2000" dirty="0"/>
              <a:t>(zákon č. 252/1997 Sb., o zemědělství, ve znění pozdějších předpisů, splňující definici malého nebo středního podniku), </a:t>
            </a:r>
          </a:p>
          <a:p>
            <a:pPr marL="717550" algn="just"/>
            <a:r>
              <a:rPr lang="cs-CZ" sz="2100" dirty="0"/>
              <a:t>obec nebo dobrovolný svazek obcí, </a:t>
            </a:r>
          </a:p>
          <a:p>
            <a:pPr marL="717550" algn="just"/>
            <a:r>
              <a:rPr lang="cs-CZ" sz="2100" dirty="0"/>
              <a:t>výrobce potravin nebo surovin určených pro lidskou spotřebu </a:t>
            </a:r>
            <a:r>
              <a:rPr lang="cs-CZ" sz="2000" dirty="0"/>
              <a:t>(zákon č. 110/1997 Sb., o potravinách a tabákových výrobcích, ve znění pozdějších předpisů, splňující definici malého nebo středního podniku),</a:t>
            </a:r>
          </a:p>
          <a:p>
            <a:pPr marL="717550" algn="just"/>
            <a:r>
              <a:rPr lang="cs-CZ" sz="2100" dirty="0"/>
              <a:t>nevládní neziskové organizace zastupující zemědělce nebo zpracovatele potravin, které mají právní formu – spolek, o.p.s., ústav nebo zájmové sdružení právnických osob.</a:t>
            </a:r>
          </a:p>
          <a:p>
            <a:pPr algn="just"/>
            <a:endParaRPr lang="cs-CZ" sz="1000" dirty="0"/>
          </a:p>
          <a:p>
            <a:pPr algn="just"/>
            <a:r>
              <a:rPr lang="cs-CZ" sz="2100" dirty="0"/>
              <a:t>Žadatelem/příjemcem dotace/spolupracujícím subjektem v uskupení </a:t>
            </a:r>
            <a:r>
              <a:rPr lang="cs-CZ" sz="2100" u="sng" dirty="0"/>
              <a:t>nemůže být státní podnik</a:t>
            </a:r>
            <a:r>
              <a:rPr lang="cs-CZ" sz="2100" dirty="0"/>
              <a:t>.</a:t>
            </a:r>
          </a:p>
          <a:p>
            <a:endParaRPr lang="cs-CZ" sz="21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448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94505-2EAF-475D-916A-1F03EA45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F7 Investice do spolupráce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CBB473-C0C0-44FA-B803-4581CC11E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100" b="1" dirty="0"/>
              <a:t>Druh a výše dotace:</a:t>
            </a:r>
          </a:p>
          <a:p>
            <a:r>
              <a:rPr lang="cs-CZ" sz="2100" dirty="0"/>
              <a:t>v případě výdajů na spolupráci činí výše dotace 50 % výdajů, ze kterých je stanovena dotace</a:t>
            </a:r>
          </a:p>
          <a:p>
            <a:r>
              <a:rPr lang="cs-CZ" sz="2100" dirty="0"/>
              <a:t>v  případě přímých výdajů na konkrétní projekty spojené s prováděním podnikatelského plánu spolupráce výše dotace činí: </a:t>
            </a:r>
          </a:p>
          <a:p>
            <a:pPr marL="717550"/>
            <a:r>
              <a:rPr lang="cs-CZ" sz="2100" dirty="0"/>
              <a:t>25 % výdajů, ze kterých je stanovena dotace, pro velké podniky </a:t>
            </a:r>
          </a:p>
          <a:p>
            <a:pPr marL="717550"/>
            <a:r>
              <a:rPr lang="cs-CZ" sz="2100" dirty="0"/>
              <a:t>35 % výdajů, ze kterých je stanovena dotace, pro střední podniky </a:t>
            </a:r>
          </a:p>
          <a:p>
            <a:pPr marL="717550"/>
            <a:r>
              <a:rPr lang="cs-CZ" sz="2100" dirty="0"/>
              <a:t>45 % výdajů, ze kterých je stanovena dotace, pro malé podniky. </a:t>
            </a:r>
          </a:p>
          <a:p>
            <a:endParaRPr lang="cs-CZ" sz="900" dirty="0"/>
          </a:p>
          <a:p>
            <a:r>
              <a:rPr lang="cs-CZ" sz="2100" dirty="0"/>
              <a:t>Míra dotace se určuje podle největšího podniku ze spolupracujících subjektů. </a:t>
            </a:r>
          </a:p>
          <a:p>
            <a:endParaRPr lang="cs-CZ" sz="21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3928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FCC5A-D07A-4B4C-B9E3-EDE417970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3600" b="1" dirty="0"/>
              <a:t>F7 Investice do spolupráce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69A948-3A22-4A93-8A74-E6B357FB2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712968" cy="580526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sz="2700" b="1" dirty="0"/>
              <a:t>Způsobilé výdaje: </a:t>
            </a:r>
            <a:r>
              <a:rPr lang="cs-CZ" sz="2600" b="1" dirty="0"/>
              <a:t>investiční výdaje, neinvestiční výdaje </a:t>
            </a:r>
            <a:r>
              <a:rPr lang="cs-CZ" sz="2200" dirty="0"/>
              <a:t>(tj. výdaje na spolupráci)</a:t>
            </a:r>
          </a:p>
          <a:p>
            <a:pPr marL="534988" indent="-268288">
              <a:lnSpc>
                <a:spcPct val="120000"/>
              </a:lnSpc>
            </a:pPr>
            <a:r>
              <a:rPr lang="cs-CZ" sz="2600" u="sng" dirty="0"/>
              <a:t>Výdaje na spolupráci: </a:t>
            </a:r>
          </a:p>
          <a:p>
            <a:pPr marL="717550" indent="-160338">
              <a:lnSpc>
                <a:spcPct val="120000"/>
              </a:lnSpc>
              <a:buFont typeface="Calibri" panose="020F0502020204030204" pitchFamily="34" charset="0"/>
              <a:buChar char="-"/>
              <a:tabLst>
                <a:tab pos="717550" algn="l"/>
              </a:tabLst>
            </a:pPr>
            <a:r>
              <a:rPr lang="cs-CZ" sz="2300" dirty="0"/>
              <a:t>vypracování podnikatelského plánu spolupráce v souvislosti s projektem </a:t>
            </a:r>
          </a:p>
          <a:p>
            <a:pPr marL="717550" indent="-160338">
              <a:lnSpc>
                <a:spcPct val="120000"/>
              </a:lnSpc>
              <a:buFont typeface="Calibri" panose="020F0502020204030204" pitchFamily="34" charset="0"/>
              <a:buChar char="-"/>
              <a:tabLst>
                <a:tab pos="717550" algn="l"/>
              </a:tabLst>
            </a:pPr>
            <a:r>
              <a:rPr lang="cs-CZ" sz="2300" dirty="0"/>
              <a:t>náklady na propagační činnost KDŘ nebo místního trhu (náklady spojené s propagací v médiích, náklady na tisk letáků, plakátů, reklamní tabule).</a:t>
            </a:r>
          </a:p>
          <a:p>
            <a:pPr marL="717550" indent="-160338">
              <a:lnSpc>
                <a:spcPct val="120000"/>
              </a:lnSpc>
              <a:buFont typeface="Calibri" panose="020F0502020204030204" pitchFamily="34" charset="0"/>
              <a:buChar char="-"/>
              <a:tabLst>
                <a:tab pos="717550" algn="l"/>
              </a:tabLst>
            </a:pPr>
            <a:endParaRPr lang="cs-CZ" sz="1200" dirty="0"/>
          </a:p>
          <a:p>
            <a:pPr marL="534988" indent="-268288">
              <a:tabLst>
                <a:tab pos="801688" algn="l"/>
              </a:tabLst>
            </a:pPr>
            <a:r>
              <a:rPr lang="cs-CZ" sz="2600" u="sng" dirty="0"/>
              <a:t>Přímé investiční výdaje na konkrétní projekty spojené s prováděním podnikatelského plánu spolupráce</a:t>
            </a:r>
            <a:r>
              <a:rPr lang="cs-CZ" sz="2600" dirty="0"/>
              <a:t> v souvislosti se společným prodejem v místní prodejně, společným prodejem ze dvora, společnou organizací přímého prodeje spotřebiteli (tzv. </a:t>
            </a:r>
            <a:r>
              <a:rPr lang="cs-CZ" sz="2600" dirty="0" err="1"/>
              <a:t>bedýnkový</a:t>
            </a:r>
            <a:r>
              <a:rPr lang="cs-CZ" sz="2600" dirty="0"/>
              <a:t> prodej): </a:t>
            </a:r>
          </a:p>
          <a:p>
            <a:pPr marL="717550" indent="-182563">
              <a:lnSpc>
                <a:spcPct val="120000"/>
              </a:lnSpc>
              <a:buFont typeface="Calibri" panose="020F0502020204030204" pitchFamily="34" charset="0"/>
              <a:buChar char="-"/>
              <a:tabLst>
                <a:tab pos="717550" algn="l"/>
                <a:tab pos="801688" algn="l"/>
              </a:tabLst>
            </a:pPr>
            <a:r>
              <a:rPr lang="cs-CZ" sz="2300" dirty="0"/>
              <a:t>společné pořízení strojů, technologie, zařízení a vybavení související s projektem (vybavení prodejny, pořízení prodejního stánku, vybavení tržiště, investice do technologie na úpravu produktů k prodeji, investice vedoucí ke zvyšování a monitorování kvality produktů, společná pojízdná prodejna),</a:t>
            </a:r>
          </a:p>
          <a:p>
            <a:pPr marL="717550" indent="-182563">
              <a:lnSpc>
                <a:spcPct val="120000"/>
              </a:lnSpc>
              <a:buFont typeface="Calibri" panose="020F0502020204030204" pitchFamily="34" charset="0"/>
              <a:buChar char="-"/>
              <a:tabLst>
                <a:tab pos="900113" algn="l"/>
              </a:tabLst>
            </a:pPr>
            <a:r>
              <a:rPr lang="cs-CZ" sz="2300" dirty="0"/>
              <a:t>nová výstavba či modernizace nemovitého majetku v souvislosti s provozováním KDŘ či místního trhu (vč. nezbytného zázemí pro zaměstnance – šatny, denní místnost, sociální zařízení),</a:t>
            </a:r>
          </a:p>
          <a:p>
            <a:pPr marL="534988" indent="182563">
              <a:lnSpc>
                <a:spcPct val="120000"/>
              </a:lnSpc>
              <a:buFont typeface="Calibri" panose="020F0502020204030204" pitchFamily="34" charset="0"/>
              <a:buChar char="-"/>
              <a:tabLst>
                <a:tab pos="900113" algn="l"/>
              </a:tabLst>
            </a:pPr>
            <a:r>
              <a:rPr lang="cs-CZ" sz="2300" dirty="0"/>
              <a:t>investiční náklady na pořízení e-shopu v souvislosti s projektem (pořízení HW, SW).</a:t>
            </a:r>
          </a:p>
        </p:txBody>
      </p:sp>
    </p:spTree>
    <p:extLst>
      <p:ext uri="{BB962C8B-B14F-4D97-AF65-F5344CB8AC3E}">
        <p14:creationId xmlns:p14="http://schemas.microsoft.com/office/powerpoint/2010/main" val="2806734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93CC6D-9CBD-471A-AD18-AEB46A18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3600" b="1" dirty="0"/>
              <a:t>Preferenční kritéria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A94471-C2C0-4D2B-A963-12F434E9D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r>
              <a:rPr lang="cs-CZ" sz="2100" dirty="0"/>
              <a:t>Vytvoření nových pracovních míst</a:t>
            </a:r>
          </a:p>
          <a:p>
            <a:r>
              <a:rPr lang="cs-CZ" sz="2100" dirty="0"/>
              <a:t>Žadatel, který dosud nebyl podpořen v rámci SCLLD</a:t>
            </a:r>
          </a:p>
          <a:p>
            <a:r>
              <a:rPr lang="cs-CZ" sz="2100" dirty="0"/>
              <a:t>Žadatel je mikropodnikem</a:t>
            </a:r>
          </a:p>
          <a:p>
            <a:r>
              <a:rPr lang="cs-CZ" sz="2100" dirty="0"/>
              <a:t>Ekologický zemědělec</a:t>
            </a:r>
          </a:p>
          <a:p>
            <a:r>
              <a:rPr lang="cs-CZ" sz="2100" dirty="0"/>
              <a:t>Zkrácená doba realizace</a:t>
            </a:r>
          </a:p>
          <a:p>
            <a:r>
              <a:rPr lang="cs-CZ" sz="2100" dirty="0"/>
              <a:t>Obnova cest</a:t>
            </a:r>
          </a:p>
          <a:p>
            <a:r>
              <a:rPr lang="cs-CZ" sz="2100" dirty="0"/>
              <a:t>Nová výstavba objektů a technického vybavení</a:t>
            </a:r>
          </a:p>
          <a:p>
            <a:r>
              <a:rPr lang="cs-CZ" sz="2100" dirty="0"/>
              <a:t>Obnova staveb, pořízení strojů a technologií</a:t>
            </a:r>
          </a:p>
          <a:p>
            <a:r>
              <a:rPr lang="cs-CZ" sz="2100" dirty="0"/>
              <a:t>Navýšení ubytovací kapacity</a:t>
            </a:r>
          </a:p>
          <a:p>
            <a:r>
              <a:rPr lang="cs-CZ" sz="2100" dirty="0"/>
              <a:t>Projekt získal kladné stanovisko obce</a:t>
            </a:r>
          </a:p>
          <a:p>
            <a:r>
              <a:rPr lang="cs-CZ" sz="2100" dirty="0"/>
              <a:t>Veřejné projednání</a:t>
            </a:r>
          </a:p>
          <a:p>
            <a:r>
              <a:rPr lang="cs-CZ" sz="2100" dirty="0"/>
              <a:t>Počet spolupracujících subjektů</a:t>
            </a:r>
          </a:p>
          <a:p>
            <a:r>
              <a:rPr lang="cs-CZ" sz="2100" dirty="0"/>
              <a:t>Ocenění regionální značka</a:t>
            </a:r>
          </a:p>
        </p:txBody>
      </p:sp>
    </p:spTree>
    <p:extLst>
      <p:ext uri="{BB962C8B-B14F-4D97-AF65-F5344CB8AC3E}">
        <p14:creationId xmlns:p14="http://schemas.microsoft.com/office/powerpoint/2010/main" val="4039628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DDBCC-FEAC-471D-8576-38EE81C1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782960"/>
          </a:xfrm>
        </p:spPr>
        <p:txBody>
          <a:bodyPr>
            <a:normAutofit/>
          </a:bodyPr>
          <a:lstStyle/>
          <a:p>
            <a:r>
              <a:rPr lang="cs-CZ" sz="3600" b="1" dirty="0"/>
              <a:t>Dotace není poskytnuta 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5874E3-51F3-4FD3-82B0-62EAEA663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544616"/>
          </a:xfrm>
        </p:spPr>
        <p:txBody>
          <a:bodyPr>
            <a:noAutofit/>
          </a:bodyPr>
          <a:lstStyle/>
          <a:p>
            <a:r>
              <a:rPr lang="cs-CZ" sz="2000" dirty="0"/>
              <a:t>pořízení použitého movitého majetku </a:t>
            </a:r>
          </a:p>
          <a:p>
            <a:r>
              <a:rPr lang="cs-CZ" sz="2000" dirty="0"/>
              <a:t>nákup zvířat, osiv, sadby, krmiv, hnojiv, prostředků na ochranu rostlin, jednoletých rostlin a jejich vysazování </a:t>
            </a:r>
          </a:p>
          <a:p>
            <a:r>
              <a:rPr lang="cs-CZ" sz="2000" dirty="0"/>
              <a:t>DPH u plátců DPH za předpokladu, že si mohou DPH nárokovat u FÚ </a:t>
            </a:r>
          </a:p>
          <a:p>
            <a:r>
              <a:rPr lang="cs-CZ" sz="2000" dirty="0"/>
              <a:t>prosté nahrazení investice </a:t>
            </a:r>
          </a:p>
          <a:p>
            <a:r>
              <a:rPr lang="cs-CZ" sz="2000" dirty="0"/>
              <a:t>kotle na biomasu a bioplynové stanice </a:t>
            </a:r>
          </a:p>
          <a:p>
            <a:r>
              <a:rPr lang="cs-CZ" sz="2000" dirty="0"/>
              <a:t>závlahové systémy včetně těch ve sklenících, fóliovnících a </a:t>
            </a:r>
            <a:r>
              <a:rPr lang="cs-CZ" sz="2000" dirty="0" err="1"/>
              <a:t>kontejnerovnách</a:t>
            </a:r>
            <a:r>
              <a:rPr lang="cs-CZ" sz="2000" dirty="0"/>
              <a:t> a studny včetně průzkumných vrtů</a:t>
            </a:r>
          </a:p>
          <a:p>
            <a:r>
              <a:rPr lang="cs-CZ" sz="2000" dirty="0"/>
              <a:t>výdaje týkající se včelařství, rybolovu a akvakultury včetně jejich produktů </a:t>
            </a:r>
          </a:p>
          <a:p>
            <a:r>
              <a:rPr lang="cs-CZ" sz="2000" dirty="0"/>
              <a:t>zpracování produktů rybolovu a akvakultury a medu </a:t>
            </a:r>
          </a:p>
          <a:p>
            <a:r>
              <a:rPr lang="cs-CZ" sz="2000" dirty="0"/>
              <a:t>obnovu vinic, oplocení vinic a sadů </a:t>
            </a:r>
          </a:p>
          <a:p>
            <a:r>
              <a:rPr lang="cs-CZ" sz="2000" dirty="0"/>
              <a:t>technologie pro zpracování vinných hroznů </a:t>
            </a:r>
          </a:p>
          <a:p>
            <a:r>
              <a:rPr lang="cs-CZ" sz="2000" dirty="0"/>
              <a:t>nákup vozidel kategorie L (mopedy, čtyřkolky, tříkolky) a M (osobní automobily, trolejbusy, autobusy) a N (nákl. automobily) </a:t>
            </a:r>
          </a:p>
          <a:p>
            <a:r>
              <a:rPr lang="cs-CZ" sz="2000" dirty="0"/>
              <a:t>pořízení technologií sloužících k výrobě elektrické energie </a:t>
            </a:r>
          </a:p>
        </p:txBody>
      </p:sp>
    </p:spTree>
    <p:extLst>
      <p:ext uri="{BB962C8B-B14F-4D97-AF65-F5344CB8AC3E}">
        <p14:creationId xmlns:p14="http://schemas.microsoft.com/office/powerpoint/2010/main" val="931492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Postup podání </a:t>
            </a:r>
            <a:r>
              <a:rPr lang="cs-CZ" sz="3600" b="1" dirty="0" err="1"/>
              <a:t>ŽoD</a:t>
            </a:r>
            <a:r>
              <a:rPr lang="cs-CZ" sz="3600" b="1" dirty="0"/>
              <a:t> na MAS </a:t>
            </a:r>
            <a:br>
              <a:rPr lang="cs-CZ" sz="3600" b="1" dirty="0"/>
            </a:br>
            <a:r>
              <a:rPr lang="cs-CZ" sz="3600" b="1" dirty="0"/>
              <a:t>přes Portál farmáře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799"/>
            <a:ext cx="8435280" cy="5226001"/>
          </a:xfrm>
        </p:spPr>
        <p:txBody>
          <a:bodyPr>
            <a:noAutofit/>
          </a:bodyPr>
          <a:lstStyle/>
          <a:p>
            <a:r>
              <a:rPr lang="pl-PL" sz="2100" dirty="0"/>
              <a:t>ŽoD se podává/registruje samostatně za každou Fichi.</a:t>
            </a:r>
          </a:p>
          <a:p>
            <a:r>
              <a:rPr lang="cs-CZ" sz="2100" dirty="0"/>
              <a:t>Za danou </a:t>
            </a:r>
            <a:r>
              <a:rPr lang="cs-CZ" sz="2100" dirty="0" err="1"/>
              <a:t>Fichi</a:t>
            </a:r>
            <a:r>
              <a:rPr lang="cs-CZ" sz="2100" dirty="0"/>
              <a:t> v dané výzvě MAS bude možné odeslat pouze jednu </a:t>
            </a:r>
            <a:r>
              <a:rPr lang="cs-CZ" sz="2100" dirty="0" err="1"/>
              <a:t>ŽoD</a:t>
            </a:r>
            <a:r>
              <a:rPr lang="cs-CZ" sz="2100" dirty="0"/>
              <a:t> konkrétního žadatele na stejný předmět podnikání </a:t>
            </a:r>
            <a:br>
              <a:rPr lang="cs-CZ" sz="2100" dirty="0"/>
            </a:br>
            <a:r>
              <a:rPr lang="cs-CZ" sz="2100" dirty="0"/>
              <a:t>(dle klasifikace CZ NACE).</a:t>
            </a:r>
          </a:p>
          <a:p>
            <a:r>
              <a:rPr lang="cs-CZ" sz="2100" dirty="0" err="1"/>
              <a:t>ŽoD</a:t>
            </a:r>
            <a:r>
              <a:rPr lang="cs-CZ" sz="2100" dirty="0"/>
              <a:t> musí být vygenerována z účtu žadatele na Portálu farmáře. </a:t>
            </a:r>
          </a:p>
          <a:p>
            <a:r>
              <a:rPr lang="cs-CZ" sz="2100" dirty="0"/>
              <a:t>Žadatel podává kompletně vyplněný formulář </a:t>
            </a:r>
            <a:r>
              <a:rPr lang="cs-CZ" sz="2100" dirty="0" err="1"/>
              <a:t>ŽoD</a:t>
            </a:r>
            <a:r>
              <a:rPr lang="cs-CZ" sz="2100" dirty="0"/>
              <a:t> na MAS přes Portál farmáře, dále žadatel předá na MAS povinné, příp. nepovinné přílohy a obdrží písemné potvrzení o převzetí příloh  </a:t>
            </a:r>
            <a:br>
              <a:rPr lang="cs-CZ" sz="2100" dirty="0"/>
            </a:br>
            <a:r>
              <a:rPr lang="cs-CZ" sz="2100" dirty="0"/>
              <a:t>(vybrané přílohy může žadatel vzhledem k jejich velikosti, příp. formátům, předložit v listinné podobě). </a:t>
            </a:r>
          </a:p>
          <a:p>
            <a:r>
              <a:rPr lang="cs-CZ" sz="2100" dirty="0"/>
              <a:t>Všechny dokumenty musí být doručeny v termínu stanoveném výzvou MAS.</a:t>
            </a:r>
          </a:p>
          <a:p>
            <a:r>
              <a:rPr lang="cs-CZ" sz="2100" dirty="0"/>
              <a:t>Za datum podání </a:t>
            </a:r>
            <a:r>
              <a:rPr lang="cs-CZ" sz="2100" dirty="0" err="1"/>
              <a:t>ŽoD</a:t>
            </a:r>
            <a:r>
              <a:rPr lang="cs-CZ" sz="2100" dirty="0"/>
              <a:t> na MAS se považuje datum podání </a:t>
            </a:r>
            <a:r>
              <a:rPr lang="cs-CZ" sz="2100" dirty="0" err="1"/>
              <a:t>ŽoD</a:t>
            </a:r>
            <a:r>
              <a:rPr lang="cs-CZ" sz="2100" dirty="0"/>
              <a:t> přes Portál farmáře.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/>
              <a:t> </a:t>
            </a:r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44144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E98F7-1798-4745-9A92-54DC751D7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Kontrola a hodnocení </a:t>
            </a:r>
            <a:r>
              <a:rPr lang="cs-CZ" sz="3600" b="1" dirty="0" err="1"/>
              <a:t>ŽoD</a:t>
            </a:r>
            <a:r>
              <a:rPr lang="cs-CZ" sz="3600" b="1" dirty="0"/>
              <a:t> na MAS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8A9BF4-7B68-422A-B11F-7A52DEBD2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Autofit/>
          </a:bodyPr>
          <a:lstStyle/>
          <a:p>
            <a:pPr algn="just"/>
            <a:r>
              <a:rPr lang="cs-CZ" sz="2100" dirty="0"/>
              <a:t>Administrativní kontrola ze strany MAS (tj. kontrola obsahové správnosti) a kontrola přijatelnosti.</a:t>
            </a:r>
          </a:p>
          <a:p>
            <a:pPr algn="just"/>
            <a:r>
              <a:rPr lang="cs-CZ" sz="2100" dirty="0"/>
              <a:t>V případě nedostatků v </a:t>
            </a:r>
            <a:r>
              <a:rPr lang="cs-CZ" sz="2100" dirty="0" err="1"/>
              <a:t>ŽoD</a:t>
            </a:r>
            <a:r>
              <a:rPr lang="cs-CZ" sz="2100" dirty="0"/>
              <a:t> – možnost nápravy – 2x oprava </a:t>
            </a:r>
            <a:br>
              <a:rPr lang="cs-CZ" sz="2100" dirty="0"/>
            </a:br>
            <a:r>
              <a:rPr lang="cs-CZ" sz="2100" dirty="0"/>
              <a:t>(5 pracovních dní).</a:t>
            </a:r>
          </a:p>
          <a:p>
            <a:pPr algn="just"/>
            <a:endParaRPr lang="cs-CZ" sz="2100" dirty="0"/>
          </a:p>
          <a:p>
            <a:pPr algn="just"/>
            <a:r>
              <a:rPr lang="cs-CZ" sz="2100" dirty="0"/>
              <a:t>Věcné hodnocení – provádí Výběrová komise MAS za každou </a:t>
            </a:r>
            <a:r>
              <a:rPr lang="cs-CZ" sz="2100" dirty="0" err="1"/>
              <a:t>Fichi</a:t>
            </a:r>
            <a:r>
              <a:rPr lang="cs-CZ" sz="2100" dirty="0"/>
              <a:t>.</a:t>
            </a:r>
          </a:p>
          <a:p>
            <a:pPr algn="just"/>
            <a:r>
              <a:rPr lang="cs-CZ" sz="2100" dirty="0"/>
              <a:t>Dle bodového hodnocení MAS stanoví pořadí projektů za každou </a:t>
            </a:r>
            <a:r>
              <a:rPr lang="cs-CZ" sz="2100" dirty="0" err="1"/>
              <a:t>Fichi</a:t>
            </a:r>
            <a:r>
              <a:rPr lang="cs-CZ" sz="2100" dirty="0"/>
              <a:t> zvlášť a provede výběr </a:t>
            </a:r>
            <a:r>
              <a:rPr lang="cs-CZ" sz="2100" dirty="0" err="1"/>
              <a:t>ŽoD</a:t>
            </a:r>
            <a:r>
              <a:rPr lang="cs-CZ" sz="2100" dirty="0"/>
              <a:t> dle bodového hodnocení a aktuálních finančních prostředků alokovaných na danou výzvu/</a:t>
            </a:r>
            <a:r>
              <a:rPr lang="cs-CZ" sz="2100" dirty="0" err="1"/>
              <a:t>Fichi</a:t>
            </a:r>
            <a:r>
              <a:rPr lang="cs-CZ" sz="2100" dirty="0"/>
              <a:t>.</a:t>
            </a:r>
          </a:p>
          <a:p>
            <a:pPr algn="just"/>
            <a:endParaRPr lang="cs-CZ" sz="2100" dirty="0"/>
          </a:p>
          <a:p>
            <a:pPr algn="just"/>
            <a:r>
              <a:rPr lang="cs-CZ" sz="2100" dirty="0"/>
              <a:t>MAS vyhotoví seznam vybraných a nevybraných </a:t>
            </a:r>
            <a:r>
              <a:rPr lang="cs-CZ" sz="2100" dirty="0" err="1"/>
              <a:t>ŽoD</a:t>
            </a:r>
            <a:r>
              <a:rPr lang="cs-CZ" sz="2100" dirty="0"/>
              <a:t>.</a:t>
            </a:r>
          </a:p>
          <a:p>
            <a:pPr algn="just"/>
            <a:r>
              <a:rPr lang="cs-CZ" sz="2100" dirty="0"/>
              <a:t>Výsledky hodnocení (bodování) MAS zaznamená do formuláře </a:t>
            </a:r>
            <a:r>
              <a:rPr lang="cs-CZ" sz="2100" dirty="0" err="1"/>
              <a:t>ŽoD</a:t>
            </a:r>
            <a:r>
              <a:rPr lang="cs-CZ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4324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13693-1754-497A-BA03-B932EBA59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Předání vybraných </a:t>
            </a:r>
            <a:r>
              <a:rPr lang="cs-CZ" sz="3600" b="1" dirty="0" err="1"/>
              <a:t>ŽoD</a:t>
            </a:r>
            <a:r>
              <a:rPr lang="cs-CZ" sz="3600" b="1" dirty="0"/>
              <a:t> na RO SZIF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1319C4-45FD-41E6-9CD2-657222B07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cs-CZ" sz="2100" dirty="0"/>
              <a:t>MAS  vybrané </a:t>
            </a:r>
            <a:r>
              <a:rPr lang="cs-CZ" sz="2100" dirty="0" err="1"/>
              <a:t>ŽoD</a:t>
            </a:r>
            <a:r>
              <a:rPr lang="cs-CZ" sz="2100" dirty="0"/>
              <a:t> elektronicky podepíše, přílohy verifikuje a předá žadateli minimálně 3 pracovní dny před finálním termínem registrace na RO SZIF.</a:t>
            </a:r>
          </a:p>
          <a:p>
            <a:pPr algn="just"/>
            <a:r>
              <a:rPr lang="cs-CZ" sz="2100" dirty="0"/>
              <a:t>Žadatel </a:t>
            </a:r>
            <a:r>
              <a:rPr lang="cs-CZ" sz="2100" dirty="0" err="1"/>
              <a:t>ŽoD</a:t>
            </a:r>
            <a:r>
              <a:rPr lang="cs-CZ" sz="2100" dirty="0"/>
              <a:t> vč. příloh zkontroluje a podá přes svůj účet na Portálu farmáře na příslušný RO SZIF nejpozději do finálního termínu registrace na RO SZIF stanoveného ve výzvě MAS.</a:t>
            </a:r>
          </a:p>
          <a:p>
            <a:pPr algn="just"/>
            <a:r>
              <a:rPr lang="cs-CZ" sz="2100" dirty="0"/>
              <a:t>RO SZIF provádí závěrečné ověřování způsobilosti před schválením.</a:t>
            </a:r>
          </a:p>
        </p:txBody>
      </p:sp>
    </p:spTree>
    <p:extLst>
      <p:ext uri="{BB962C8B-B14F-4D97-AF65-F5344CB8AC3E}">
        <p14:creationId xmlns:p14="http://schemas.microsoft.com/office/powerpoint/2010/main" val="3673332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4062"/>
            <a:ext cx="8229600" cy="706090"/>
          </a:xfrm>
        </p:spPr>
        <p:txBody>
          <a:bodyPr>
            <a:normAutofit/>
          </a:bodyPr>
          <a:lstStyle/>
          <a:p>
            <a:r>
              <a:rPr lang="cs-CZ" sz="3600" b="1" dirty="0"/>
              <a:t>Zadávání zakázek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5301" y="866723"/>
            <a:ext cx="8229600" cy="587727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cs-CZ" sz="5300" dirty="0"/>
              <a:t>(</a:t>
            </a:r>
            <a:r>
              <a:rPr lang="cs-CZ" sz="5300" dirty="0" err="1"/>
              <a:t>Předpodkládaná</a:t>
            </a:r>
            <a:r>
              <a:rPr lang="cs-CZ" sz="5300" dirty="0"/>
              <a:t>) hodnota zakázky: </a:t>
            </a:r>
          </a:p>
          <a:p>
            <a:pPr algn="just">
              <a:lnSpc>
                <a:spcPct val="120000"/>
              </a:lnSpc>
            </a:pPr>
            <a:r>
              <a:rPr lang="cs-CZ" sz="5300" b="1" dirty="0"/>
              <a:t>A) do 20 000 Kč (bez DPH)</a:t>
            </a:r>
            <a:r>
              <a:rPr lang="cs-CZ" sz="5300" dirty="0"/>
              <a:t> - </a:t>
            </a:r>
            <a:r>
              <a:rPr lang="cs-CZ" sz="5300" u="sng" dirty="0"/>
              <a:t>nákup napřímo</a:t>
            </a:r>
            <a:r>
              <a:rPr lang="cs-CZ" sz="5300" dirty="0"/>
              <a:t>; do maximální výše </a:t>
            </a:r>
            <a:br>
              <a:rPr lang="cs-CZ" sz="5300" dirty="0"/>
            </a:br>
            <a:r>
              <a:rPr lang="cs-CZ" sz="5300" dirty="0"/>
              <a:t>100 000 Kč bez DPH </a:t>
            </a:r>
            <a:r>
              <a:rPr lang="pl-PL" sz="5300" dirty="0"/>
              <a:t>součtu samostatných zakázek na projekt </a:t>
            </a:r>
            <a:r>
              <a:rPr lang="cs-CZ" sz="5300" dirty="0"/>
              <a:t>– žadatel nemusí uskutečňovat výběr z více dodavatelů</a:t>
            </a:r>
          </a:p>
          <a:p>
            <a:pPr algn="just">
              <a:lnSpc>
                <a:spcPct val="120000"/>
              </a:lnSpc>
              <a:tabLst>
                <a:tab pos="717550" algn="l"/>
              </a:tabLst>
            </a:pPr>
            <a:r>
              <a:rPr lang="cs-CZ" sz="5300" b="1" dirty="0"/>
              <a:t>B) do 400 000 Kč (bez DPH) veřejný/dotovaný zadavatel, resp. </a:t>
            </a:r>
            <a:br>
              <a:rPr lang="cs-CZ" sz="5300" b="1" dirty="0"/>
            </a:br>
            <a:r>
              <a:rPr lang="cs-CZ" sz="5300" b="1" dirty="0"/>
              <a:t>do 500 000 Kč (bez DPH)</a:t>
            </a:r>
            <a:r>
              <a:rPr lang="cs-CZ" sz="5300" dirty="0"/>
              <a:t> a zároveň dotace poskytovaná na takovou zakázku není vyšší než 50 % </a:t>
            </a:r>
          </a:p>
          <a:p>
            <a:pPr marL="534988" indent="0" algn="just">
              <a:lnSpc>
                <a:spcPct val="120000"/>
              </a:lnSpc>
              <a:buNone/>
              <a:tabLst>
                <a:tab pos="717550" algn="l"/>
              </a:tabLst>
            </a:pPr>
            <a:r>
              <a:rPr lang="cs-CZ" sz="5300" dirty="0"/>
              <a:t>→ cenový marketing (3 dodavatelé) – tabulka s cenovým přehledem nebo průzkum trhu prostřednictvím elektronického tržiště </a:t>
            </a:r>
          </a:p>
          <a:p>
            <a:pPr algn="just">
              <a:lnSpc>
                <a:spcPct val="120000"/>
              </a:lnSpc>
            </a:pPr>
            <a:r>
              <a:rPr lang="cs-CZ" sz="5300" b="1" dirty="0"/>
              <a:t>C) rovna nebo vyšší než 400 000 Kč (bez DPH) veřejný/dotovaný zadavatel, resp. nad 500 000 Kč (bez DPH)</a:t>
            </a:r>
            <a:r>
              <a:rPr lang="cs-CZ" sz="5300" dirty="0"/>
              <a:t> a zároveň dotace poskytovaná na takovou zakázku není vyšší než 50 % </a:t>
            </a:r>
            <a:endParaRPr lang="cs-CZ" sz="5300" b="1" dirty="0"/>
          </a:p>
          <a:p>
            <a:pPr marL="534988" indent="0" algn="just">
              <a:lnSpc>
                <a:spcPct val="120000"/>
              </a:lnSpc>
              <a:buNone/>
            </a:pPr>
            <a:r>
              <a:rPr lang="cs-CZ" sz="5300" dirty="0"/>
              <a:t> → nutno uskutečnit výběrové řízení dle Příručky pro zadávání veřejných zakázek </a:t>
            </a:r>
          </a:p>
          <a:p>
            <a:pPr marL="365125" indent="0" algn="just">
              <a:lnSpc>
                <a:spcPct val="120000"/>
              </a:lnSpc>
              <a:buNone/>
            </a:pPr>
            <a:endParaRPr lang="cs-CZ" sz="28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4800" dirty="0"/>
              <a:t>VŘ musí být doložené na MAS do 63 kalendářních dní  a do 70 kalendářních dní na RO SZIF od registrace na SZIF.</a:t>
            </a:r>
          </a:p>
          <a:p>
            <a:pPr marL="0" indent="0" algn="ctr">
              <a:buNone/>
            </a:pPr>
            <a:endParaRPr lang="cs-CZ" sz="5500" b="1" dirty="0"/>
          </a:p>
          <a:p>
            <a:pPr marL="0" indent="0" algn="ctr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5630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Základní informace k výzvě PRV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7060" y="1417638"/>
            <a:ext cx="8415420" cy="51657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300" b="1" dirty="0"/>
              <a:t>Vyhlášení výzvy: </a:t>
            </a:r>
            <a:r>
              <a:rPr lang="cs-CZ" sz="2300" dirty="0"/>
              <a:t>únor 2018</a:t>
            </a:r>
          </a:p>
          <a:p>
            <a:pPr marL="0" indent="0" algn="just">
              <a:buNone/>
            </a:pPr>
            <a:endParaRPr lang="cs-CZ" sz="2300" b="1" dirty="0"/>
          </a:p>
          <a:p>
            <a:pPr marL="0" indent="0" algn="just">
              <a:buNone/>
            </a:pPr>
            <a:r>
              <a:rPr lang="cs-CZ" sz="2300" b="1" dirty="0"/>
              <a:t>Příjem Žádostí o dotaci: </a:t>
            </a:r>
            <a:r>
              <a:rPr lang="cs-CZ" sz="2300" dirty="0"/>
              <a:t>únor/březen 2018, 4 týdny</a:t>
            </a:r>
          </a:p>
          <a:p>
            <a:pPr marL="0" indent="0" algn="just">
              <a:buNone/>
            </a:pPr>
            <a:r>
              <a:rPr lang="cs-CZ" sz="2300" b="1" dirty="0"/>
              <a:t>Termín registrace na RO SZIF: </a:t>
            </a:r>
            <a:r>
              <a:rPr lang="cs-CZ" sz="2300" dirty="0"/>
              <a:t>2.5.2018</a:t>
            </a:r>
          </a:p>
          <a:p>
            <a:pPr marL="0" indent="0" algn="just">
              <a:buNone/>
            </a:pPr>
            <a:endParaRPr lang="cs-CZ" sz="2300" b="1" dirty="0"/>
          </a:p>
          <a:p>
            <a:pPr marL="0" indent="0" algn="just">
              <a:buNone/>
            </a:pPr>
            <a:r>
              <a:rPr lang="cs-CZ" sz="2300" b="1" dirty="0"/>
              <a:t>Územní vymezení: </a:t>
            </a:r>
            <a:r>
              <a:rPr lang="cs-CZ" sz="2300" dirty="0"/>
              <a:t>území MAS Lužnice, </a:t>
            </a:r>
            <a:r>
              <a:rPr lang="cs-CZ" sz="2300" dirty="0" err="1"/>
              <a:t>z.s</a:t>
            </a:r>
            <a:r>
              <a:rPr lang="cs-CZ" sz="2300" dirty="0"/>
              <a:t>.</a:t>
            </a:r>
          </a:p>
          <a:p>
            <a:pPr marL="0" indent="0" algn="just">
              <a:buNone/>
            </a:pPr>
            <a:endParaRPr lang="cs-CZ" sz="2300" dirty="0"/>
          </a:p>
          <a:p>
            <a:pPr marL="0" indent="0">
              <a:buNone/>
            </a:pPr>
            <a:r>
              <a:rPr lang="cs-CZ" sz="2300" b="1" dirty="0"/>
              <a:t>Min. výše způsobilých výdajů na projekt: </a:t>
            </a:r>
            <a:r>
              <a:rPr lang="cs-CZ" sz="2300" dirty="0"/>
              <a:t>50 tis. Kč. </a:t>
            </a:r>
          </a:p>
          <a:p>
            <a:pPr marL="0" indent="0">
              <a:buNone/>
            </a:pPr>
            <a:r>
              <a:rPr lang="cs-CZ" sz="2300" b="1" dirty="0"/>
              <a:t>Max. výše způsobilých výdajů na projekt: </a:t>
            </a:r>
            <a:r>
              <a:rPr lang="cs-CZ" sz="2300" dirty="0"/>
              <a:t>5 mil. Kč. </a:t>
            </a:r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2255134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158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/>
              <a:t>Financování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r>
              <a:rPr lang="cs-CZ" sz="2100" dirty="0"/>
              <a:t>Financování realizace projektu Ex post - nejprve z vlastních zdrojů.</a:t>
            </a:r>
          </a:p>
          <a:p>
            <a:endParaRPr lang="cs-CZ" sz="2100" dirty="0"/>
          </a:p>
          <a:p>
            <a:r>
              <a:rPr lang="cs-CZ" sz="2100" dirty="0"/>
              <a:t>Bezhotovostní platbou z vlastního účtu.</a:t>
            </a:r>
          </a:p>
          <a:p>
            <a:r>
              <a:rPr lang="cs-CZ" sz="2100" dirty="0"/>
              <a:t>Hotovostní platba max. do výše 100 000 Kč. </a:t>
            </a:r>
          </a:p>
          <a:p>
            <a:r>
              <a:rPr lang="cs-CZ" sz="2100" dirty="0"/>
              <a:t>Výdaje, ze kterých je stanovena dotace jsou uskutečněny nejdříve ke dni podání </a:t>
            </a:r>
            <a:r>
              <a:rPr lang="cs-CZ" sz="2100" dirty="0" err="1"/>
              <a:t>ŽoD</a:t>
            </a:r>
            <a:r>
              <a:rPr lang="cs-CZ" sz="2100" dirty="0"/>
              <a:t> na MAS, nejpozději do data předložení </a:t>
            </a:r>
            <a:r>
              <a:rPr lang="cs-CZ" sz="2100" dirty="0" err="1"/>
              <a:t>ŽoP</a:t>
            </a:r>
            <a:r>
              <a:rPr lang="cs-CZ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5654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Společné podmínky</a:t>
            </a:r>
            <a:endParaRPr lang="cs-CZ" sz="2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/>
          </a:bodyPr>
          <a:lstStyle/>
          <a:p>
            <a:pPr algn="just"/>
            <a:r>
              <a:rPr lang="cs-CZ" sz="2100" dirty="0"/>
              <a:t>Realizace projektu – max. do 24 měsíců od podpisu Dohody. </a:t>
            </a:r>
          </a:p>
          <a:p>
            <a:pPr algn="just"/>
            <a:r>
              <a:rPr lang="cs-CZ" sz="2100" dirty="0" err="1"/>
              <a:t>ŽoD</a:t>
            </a:r>
            <a:r>
              <a:rPr lang="cs-CZ" sz="2100" dirty="0"/>
              <a:t> musí obdržet minimální počet bodů stanovený MAS pro příslušnou </a:t>
            </a:r>
            <a:r>
              <a:rPr lang="cs-CZ" sz="2100" dirty="0" err="1"/>
              <a:t>Fichi</a:t>
            </a:r>
            <a:r>
              <a:rPr lang="cs-CZ" sz="2100" dirty="0"/>
              <a:t>.</a:t>
            </a:r>
          </a:p>
          <a:p>
            <a:pPr algn="just"/>
            <a:r>
              <a:rPr lang="cs-CZ" sz="2100" dirty="0"/>
              <a:t>Preferenční kritéria jsou závazná po dobu udržitelnosti projektu (pokud není uvedeno jinak); v případě nesplnění/nedodržení podmínek → sankce</a:t>
            </a:r>
          </a:p>
          <a:p>
            <a:pPr algn="just"/>
            <a:r>
              <a:rPr lang="cs-CZ" sz="2100" dirty="0"/>
              <a:t>Nákup nemovitosti do 10 % výdajů, ze kterých je stanovena dotace.</a:t>
            </a:r>
          </a:p>
          <a:p>
            <a:pPr algn="just"/>
            <a:r>
              <a:rPr lang="cs-CZ" sz="2100" dirty="0"/>
              <a:t>Udržitelnost –  5 let od data převedení dotace na účet příjemce dotace. </a:t>
            </a:r>
          </a:p>
          <a:p>
            <a:pPr algn="just"/>
            <a:r>
              <a:rPr lang="cs-CZ" sz="2100" dirty="0"/>
              <a:t>Vznik nových pracovních míst – do 6 měsíců od převedení dotace na účet příjemce dotace s udržitelností 3 roky (pro malý nebo střední podnik)/5 let (pro velký podnik). </a:t>
            </a:r>
          </a:p>
        </p:txBody>
      </p:sp>
    </p:spTree>
    <p:extLst>
      <p:ext uri="{BB962C8B-B14F-4D97-AF65-F5344CB8AC3E}">
        <p14:creationId xmlns:p14="http://schemas.microsoft.com/office/powerpoint/2010/main" val="947725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C7E40F-9015-49CD-A8E4-8F761DE0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8367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/>
              <a:t>Seznam předkládaných příloh </a:t>
            </a:r>
            <a:br>
              <a:rPr lang="cs-CZ" sz="3600" b="1" dirty="0"/>
            </a:br>
            <a:r>
              <a:rPr lang="cs-CZ" sz="3600" b="1" dirty="0"/>
              <a:t>k Žádosti o dotaci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4B7192-4E9D-4283-853C-C30D79372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6210"/>
            <a:ext cx="8229600" cy="5271790"/>
          </a:xfrm>
        </p:spPr>
        <p:txBody>
          <a:bodyPr>
            <a:noAutofit/>
          </a:bodyPr>
          <a:lstStyle/>
          <a:p>
            <a:pPr algn="just"/>
            <a:r>
              <a:rPr lang="cs-CZ" sz="2000" dirty="0"/>
              <a:t>V případě, že projekt/část projektu podléhá řízení stavebního úřadu, pak pravomocné a platné (v případě veřejnoprávní smlouvy platné a účinné) odpovídající povolení stavebního úřadu, na jehož základě lze projekt/část projektu realizovat – </a:t>
            </a:r>
            <a:r>
              <a:rPr lang="cs-CZ" sz="2000" i="1" dirty="0"/>
              <a:t>prostá kopie</a:t>
            </a:r>
            <a:r>
              <a:rPr lang="cs-CZ" sz="2000" dirty="0"/>
              <a:t>.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dirty="0"/>
              <a:t>V případě, že projekt/část projektu podléhá řízení stavebního úřadu, pak stavebním úřadem ověřená projektová dokumentace předkládaná k řízení stavebního úřadu v souladu se zákonem č. 183/2006 Sb., o územním plánování a stavebním řádu (stavební zákon), ve znění pozdějších předpisů, a příslušnými prováděcími předpisy – </a:t>
            </a:r>
            <a:r>
              <a:rPr lang="cs-CZ" sz="2000" i="1" dirty="0"/>
              <a:t>prostá kopie</a:t>
            </a:r>
            <a:r>
              <a:rPr lang="cs-CZ" sz="2000" dirty="0"/>
              <a:t>.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dirty="0"/>
              <a:t>Půdorys stavby/půdorys dispozice technologie v odpovídajícím měřítku s vyznačením rozměrů stavby/technologie k projektu/části projektu, pokud není přílohou projektová dokumentace předkládaná k řízení stavebního úřadu – </a:t>
            </a:r>
            <a:r>
              <a:rPr lang="cs-CZ" sz="2000" i="1" dirty="0"/>
              <a:t>prostá kopie</a:t>
            </a:r>
            <a:r>
              <a:rPr lang="cs-CZ" sz="2000" dirty="0"/>
              <a:t>.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2311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5726" y="138129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/>
              <a:t>Seznam předkládaných příloh </a:t>
            </a:r>
            <a:br>
              <a:rPr lang="cs-CZ" sz="3600" b="1" dirty="0"/>
            </a:br>
            <a:r>
              <a:rPr lang="cs-CZ" sz="3600" b="1" dirty="0"/>
              <a:t>k Žádosti o dotaci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1129"/>
            <a:ext cx="8229600" cy="5438742"/>
          </a:xfrm>
        </p:spPr>
        <p:txBody>
          <a:bodyPr>
            <a:normAutofit lnSpcReduction="10000"/>
          </a:bodyPr>
          <a:lstStyle/>
          <a:p>
            <a:pPr marL="457200" lvl="1" indent="0">
              <a:spcBef>
                <a:spcPts val="0"/>
              </a:spcBef>
              <a:buNone/>
            </a:pPr>
            <a:endParaRPr lang="cs-CZ" sz="1800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2000" dirty="0"/>
              <a:t>Katastrální mapa s vyznačením lokalizace předmětu projektu (netýká se mobilních strojů) v odpovídajícím měřítku, ze které budou patrná čísla pozemků, hranice pozemků, název katastrálního území a měřítko mapy (není-li součástí projektové dokumentace) – </a:t>
            </a:r>
            <a:r>
              <a:rPr lang="cs-CZ" sz="2000" i="1" dirty="0"/>
              <a:t>prostá kopie</a:t>
            </a:r>
            <a:r>
              <a:rPr lang="cs-CZ" sz="2000" dirty="0"/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cs-CZ" sz="900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2000" dirty="0"/>
              <a:t>Formuláře pro posouzení finančního zdraví žadatele, u něhož je prokázání vyžadováno. (formulář lze stáhnout na Portálu farmáře)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cs-CZ" sz="900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2000" dirty="0"/>
              <a:t>Pokud žadatel uplatňuje nárok na vyšší míru dotace nebo se jedná o žadatele, který musí pro splnění definice spadat do určité kategorie podniku podle velikosti nebo žádá v režimu de minimis – </a:t>
            </a:r>
            <a:r>
              <a:rPr lang="cs-CZ" sz="1900" u="sng" dirty="0"/>
              <a:t>Prohlášení o zařazení podniku do kategorie mikropodniků, malých a středních podniků podle velikosti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cs-CZ" sz="900" u="sng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2000" dirty="0"/>
              <a:t>V případě nákupu nemovitosti jako výdaje, ze kterého je stanovena dotace, znalecký posudek, ne starší než 6 měsíců před podáním Žádosti o dotaci na MAS – </a:t>
            </a:r>
            <a:r>
              <a:rPr lang="cs-CZ" sz="2000" i="1" dirty="0"/>
              <a:t>prostá kopie</a:t>
            </a:r>
            <a:r>
              <a:rPr lang="cs-CZ" sz="2000" dirty="0"/>
              <a:t>.</a:t>
            </a:r>
          </a:p>
          <a:p>
            <a:pPr algn="just">
              <a:spcBef>
                <a:spcPts val="0"/>
              </a:spcBef>
            </a:pPr>
            <a:endParaRPr lang="cs-CZ" sz="900" dirty="0">
              <a:solidFill>
                <a:srgbClr val="00B05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cs-CZ" sz="2000" b="1" dirty="0"/>
              <a:t>Přílohy stanovené MAS Lužnice – viz výzv</a:t>
            </a:r>
            <a:r>
              <a:rPr lang="cs-CZ" sz="21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64335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E44E9-5B28-4209-ABCF-90CEA25EB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929"/>
            <a:ext cx="8435280" cy="1143000"/>
          </a:xfrm>
        </p:spPr>
        <p:txBody>
          <a:bodyPr>
            <a:noAutofit/>
          </a:bodyPr>
          <a:lstStyle/>
          <a:p>
            <a:r>
              <a:rPr lang="cs-CZ" sz="3600" b="1" dirty="0"/>
              <a:t>Informační systém „</a:t>
            </a:r>
            <a:r>
              <a:rPr lang="cs-CZ" sz="3600" b="1" u="sng" dirty="0"/>
              <a:t>Portál farmáře</a:t>
            </a:r>
            <a:r>
              <a:rPr lang="cs-CZ" sz="3600" b="1" dirty="0"/>
              <a:t>“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792E64-B2C0-46BA-B833-C721C8C69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cs-CZ" sz="2100" dirty="0"/>
              <a:t>je určen pro zadávání Žádostí o dotaci a správu projektů po celou dobu jejich životního cyklu</a:t>
            </a:r>
          </a:p>
          <a:p>
            <a:r>
              <a:rPr lang="cs-CZ" sz="2200" dirty="0">
                <a:hlinkClick r:id="rId2"/>
              </a:rPr>
              <a:t>https://www.szif.cz</a:t>
            </a:r>
            <a:r>
              <a:rPr lang="cs-CZ" sz="2200" dirty="0"/>
              <a:t> </a:t>
            </a:r>
            <a:endParaRPr lang="cs-CZ" sz="2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AA96AB9-EDA7-4A24-93E5-22416742CA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7" t="4202" r="4714" b="14292"/>
          <a:stretch/>
        </p:blipFill>
        <p:spPr>
          <a:xfrm>
            <a:off x="786408" y="2708920"/>
            <a:ext cx="7571184" cy="37609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DC1E245B-91D1-411A-80FB-170CD9E237B4}"/>
              </a:ext>
            </a:extLst>
          </p:cNvPr>
          <p:cNvSpPr/>
          <p:nvPr/>
        </p:nvSpPr>
        <p:spPr>
          <a:xfrm>
            <a:off x="6804248" y="3789040"/>
            <a:ext cx="1646316" cy="8457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A3C5721E-35CF-48FE-8C38-64B78914CAF3}"/>
              </a:ext>
            </a:extLst>
          </p:cNvPr>
          <p:cNvSpPr/>
          <p:nvPr/>
        </p:nvSpPr>
        <p:spPr>
          <a:xfrm rot="18349557">
            <a:off x="7643762" y="3177258"/>
            <a:ext cx="1339389" cy="360040"/>
          </a:xfrm>
          <a:prstGeom prst="leftArrow">
            <a:avLst>
              <a:gd name="adj1" fmla="val 50000"/>
              <a:gd name="adj2" fmla="val 8132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182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A1674-BC42-4748-A7B3-89CA47BDE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06090"/>
          </a:xfrm>
        </p:spPr>
        <p:txBody>
          <a:bodyPr>
            <a:normAutofit/>
          </a:bodyPr>
          <a:lstStyle/>
          <a:p>
            <a:r>
              <a:rPr lang="cs-CZ" sz="3600" b="1" dirty="0"/>
              <a:t>Informační systém „</a:t>
            </a:r>
            <a:r>
              <a:rPr lang="cs-CZ" sz="3600" b="1" u="sng" dirty="0"/>
              <a:t>Portál farmáře</a:t>
            </a:r>
            <a:r>
              <a:rPr lang="cs-CZ" sz="3600" b="1" dirty="0"/>
              <a:t>“</a:t>
            </a:r>
            <a:endParaRPr lang="cs-CZ" sz="36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0104F2B-9228-43CF-8499-9F5132496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59" t="5406" r="31603" b="15248"/>
          <a:stretch/>
        </p:blipFill>
        <p:spPr>
          <a:xfrm>
            <a:off x="282404" y="1160748"/>
            <a:ext cx="4692343" cy="38524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BCAC65C-E453-4090-8CA0-42011260FE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16384" r="23225" b="42997"/>
          <a:stretch/>
        </p:blipFill>
        <p:spPr>
          <a:xfrm>
            <a:off x="3997795" y="4769767"/>
            <a:ext cx="4692343" cy="203101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4A65EA8-C0E5-4D0C-90F4-01A5090C49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13" t="14984" r="23225" b="7775"/>
          <a:stretch/>
        </p:blipFill>
        <p:spPr>
          <a:xfrm>
            <a:off x="5435281" y="1545520"/>
            <a:ext cx="3540271" cy="29139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Šipka: doprava 7">
            <a:extLst>
              <a:ext uri="{FF2B5EF4-FFF2-40B4-BE49-F238E27FC236}">
                <a16:creationId xmlns:a16="http://schemas.microsoft.com/office/drawing/2014/main" id="{FA9EF294-551D-45E6-9BB9-1C8C2A72EF12}"/>
              </a:ext>
            </a:extLst>
          </p:cNvPr>
          <p:cNvSpPr/>
          <p:nvPr/>
        </p:nvSpPr>
        <p:spPr>
          <a:xfrm rot="17949005">
            <a:off x="4363771" y="2589558"/>
            <a:ext cx="1654777" cy="297589"/>
          </a:xfrm>
          <a:prstGeom prst="rightArrow">
            <a:avLst>
              <a:gd name="adj1" fmla="val 30309"/>
              <a:gd name="adj2" fmla="val 8650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14557D4-F31B-4D91-877C-DA94F37DB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536232">
            <a:off x="4308353" y="4126481"/>
            <a:ext cx="634039" cy="1117861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3905EFCF-3600-409F-9DE3-F2C3E5966FEE}"/>
              </a:ext>
            </a:extLst>
          </p:cNvPr>
          <p:cNvSpPr/>
          <p:nvPr/>
        </p:nvSpPr>
        <p:spPr>
          <a:xfrm>
            <a:off x="3990682" y="3656568"/>
            <a:ext cx="1227453" cy="39278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001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557B0AD-CBD9-46E7-89B6-AC449F94E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Důležité dokumenty a odkazy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5C4E3E3-5203-46CA-82F3-D1A3278EC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38538"/>
          </a:xfrm>
        </p:spPr>
        <p:txBody>
          <a:bodyPr>
            <a:normAutofit/>
          </a:bodyPr>
          <a:lstStyle/>
          <a:p>
            <a:r>
              <a:rPr lang="cs-CZ" sz="2100" dirty="0"/>
              <a:t>Pravidla, kterými se stanovují podmínky pro poskytování dotace na projekty Programu rozvoje venkova na období 2014 – 2020  </a:t>
            </a:r>
          </a:p>
          <a:p>
            <a:r>
              <a:rPr lang="cs-CZ" sz="2100" dirty="0"/>
              <a:t>Příručka pro zadávání veřejných zakázek </a:t>
            </a:r>
          </a:p>
          <a:p>
            <a:r>
              <a:rPr lang="cs-CZ" sz="2100" dirty="0"/>
              <a:t>Příručka pro publicitu PRV 2014 - 2020 </a:t>
            </a:r>
          </a:p>
          <a:p>
            <a:r>
              <a:rPr lang="cs-CZ" sz="2100" dirty="0"/>
              <a:t>Metodika posuzování finančního zdraví </a:t>
            </a:r>
          </a:p>
          <a:p>
            <a:endParaRPr lang="cs-CZ" sz="800" dirty="0"/>
          </a:p>
          <a:p>
            <a:r>
              <a:rPr lang="cs-CZ" sz="2100" dirty="0"/>
              <a:t>Žádost o přístup do Portálu farmáře </a:t>
            </a:r>
          </a:p>
          <a:p>
            <a:r>
              <a:rPr lang="cs-CZ" sz="2100" dirty="0"/>
              <a:t>Návod na vygenerování žádosti z Portálu farmáře</a:t>
            </a:r>
          </a:p>
          <a:p>
            <a:endParaRPr lang="cs-CZ" sz="800" dirty="0"/>
          </a:p>
          <a:p>
            <a:r>
              <a:rPr lang="cs-CZ" sz="2100" dirty="0"/>
              <a:t>Klasifikace ekonomických činností CZ-NACE </a:t>
            </a:r>
            <a:r>
              <a:rPr lang="cs-CZ" sz="1700" dirty="0"/>
              <a:t>(</a:t>
            </a:r>
            <a:r>
              <a:rPr lang="cs-CZ" sz="1700" dirty="0">
                <a:hlinkClick r:id="rId2"/>
              </a:rPr>
              <a:t>https://www.czso.cz/</a:t>
            </a:r>
            <a:r>
              <a:rPr lang="cs-CZ" sz="1700" dirty="0" err="1">
                <a:hlinkClick r:id="rId2"/>
              </a:rPr>
              <a:t>csu</a:t>
            </a:r>
            <a:r>
              <a:rPr lang="cs-CZ" sz="1700" dirty="0">
                <a:hlinkClick r:id="rId2"/>
              </a:rPr>
              <a:t>/</a:t>
            </a:r>
            <a:r>
              <a:rPr lang="cs-CZ" sz="1700" dirty="0" err="1">
                <a:hlinkClick r:id="rId2"/>
              </a:rPr>
              <a:t>czso</a:t>
            </a:r>
            <a:r>
              <a:rPr lang="cs-CZ" sz="1700" dirty="0">
                <a:hlinkClick r:id="rId2"/>
              </a:rPr>
              <a:t>/</a:t>
            </a:r>
            <a:r>
              <a:rPr lang="cs-CZ" sz="1700" dirty="0" err="1">
                <a:hlinkClick r:id="rId2"/>
              </a:rPr>
              <a:t>klasifikace_ekonomickych_cinnosti_cz_nace</a:t>
            </a:r>
            <a:r>
              <a:rPr lang="cs-CZ" sz="1700" dirty="0"/>
              <a:t>)</a:t>
            </a:r>
          </a:p>
          <a:p>
            <a:endParaRPr lang="cs-CZ" sz="800" dirty="0"/>
          </a:p>
          <a:p>
            <a:pPr marL="0" indent="0" algn="ctr">
              <a:buNone/>
            </a:pPr>
            <a:r>
              <a:rPr lang="cs-CZ" sz="2400" dirty="0">
                <a:hlinkClick r:id="rId3"/>
              </a:rPr>
              <a:t>www.masluznice.bechynsko.cz</a:t>
            </a:r>
            <a:r>
              <a:rPr lang="cs-CZ" sz="2400" dirty="0"/>
              <a:t> – veškeré informace k Výzvě</a:t>
            </a:r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894785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4DAF0-5181-4543-B23D-3604768E3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/>
          <a:p>
            <a:r>
              <a:rPr lang="cs-CZ" b="1" dirty="0"/>
              <a:t>Děkujeme za pozornost.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1941EF-AD5B-4998-9EDD-79828BCC0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208912" cy="175260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MAS Lužnice, </a:t>
            </a:r>
            <a:r>
              <a:rPr lang="cs-CZ" sz="2400" dirty="0" err="1">
                <a:solidFill>
                  <a:schemeClr val="tx1"/>
                </a:solidFill>
              </a:rPr>
              <a:t>z.s</a:t>
            </a:r>
            <a:r>
              <a:rPr lang="cs-CZ" sz="2400" dirty="0">
                <a:solidFill>
                  <a:schemeClr val="tx1"/>
                </a:solidFill>
              </a:rPr>
              <a:t>., Sudoměřice u Bechyně 105,</a:t>
            </a:r>
          </a:p>
          <a:p>
            <a:r>
              <a:rPr lang="cs-CZ" sz="2400" dirty="0">
                <a:solidFill>
                  <a:schemeClr val="tx1"/>
                </a:solidFill>
              </a:rPr>
              <a:t>www.masluznice.bechynsko.cz</a:t>
            </a:r>
          </a:p>
        </p:txBody>
      </p:sp>
    </p:spTree>
    <p:extLst>
      <p:ext uri="{BB962C8B-B14F-4D97-AF65-F5344CB8AC3E}">
        <p14:creationId xmlns:p14="http://schemas.microsoft.com/office/powerpoint/2010/main" val="358821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0B188-FC1A-4EDB-91FE-95ECEADF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466"/>
            <a:ext cx="8229600" cy="979278"/>
          </a:xfrm>
        </p:spPr>
        <p:txBody>
          <a:bodyPr>
            <a:normAutofit/>
          </a:bodyPr>
          <a:lstStyle/>
          <a:p>
            <a:r>
              <a:rPr lang="cs-CZ" sz="3600" b="1" dirty="0"/>
              <a:t>Přehled vyhlášených </a:t>
            </a:r>
            <a:r>
              <a:rPr lang="cs-CZ" sz="3600" b="1" dirty="0" err="1"/>
              <a:t>Fichí</a:t>
            </a:r>
            <a:endParaRPr lang="cs-CZ" sz="3600" b="1" dirty="0"/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34ED23B4-33FA-44CA-B4D5-B133C7C699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408748"/>
              </p:ext>
            </p:extLst>
          </p:nvPr>
        </p:nvGraphicFramePr>
        <p:xfrm>
          <a:off x="318356" y="1268760"/>
          <a:ext cx="8507288" cy="5443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4410">
                  <a:extLst>
                    <a:ext uri="{9D8B030D-6E8A-4147-A177-3AD203B41FA5}">
                      <a16:colId xmlns:a16="http://schemas.microsoft.com/office/drawing/2014/main" val="3584466302"/>
                    </a:ext>
                  </a:extLst>
                </a:gridCol>
                <a:gridCol w="2548411">
                  <a:extLst>
                    <a:ext uri="{9D8B030D-6E8A-4147-A177-3AD203B41FA5}">
                      <a16:colId xmlns:a16="http://schemas.microsoft.com/office/drawing/2014/main" val="591800386"/>
                    </a:ext>
                  </a:extLst>
                </a:gridCol>
                <a:gridCol w="3440130">
                  <a:extLst>
                    <a:ext uri="{9D8B030D-6E8A-4147-A177-3AD203B41FA5}">
                      <a16:colId xmlns:a16="http://schemas.microsoft.com/office/drawing/2014/main" val="1834532602"/>
                    </a:ext>
                  </a:extLst>
                </a:gridCol>
                <a:gridCol w="1784337">
                  <a:extLst>
                    <a:ext uri="{9D8B030D-6E8A-4147-A177-3AD203B41FA5}">
                      <a16:colId xmlns:a16="http://schemas.microsoft.com/office/drawing/2014/main" val="3144497958"/>
                    </a:ext>
                  </a:extLst>
                </a:gridCol>
              </a:tblGrid>
              <a:tr h="498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+mn-lt"/>
                        </a:rPr>
                        <a:t>Číslo </a:t>
                      </a:r>
                      <a:r>
                        <a:rPr lang="cs-CZ" sz="1500" dirty="0" err="1">
                          <a:effectLst/>
                          <a:latin typeface="+mn-lt"/>
                        </a:rPr>
                        <a:t>Fiche</a:t>
                      </a:r>
                      <a:endParaRPr lang="cs-CZ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kern="1200">
                          <a:effectLst/>
                          <a:latin typeface="+mn-lt"/>
                        </a:rPr>
                        <a:t>Název Fiche</a:t>
                      </a:r>
                      <a:endParaRPr lang="cs-CZ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Vazba Fiche na článek Nařízení EP a Rady (EU) č. 1305/2013</a:t>
                      </a:r>
                      <a:endParaRPr lang="cs-CZ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kern="1200">
                          <a:effectLst/>
                          <a:latin typeface="+mn-lt"/>
                        </a:rPr>
                        <a:t>Alokace</a:t>
                      </a:r>
                      <a:endParaRPr lang="cs-CZ" sz="150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kern="1200">
                          <a:effectLst/>
                          <a:latin typeface="+mn-lt"/>
                        </a:rPr>
                        <a:t>pro 1. výzvu</a:t>
                      </a:r>
                      <a:endParaRPr lang="cs-CZ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0191083"/>
                  </a:ext>
                </a:extLst>
              </a:tr>
              <a:tr h="498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effectLst/>
                          <a:latin typeface="+mn-lt"/>
                        </a:rPr>
                        <a:t>F1 </a:t>
                      </a:r>
                      <a:endParaRPr lang="cs-CZ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Investice do zemědělské činnosti</a:t>
                      </a:r>
                      <a:endParaRPr lang="cs-CZ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500">
                          <a:effectLst/>
                          <a:latin typeface="+mn-lt"/>
                        </a:rPr>
                        <a:t>Článek 17, odstavec 1., písmeno a) – Investice do zemědělských podniků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  <a:latin typeface="+mn-lt"/>
                        </a:rPr>
                        <a:t>4 924 563 Kč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  <a:latin typeface="+mn-lt"/>
                        </a:rPr>
                        <a:t> </a:t>
                      </a:r>
                      <a:endParaRPr lang="cs-CZ" sz="15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2975084"/>
                  </a:ext>
                </a:extLst>
              </a:tr>
              <a:tr h="498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effectLst/>
                          <a:latin typeface="+mn-lt"/>
                        </a:rPr>
                        <a:t>F2</a:t>
                      </a:r>
                      <a:endParaRPr lang="cs-CZ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Investice do lesní infrastruktury</a:t>
                      </a:r>
                      <a:endParaRPr lang="cs-CZ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500">
                          <a:effectLst/>
                          <a:latin typeface="+mn-lt"/>
                        </a:rPr>
                        <a:t>Článek 17, odstavec 1., písmeno c) – Lesnická infrastruktura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  <a:latin typeface="+mn-lt"/>
                        </a:rPr>
                        <a:t>2 462 257 Kč</a:t>
                      </a:r>
                      <a:endParaRPr lang="cs-CZ" sz="15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5970093"/>
                  </a:ext>
                </a:extLst>
              </a:tr>
              <a:tr h="748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effectLst/>
                          <a:latin typeface="+mn-lt"/>
                        </a:rPr>
                        <a:t>F3</a:t>
                      </a:r>
                      <a:endParaRPr lang="cs-CZ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Investice do nezemědělské činnosti</a:t>
                      </a:r>
                      <a:endParaRPr lang="cs-CZ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+mn-lt"/>
                        </a:rPr>
                        <a:t>Článek 19, odstavec 1., písmeno b) - Podpora investic na založení nebo rozvoj nezemědělských činností</a:t>
                      </a:r>
                      <a:endParaRPr lang="cs-CZ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  <a:latin typeface="+mn-lt"/>
                        </a:rPr>
                        <a:t>6 286 112 Kč</a:t>
                      </a:r>
                      <a:endParaRPr lang="cs-CZ" sz="15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733827"/>
                  </a:ext>
                </a:extLst>
              </a:tr>
              <a:tr h="748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effectLst/>
                          <a:latin typeface="+mn-lt"/>
                        </a:rPr>
                        <a:t>F4</a:t>
                      </a:r>
                      <a:endParaRPr lang="cs-CZ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Investice do protipovodňových opatření v lesích</a:t>
                      </a:r>
                      <a:endParaRPr lang="cs-CZ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+mn-lt"/>
                        </a:rPr>
                        <a:t>Článek 24, odstavec 1., písmeno a)- Zavádění preventivních protipovodňových opatření v lesích</a:t>
                      </a:r>
                      <a:endParaRPr lang="cs-CZ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  <a:latin typeface="+mn-lt"/>
                        </a:rPr>
                        <a:t>1 172 510 Kč</a:t>
                      </a:r>
                      <a:endParaRPr lang="cs-CZ" sz="15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7006548"/>
                  </a:ext>
                </a:extLst>
              </a:tr>
              <a:tr h="498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effectLst/>
                          <a:latin typeface="+mn-lt"/>
                        </a:rPr>
                        <a:t>F5</a:t>
                      </a:r>
                      <a:endParaRPr lang="cs-CZ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Investice na posílení rekreační funkce lesa</a:t>
                      </a:r>
                      <a:endParaRPr lang="cs-CZ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+mn-lt"/>
                        </a:rPr>
                        <a:t>Článek 25 – Neproduktivní investice v lesích</a:t>
                      </a:r>
                      <a:endParaRPr lang="cs-CZ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  <a:latin typeface="+mn-lt"/>
                        </a:rPr>
                        <a:t>1 172 510 Kč</a:t>
                      </a:r>
                      <a:endParaRPr lang="cs-CZ" sz="15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1196828"/>
                  </a:ext>
                </a:extLst>
              </a:tr>
              <a:tr h="953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effectLst/>
                          <a:latin typeface="+mn-lt"/>
                        </a:rPr>
                        <a:t>F6</a:t>
                      </a:r>
                      <a:endParaRPr lang="cs-CZ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Investice do lesnických technologií</a:t>
                      </a:r>
                      <a:endParaRPr lang="cs-CZ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Článek 26 – Investice do lesnických technologií a zpracování lesnických produktů, jejich mobilizace a uvádění na trh</a:t>
                      </a:r>
                      <a:endParaRPr lang="cs-CZ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  <a:latin typeface="+mn-lt"/>
                        </a:rPr>
                        <a:t>1 172 510 Kč</a:t>
                      </a:r>
                      <a:endParaRPr lang="cs-CZ" sz="15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4369794"/>
                  </a:ext>
                </a:extLst>
              </a:tr>
              <a:tr h="997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effectLst/>
                          <a:latin typeface="+mn-lt"/>
                        </a:rPr>
                        <a:t>F7</a:t>
                      </a:r>
                      <a:endParaRPr lang="cs-CZ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Investice do spolupráce</a:t>
                      </a:r>
                      <a:endParaRPr lang="cs-CZ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Článek 35, odstavec 2., písmeno d)- Horizontální a vertikální spolupráce mezi účastníky krátkých dodavatelských řetězců a místních trhů</a:t>
                      </a:r>
                      <a:endParaRPr lang="cs-CZ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  <a:latin typeface="+mn-lt"/>
                        </a:rPr>
                        <a:t>400 000 Kč</a:t>
                      </a:r>
                      <a:endParaRPr lang="cs-CZ" sz="15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7569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03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A1C8B-878F-434D-ABD4-C20A535C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F1 Investice do zemědělské činnosti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470AE0-1AF2-44AC-9F71-810EE068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69160"/>
          </a:xfrm>
        </p:spPr>
        <p:txBody>
          <a:bodyPr>
            <a:normAutofit lnSpcReduction="10000"/>
          </a:bodyPr>
          <a:lstStyle/>
          <a:p>
            <a:pPr marL="5289550" indent="0">
              <a:buNone/>
            </a:pPr>
            <a:r>
              <a:rPr lang="cs-CZ" sz="2100" b="1" dirty="0">
                <a:solidFill>
                  <a:schemeClr val="accent6">
                    <a:lumMod val="75000"/>
                  </a:schemeClr>
                </a:solidFill>
              </a:rPr>
              <a:t>Alokace: 4 924 563 Kč</a:t>
            </a:r>
          </a:p>
          <a:p>
            <a:r>
              <a:rPr lang="cs-CZ" sz="2100" b="1" dirty="0"/>
              <a:t>Oblast podpory: </a:t>
            </a:r>
          </a:p>
          <a:p>
            <a:pPr marL="717550" algn="just"/>
            <a:r>
              <a:rPr lang="cs-CZ" sz="2100" dirty="0"/>
              <a:t>hmotné a nehmotné investice v živočišné a rostlinné výrobě,</a:t>
            </a:r>
          </a:p>
          <a:p>
            <a:pPr marL="717550" algn="just"/>
            <a:r>
              <a:rPr lang="cs-CZ" sz="2100" dirty="0"/>
              <a:t>investice do zemědělských staveb a technologií pro živočišnou a rostlinnou výrobu a pro školkařskou produkci,</a:t>
            </a:r>
          </a:p>
          <a:p>
            <a:pPr marL="717550" algn="just"/>
            <a:r>
              <a:rPr lang="cs-CZ" sz="2100" dirty="0"/>
              <a:t>investice na pořízení mobilních strojů pro zemědělskou výrobu</a:t>
            </a:r>
          </a:p>
          <a:p>
            <a:pPr marL="717550" algn="just"/>
            <a:r>
              <a:rPr lang="cs-CZ" sz="2100" dirty="0"/>
              <a:t>investice do pořízení </a:t>
            </a:r>
            <a:r>
              <a:rPr lang="cs-CZ" sz="2100" dirty="0" err="1"/>
              <a:t>peletovacích</a:t>
            </a:r>
            <a:r>
              <a:rPr lang="cs-CZ" sz="2100" dirty="0"/>
              <a:t> zařízení pro vlastní spotřebu v zemědělském podniku. </a:t>
            </a:r>
          </a:p>
          <a:p>
            <a:endParaRPr lang="cs-CZ" sz="900" b="1" dirty="0"/>
          </a:p>
          <a:p>
            <a:r>
              <a:rPr lang="cs-CZ" sz="2100" b="1" dirty="0"/>
              <a:t>Definice žadatele: </a:t>
            </a:r>
            <a:r>
              <a:rPr lang="cs-CZ" sz="2100" dirty="0"/>
              <a:t>zemědělský podnikatel</a:t>
            </a:r>
          </a:p>
          <a:p>
            <a:pPr marL="365125" indent="-365125"/>
            <a:endParaRPr lang="cs-CZ" sz="900" b="1" dirty="0"/>
          </a:p>
          <a:p>
            <a:pPr marL="365125" indent="-365125" algn="just"/>
            <a:r>
              <a:rPr lang="cs-CZ" sz="2100" b="1" dirty="0"/>
              <a:t>Druh a výše dotace: </a:t>
            </a:r>
          </a:p>
          <a:p>
            <a:pPr marL="717550" indent="-365125"/>
            <a:r>
              <a:rPr lang="pl-PL" sz="2100" dirty="0"/>
              <a:t>50 % výdajů, ze kterých je stanovena dotace</a:t>
            </a:r>
          </a:p>
          <a:p>
            <a:pPr marL="352425" indent="0">
              <a:buNone/>
            </a:pPr>
            <a:r>
              <a:rPr lang="pl-PL" sz="2100" dirty="0"/>
              <a:t>(+ možné navýšení o 10 % pro mladé začínající zemědělce a o 10 % pro oblasti LFA – alespoň 75 % celkové plochy žadatele)</a:t>
            </a:r>
            <a:endParaRPr lang="cs-CZ" sz="21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67806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6D63C-075F-47FB-849E-A9057318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F1 Investice do zemědělské činnosti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6C4940-835F-49EC-968A-FA0DC52CF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100" b="1" dirty="0"/>
              <a:t>Způsobilé výdaje: </a:t>
            </a:r>
          </a:p>
          <a:p>
            <a:pPr marL="365125" indent="0">
              <a:buNone/>
            </a:pPr>
            <a:r>
              <a:rPr lang="cs-CZ" sz="2100" b="1" dirty="0"/>
              <a:t>- pouze investiční výdaje</a:t>
            </a:r>
          </a:p>
          <a:p>
            <a:pPr marL="717550" algn="just"/>
            <a:r>
              <a:rPr lang="cs-CZ" sz="2100" dirty="0"/>
              <a:t>stavby, stroje a technologie v živočišné výrobě </a:t>
            </a:r>
          </a:p>
          <a:p>
            <a:pPr marL="717550" algn="just"/>
            <a:r>
              <a:rPr lang="cs-CZ" sz="2100" dirty="0"/>
              <a:t>stavby, stroje a technologie pro rostlinnou a školkařskou výrobu</a:t>
            </a:r>
          </a:p>
          <a:p>
            <a:pPr marL="717550" algn="just"/>
            <a:r>
              <a:rPr lang="cs-CZ" sz="2100" dirty="0" err="1"/>
              <a:t>peletárny</a:t>
            </a:r>
            <a:r>
              <a:rPr lang="cs-CZ" sz="2100" dirty="0"/>
              <a:t>, jejichž veškerá produkce bude spotřebována přímo </a:t>
            </a:r>
            <a:br>
              <a:rPr lang="cs-CZ" sz="2100" dirty="0"/>
            </a:br>
            <a:r>
              <a:rPr lang="cs-CZ" sz="2100" dirty="0"/>
              <a:t>v zemědělském podniku</a:t>
            </a:r>
          </a:p>
          <a:p>
            <a:pPr marL="717550" algn="just"/>
            <a:r>
              <a:rPr lang="cs-CZ" sz="2100" dirty="0"/>
              <a:t>nákup nemovitosti</a:t>
            </a:r>
          </a:p>
        </p:txBody>
      </p:sp>
    </p:spTree>
    <p:extLst>
      <p:ext uri="{BB962C8B-B14F-4D97-AF65-F5344CB8AC3E}">
        <p14:creationId xmlns:p14="http://schemas.microsoft.com/office/powerpoint/2010/main" val="214497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C533EE-D8AB-4E4A-A17B-89F6E874F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600" b="1" dirty="0"/>
              <a:t>F2 Investice do lesní infrastruktury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EEDAC-E2DF-4DF1-A78A-4001D6C34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42594"/>
          </a:xfrm>
        </p:spPr>
        <p:txBody>
          <a:bodyPr>
            <a:normAutofit fontScale="92500" lnSpcReduction="20000"/>
          </a:bodyPr>
          <a:lstStyle/>
          <a:p>
            <a:pPr marL="5556250" indent="0">
              <a:buNone/>
            </a:pPr>
            <a:r>
              <a:rPr lang="cs-CZ" sz="2300" b="1" dirty="0">
                <a:solidFill>
                  <a:schemeClr val="accent6">
                    <a:lumMod val="75000"/>
                  </a:schemeClr>
                </a:solidFill>
              </a:rPr>
              <a:t>Alokace: 2 462 257 Kč</a:t>
            </a:r>
            <a:endParaRPr lang="cs-CZ" sz="2300" b="1" dirty="0">
              <a:solidFill>
                <a:schemeClr val="accent6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cs-CZ" sz="2300" b="1" dirty="0"/>
              <a:t>Oblast podpory: </a:t>
            </a:r>
          </a:p>
          <a:p>
            <a:pPr marL="717550" algn="just">
              <a:lnSpc>
                <a:spcPct val="120000"/>
              </a:lnSpc>
            </a:pPr>
            <a:r>
              <a:rPr lang="cs-CZ" sz="2300" dirty="0"/>
              <a:t>hmotné nebo nehmotné investice, které souvisejí s rekonstrukcí a budováním lesnické infrastruktury vedoucí ke zlepšení kvality či zvýšení hustoty lesních cest,</a:t>
            </a:r>
          </a:p>
          <a:p>
            <a:pPr marL="717550" algn="just">
              <a:lnSpc>
                <a:spcPct val="120000"/>
              </a:lnSpc>
            </a:pPr>
            <a:r>
              <a:rPr lang="cs-CZ" sz="2300" dirty="0"/>
              <a:t>obnova či nová výstavba souvisejících objektů a technického vybavení.</a:t>
            </a:r>
          </a:p>
          <a:p>
            <a:pPr>
              <a:lnSpc>
                <a:spcPct val="120000"/>
              </a:lnSpc>
            </a:pPr>
            <a:endParaRPr lang="cs-CZ" sz="1000" b="1" dirty="0"/>
          </a:p>
          <a:p>
            <a:pPr>
              <a:lnSpc>
                <a:spcPct val="120000"/>
              </a:lnSpc>
            </a:pPr>
            <a:r>
              <a:rPr lang="cs-CZ" sz="2300" b="1" dirty="0"/>
              <a:t>Definice žadatele: </a:t>
            </a:r>
          </a:p>
          <a:p>
            <a:pPr marL="717550" algn="just">
              <a:lnSpc>
                <a:spcPct val="120000"/>
              </a:lnSpc>
            </a:pPr>
            <a:r>
              <a:rPr lang="cs-CZ" sz="2300" dirty="0"/>
              <a:t>držitelé (vlastníci, nájemci, pachtýři nebo vypůjčitelé) lesů, kteří jsou FO nebo soukromými PO, </a:t>
            </a:r>
          </a:p>
          <a:p>
            <a:pPr marL="717550" algn="just">
              <a:lnSpc>
                <a:spcPct val="120000"/>
              </a:lnSpc>
            </a:pPr>
            <a:r>
              <a:rPr lang="cs-CZ" sz="2300" dirty="0"/>
              <a:t>sdružení s právní subjektivitou nebo spolky, VŠ se školním lesním podnikem, SŠ nebo učiliště se školním polesím, obce, právnické osoby zřízené nebo založené obcemi/kraji nebo jsou dobrovolnými svazky obcí. </a:t>
            </a:r>
          </a:p>
          <a:p>
            <a:endParaRPr lang="cs-CZ" sz="800" dirty="0"/>
          </a:p>
          <a:p>
            <a:endParaRPr lang="cs-CZ" sz="24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44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03147-BD02-4E5D-8CE5-EB32DB20E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/>
              <a:t>F2 Investice do lesní infrastruktury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721C40-C460-45F0-896D-7BD1DB7B5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558924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8400" b="1" dirty="0"/>
              <a:t>Druh a výše dotace: </a:t>
            </a:r>
          </a:p>
          <a:p>
            <a:pPr marL="717550">
              <a:lnSpc>
                <a:spcPct val="120000"/>
              </a:lnSpc>
            </a:pPr>
            <a:r>
              <a:rPr lang="cs-CZ" sz="8400" dirty="0"/>
              <a:t>v</a:t>
            </a:r>
            <a:r>
              <a:rPr lang="pl-PL" sz="8400" dirty="0"/>
              <a:t>ýše podpory je 90 % výdajů, ze kterých je stanovena dotace</a:t>
            </a:r>
            <a:endParaRPr lang="cs-CZ" sz="8400" dirty="0"/>
          </a:p>
          <a:p>
            <a:pPr>
              <a:lnSpc>
                <a:spcPct val="120000"/>
              </a:lnSpc>
            </a:pPr>
            <a:endParaRPr lang="cs-CZ" sz="3600" b="1" dirty="0"/>
          </a:p>
          <a:p>
            <a:pPr>
              <a:lnSpc>
                <a:spcPct val="120000"/>
              </a:lnSpc>
            </a:pPr>
            <a:r>
              <a:rPr lang="cs-CZ" sz="8400" b="1" dirty="0"/>
              <a:t>Způsobilé výdaje: pouze investiční výdaje</a:t>
            </a:r>
          </a:p>
          <a:p>
            <a:pPr marL="717550" algn="just">
              <a:lnSpc>
                <a:spcPct val="120000"/>
              </a:lnSpc>
            </a:pPr>
            <a:r>
              <a:rPr lang="cs-CZ" sz="8400" dirty="0"/>
              <a:t>investice, které souvisejí s výstavbou lesních cest 1L a 2L a rekonstrukcemi lesních cest (1L a 2L), lesních svážnic (3L) a technologických linek (4L) na lesní cesty 1L a 2L, vč. souvisejících objektů (mosty, propustky, hospodář. propustky, brody, opěrné a zárubní zdi, lesní sklady) a vybavení lesních cest (bezpečnostní zařízení, dopravní značky, body záchrany),</a:t>
            </a:r>
          </a:p>
          <a:p>
            <a:pPr marL="717550" algn="just">
              <a:lnSpc>
                <a:spcPct val="120000"/>
              </a:lnSpc>
            </a:pPr>
            <a:r>
              <a:rPr lang="cs-CZ" sz="8400" dirty="0"/>
              <a:t>nezbytné vyvolané investice (např. přeložky inženýr. sítí, úpravy staveb dopravní infrastruktury apod.) ve vlastnictví žadatele/příjemce dotace i třetích osob (např. správců technické dopravní infrastruktury apod.),</a:t>
            </a:r>
          </a:p>
          <a:p>
            <a:pPr marL="717550" algn="just">
              <a:lnSpc>
                <a:spcPct val="120000"/>
              </a:lnSpc>
            </a:pPr>
            <a:r>
              <a:rPr lang="cs-CZ" sz="8400" dirty="0"/>
              <a:t>projekční a průzkumné práce a inženýrská činnost během realizace projektu,</a:t>
            </a:r>
          </a:p>
          <a:p>
            <a:pPr marL="717550" algn="just">
              <a:lnSpc>
                <a:spcPct val="120000"/>
              </a:lnSpc>
            </a:pPr>
            <a:r>
              <a:rPr lang="cs-CZ" sz="8400" dirty="0"/>
              <a:t>nákup pozemku.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81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DF28E-F8DC-4E6D-8DD6-A5D24087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/>
              <a:t>F3 Investice do nezemědělské činnosti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2D35BA-8E94-4076-BE33-D4F4EAEC3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5556250" indent="0">
              <a:buNone/>
            </a:pPr>
            <a:r>
              <a:rPr lang="cs-CZ" sz="2100" b="1" dirty="0">
                <a:solidFill>
                  <a:schemeClr val="accent6">
                    <a:lumMod val="75000"/>
                  </a:schemeClr>
                </a:solidFill>
              </a:rPr>
              <a:t>Alokace: 6 286 112 Kč</a:t>
            </a:r>
            <a:endParaRPr lang="cs-CZ" sz="2100" b="1" dirty="0">
              <a:solidFill>
                <a:schemeClr val="accent6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endParaRPr lang="cs-CZ" sz="2100" b="1" dirty="0"/>
          </a:p>
          <a:p>
            <a:r>
              <a:rPr lang="cs-CZ" sz="2100" b="1" dirty="0"/>
              <a:t>Oblast podpory:</a:t>
            </a:r>
          </a:p>
          <a:p>
            <a:pPr marL="708025" algn="just"/>
            <a:r>
              <a:rPr lang="cs-CZ" sz="2100" dirty="0"/>
              <a:t>podporovány budou investice do vybraných nezemědělských činností dle Klasifikace ekonomických činností (CZ-NACE)</a:t>
            </a:r>
          </a:p>
          <a:p>
            <a:endParaRPr lang="cs-CZ" sz="900" b="1" dirty="0"/>
          </a:p>
          <a:p>
            <a:r>
              <a:rPr lang="cs-CZ" sz="2100" b="1" dirty="0"/>
              <a:t>Definice žadatele:</a:t>
            </a:r>
          </a:p>
          <a:p>
            <a:pPr marL="708025" algn="just"/>
            <a:r>
              <a:rPr lang="cs-CZ" sz="2100" dirty="0"/>
              <a:t>podnikatelské subjekty (FO a PO) - mikropodniky a malé podniky ve venkovských oblastech, jakož i zemědělci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3312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4123</TotalTime>
  <Words>2743</Words>
  <Application>Microsoft Office PowerPoint</Application>
  <PresentationFormat>Předvádění na obrazovce (4:3)</PresentationFormat>
  <Paragraphs>345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Motiv systému Office</vt:lpstr>
      <vt:lpstr>Prezentace aplikace PowerPoint</vt:lpstr>
      <vt:lpstr>Program semináře</vt:lpstr>
      <vt:lpstr>Základní informace k výzvě PRV</vt:lpstr>
      <vt:lpstr>Přehled vyhlášených Fichí</vt:lpstr>
      <vt:lpstr>F1 Investice do zemědělské činnosti</vt:lpstr>
      <vt:lpstr>F1 Investice do zemědělské činnosti</vt:lpstr>
      <vt:lpstr>F2 Investice do lesní infrastruktury</vt:lpstr>
      <vt:lpstr>F2 Investice do lesní infrastruktury</vt:lpstr>
      <vt:lpstr>F3 Investice do nezemědělské činnosti</vt:lpstr>
      <vt:lpstr>F3 Investice do nezemědělské činnosti</vt:lpstr>
      <vt:lpstr>F3 Investice do nezemědělské činnosti</vt:lpstr>
      <vt:lpstr>F4 Investice do protipovodňových opatření v lesích</vt:lpstr>
      <vt:lpstr>F4 Investice do protipovodňových opatření v lesích</vt:lpstr>
      <vt:lpstr>F4 Investice do protipovodňových opatření v lesích</vt:lpstr>
      <vt:lpstr>F5 Investice na posílení rekreační  funkce lesa</vt:lpstr>
      <vt:lpstr>F5 Investice na posílení rekreační  funkce lesa</vt:lpstr>
      <vt:lpstr>F6 Investice do lesnických technologií</vt:lpstr>
      <vt:lpstr>F6 Investice do lesnických technologií</vt:lpstr>
      <vt:lpstr>F6 Investice do lesnických technologií</vt:lpstr>
      <vt:lpstr>F7 Investice do spolupráce</vt:lpstr>
      <vt:lpstr>F7 Investice do spolupráce</vt:lpstr>
      <vt:lpstr>F7 Investice do spolupráce</vt:lpstr>
      <vt:lpstr>F7 Investice do spolupráce</vt:lpstr>
      <vt:lpstr>Preferenční kritéria</vt:lpstr>
      <vt:lpstr>Dotace není poskytnuta na</vt:lpstr>
      <vt:lpstr>Postup podání ŽoD na MAS  přes Portál farmáře</vt:lpstr>
      <vt:lpstr>Kontrola a hodnocení ŽoD na MAS</vt:lpstr>
      <vt:lpstr>Předání vybraných ŽoD na RO SZIF</vt:lpstr>
      <vt:lpstr>Zadávání zakázek</vt:lpstr>
      <vt:lpstr>Financování projektu</vt:lpstr>
      <vt:lpstr>Společné podmínky</vt:lpstr>
      <vt:lpstr>Seznam předkládaných příloh  k Žádosti o dotaci</vt:lpstr>
      <vt:lpstr>Seznam předkládaných příloh  k Žádosti o dotaci</vt:lpstr>
      <vt:lpstr>Informační systém „Portál farmáře“</vt:lpstr>
      <vt:lpstr>Informační systém „Portál farmáře“</vt:lpstr>
      <vt:lpstr>Důležité dokumenty a odkazy</vt:lpstr>
      <vt:lpstr>Děkujeme za pozornost.</vt:lpstr>
    </vt:vector>
  </TitlesOfParts>
  <Company>ČEZ ICT Services, a. 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Dědič Petr</dc:creator>
  <cp:lastModifiedBy>MAS Lužnice</cp:lastModifiedBy>
  <cp:revision>260</cp:revision>
  <dcterms:created xsi:type="dcterms:W3CDTF">2017-09-21T07:30:22Z</dcterms:created>
  <dcterms:modified xsi:type="dcterms:W3CDTF">2018-02-05T13:56:47Z</dcterms:modified>
</cp:coreProperties>
</file>