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8"/>
  </p:notesMasterIdLst>
  <p:sldIdLst>
    <p:sldId id="256" r:id="rId3"/>
    <p:sldId id="272" r:id="rId4"/>
    <p:sldId id="257" r:id="rId5"/>
    <p:sldId id="260" r:id="rId6"/>
    <p:sldId id="259" r:id="rId7"/>
    <p:sldId id="271" r:id="rId8"/>
    <p:sldId id="267" r:id="rId9"/>
    <p:sldId id="261" r:id="rId10"/>
    <p:sldId id="273" r:id="rId11"/>
    <p:sldId id="270" r:id="rId12"/>
    <p:sldId id="274" r:id="rId13"/>
    <p:sldId id="275" r:id="rId14"/>
    <p:sldId id="279" r:id="rId15"/>
    <p:sldId id="276" r:id="rId16"/>
    <p:sldId id="280" r:id="rId17"/>
    <p:sldId id="281" r:id="rId18"/>
    <p:sldId id="283" r:id="rId19"/>
    <p:sldId id="282" r:id="rId20"/>
    <p:sldId id="284" r:id="rId21"/>
    <p:sldId id="285" r:id="rId22"/>
    <p:sldId id="286" r:id="rId23"/>
    <p:sldId id="287" r:id="rId24"/>
    <p:sldId id="296" r:id="rId25"/>
    <p:sldId id="288" r:id="rId26"/>
    <p:sldId id="290" r:id="rId27"/>
    <p:sldId id="291" r:id="rId28"/>
    <p:sldId id="292" r:id="rId29"/>
    <p:sldId id="289" r:id="rId30"/>
    <p:sldId id="294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9" r:id="rId41"/>
    <p:sldId id="305" r:id="rId42"/>
    <p:sldId id="306" r:id="rId43"/>
    <p:sldId id="308" r:id="rId44"/>
    <p:sldId id="277" r:id="rId45"/>
    <p:sldId id="307" r:id="rId46"/>
    <p:sldId id="264" r:id="rId47"/>
  </p:sldIdLst>
  <p:sldSz cx="12190413" cy="7021513"/>
  <p:notesSz cx="6858000" cy="9144000"/>
  <p:defaultTextStyle>
    <a:defPPr>
      <a:defRPr lang="cs-CZ"/>
    </a:defPPr>
    <a:lvl1pPr marL="0" algn="l" defTabSz="122924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624" algn="l" defTabSz="122924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247" algn="l" defTabSz="122924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871" algn="l" defTabSz="122924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8494" algn="l" defTabSz="122924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119" algn="l" defTabSz="122924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7742" algn="l" defTabSz="122924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2368" algn="l" defTabSz="122924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6991" algn="l" defTabSz="122924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6633"/>
    <a:srgbClr val="FFFFCC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494" autoAdjust="0"/>
  </p:normalViewPr>
  <p:slideViewPr>
    <p:cSldViewPr>
      <p:cViewPr>
        <p:scale>
          <a:sx n="75" d="100"/>
          <a:sy n="75" d="100"/>
        </p:scale>
        <p:origin x="-522" y="-72"/>
      </p:cViewPr>
      <p:guideLst>
        <p:guide orient="horz" pos="1757"/>
        <p:guide pos="664"/>
      </p:guideLst>
    </p:cSldViewPr>
  </p:slideViewPr>
  <p:outlineViewPr>
    <p:cViewPr>
      <p:scale>
        <a:sx n="33" d="100"/>
        <a:sy n="33" d="100"/>
      </p:scale>
      <p:origin x="30" y="6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9-Uzemni-studie" TargetMode="Externa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vyzva-077-opz" TargetMode="Externa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63-vyzva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89-vyzva" TargetMode="Externa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79-vyzva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68-vyzva" TargetMode="Externa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76-vyzva" TargetMode="External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65-vyzva" TargetMode="Externa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52-vyzva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26-eGovernment-I" TargetMode="Externa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60-vyzva" TargetMode="External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61-vyzva" TargetMode="External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70-vyzva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28-Specificke-informacni-a-komunikacni-systemy-a-infrastruktu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37-Energeticke-uspory-v-bytovych-domech-II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72-Cyklodoprava-II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73-Vystavba-a-modernizace-prestupnich-terminalu-II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74-Rozvoj-infrastruktury-polyfunkcnich-komunitnich-center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vyzva-052-opz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vyzva-071-opz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9-Uzemni-studie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vyzva-077-opz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63-vyzva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89-vyzva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79-vyzva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68-vyzva" TargetMode="External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76-vyzva" TargetMode="External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65-vyzva" TargetMode="External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52-vyzva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26-eGovernment-I" TargetMode="External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60-vyzva" TargetMode="External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61-vyzva" TargetMode="External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zp.cz/vyzvy/70-vyzva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28-Specificke-informacni-a-komunikacni-systemy-a-infrastruktu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37-Energeticke-uspory-v-bytovych-domech-II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72-Cyklodoprava-II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73-Vystavba-a-modernizace-prestupnich-terminalu-II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taceeu.cz/cs/Microsites/IROP/Vyzvy/Vyzva-c-74-Rozvoj-infrastruktury-polyfunkcnich-komunitnich-center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vyzva-052-opz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vyzva-071-opz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7D0B9-B52B-4578-A3C4-AF10E38DA533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85505599-53EB-4AA8-94B5-35FDBD9C87A4}">
      <dgm:prSet custT="1"/>
      <dgm:spPr>
        <a:xfrm>
          <a:off x="1349501" y="0"/>
          <a:ext cx="7407093" cy="1078346"/>
        </a:xfrm>
        <a:prstGeom prst="roundRect">
          <a:avLst/>
        </a:prstGeom>
      </dgm:spPr>
      <dgm:t>
        <a:bodyPr/>
        <a:lstStyle/>
        <a:p>
          <a:pPr algn="ctr" rtl="0"/>
          <a:r>
            <a:rPr lang="cs-CZ" sz="3000" b="1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9: Územní studie</a:t>
          </a:r>
          <a:endParaRPr lang="cs-CZ" sz="3000" b="1" dirty="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8EB3EBF1-63F9-41CD-830A-3EC4FE0A2A30}" type="parTrans" cxnId="{B1E8F883-23E1-43D6-ADE5-1AECE83AB624}">
      <dgm:prSet/>
      <dgm:spPr/>
      <dgm:t>
        <a:bodyPr/>
        <a:lstStyle/>
        <a:p>
          <a:endParaRPr lang="cs-CZ"/>
        </a:p>
      </dgm:t>
    </dgm:pt>
    <dgm:pt modelId="{B23E653B-CF81-4090-B923-8F7B8BDFD2D0}" type="sibTrans" cxnId="{B1E8F883-23E1-43D6-ADE5-1AECE83AB624}">
      <dgm:prSet/>
      <dgm:spPr/>
      <dgm:t>
        <a:bodyPr/>
        <a:lstStyle/>
        <a:p>
          <a:endParaRPr lang="cs-CZ"/>
        </a:p>
      </dgm:t>
    </dgm:pt>
    <dgm:pt modelId="{6D9F6728-08B7-4C43-921D-72FD5FB649CA}">
      <dgm:prSet custT="1"/>
      <dgm:spPr>
        <a:xfrm>
          <a:off x="0" y="1017998"/>
          <a:ext cx="10515600" cy="791096"/>
        </a:xfrm>
        <a:prstGeom prst="roundRect">
          <a:avLst/>
        </a:prstGeom>
        <a:ln>
          <a:noFill/>
        </a:ln>
      </dgm:spPr>
      <dgm:t>
        <a:bodyPr/>
        <a:lstStyle/>
        <a:p>
          <a:pPr rtl="0"/>
          <a:r>
            <a:rPr lang="cs-CZ" sz="2500" b="1" dirty="0" smtClean="0">
              <a:latin typeface="Calibri" panose="020F0502020204030204"/>
              <a:ea typeface="+mn-ea"/>
              <a:cs typeface="+mn-cs"/>
            </a:rPr>
            <a:t>Kdy: </a:t>
          </a:r>
          <a:r>
            <a:rPr lang="cs-CZ" sz="2500" dirty="0" smtClean="0">
              <a:latin typeface="Calibri" panose="020F0502020204030204"/>
              <a:ea typeface="+mn-ea"/>
              <a:cs typeface="+mn-cs"/>
            </a:rPr>
            <a:t>vyhlášení 10/2015, příjem žádostí do 10/2017</a:t>
          </a:r>
          <a:endParaRPr lang="cs-CZ" sz="2500" dirty="0">
            <a:latin typeface="Calibri" panose="020F0502020204030204"/>
            <a:ea typeface="+mn-ea"/>
            <a:cs typeface="+mn-cs"/>
          </a:endParaRPr>
        </a:p>
      </dgm:t>
    </dgm:pt>
    <dgm:pt modelId="{9E4967B7-8B9B-4F41-99BD-16B269C7FA0A}" type="parTrans" cxnId="{E0E8E21C-D6CF-4912-9C83-5698D13E61C9}">
      <dgm:prSet/>
      <dgm:spPr/>
      <dgm:t>
        <a:bodyPr/>
        <a:lstStyle/>
        <a:p>
          <a:endParaRPr lang="cs-CZ"/>
        </a:p>
      </dgm:t>
    </dgm:pt>
    <dgm:pt modelId="{8A11200A-7DE8-4795-A720-08D3733BFBBE}" type="sibTrans" cxnId="{E0E8E21C-D6CF-4912-9C83-5698D13E61C9}">
      <dgm:prSet/>
      <dgm:spPr/>
      <dgm:t>
        <a:bodyPr/>
        <a:lstStyle/>
        <a:p>
          <a:endParaRPr lang="cs-CZ"/>
        </a:p>
      </dgm:t>
    </dgm:pt>
    <dgm:pt modelId="{A8AE2ED1-9527-4B65-B27D-39908EE98657}">
      <dgm:prSet custT="1"/>
      <dgm:spPr>
        <a:xfrm>
          <a:off x="0" y="1794962"/>
          <a:ext cx="10515600" cy="820944"/>
        </a:xfrm>
        <a:prstGeom prst="roundRect">
          <a:avLst/>
        </a:prstGeom>
      </dgm:spPr>
      <dgm:t>
        <a:bodyPr/>
        <a:lstStyle/>
        <a:p>
          <a:pPr rtl="0"/>
          <a:r>
            <a:rPr lang="cs-CZ" sz="2500" b="1" smtClean="0">
              <a:latin typeface="Calibri" panose="020F0502020204030204"/>
              <a:ea typeface="+mn-ea"/>
              <a:cs typeface="+mn-cs"/>
            </a:rPr>
            <a:t>Žadatelé: </a:t>
          </a:r>
          <a:r>
            <a:rPr lang="cs-CZ" sz="2500" b="0" u="sng" smtClean="0">
              <a:latin typeface="Calibri" panose="020F0502020204030204"/>
              <a:ea typeface="+mn-ea"/>
              <a:cs typeface="+mn-cs"/>
            </a:rPr>
            <a:t>obce s rozšířenou působností</a:t>
          </a:r>
          <a:endParaRPr lang="cs-CZ" sz="2500" b="0" u="sng" dirty="0">
            <a:latin typeface="Calibri" panose="020F0502020204030204"/>
            <a:ea typeface="+mn-ea"/>
            <a:cs typeface="+mn-cs"/>
          </a:endParaRPr>
        </a:p>
      </dgm:t>
    </dgm:pt>
    <dgm:pt modelId="{69942558-154A-4938-8466-41A1B46D1433}" type="parTrans" cxnId="{F38E4C9E-6396-462D-A18D-D4F114F27EC5}">
      <dgm:prSet/>
      <dgm:spPr/>
      <dgm:t>
        <a:bodyPr/>
        <a:lstStyle/>
        <a:p>
          <a:endParaRPr lang="cs-CZ"/>
        </a:p>
      </dgm:t>
    </dgm:pt>
    <dgm:pt modelId="{43CB3553-1130-43C1-BCA9-8250A30CA6AB}" type="sibTrans" cxnId="{F38E4C9E-6396-462D-A18D-D4F114F27EC5}">
      <dgm:prSet/>
      <dgm:spPr/>
      <dgm:t>
        <a:bodyPr/>
        <a:lstStyle/>
        <a:p>
          <a:endParaRPr lang="cs-CZ"/>
        </a:p>
      </dgm:t>
    </dgm:pt>
    <dgm:pt modelId="{89317F85-EDF0-461C-9ECB-37B48236FBFC}">
      <dgm:prSet custT="1"/>
      <dgm:spPr>
        <a:xfrm>
          <a:off x="0" y="2690932"/>
          <a:ext cx="10515600" cy="1943773"/>
        </a:xfrm>
        <a:prstGeom prst="roundRect">
          <a:avLst/>
        </a:prstGeom>
      </dgm:spPr>
      <dgm:t>
        <a:bodyPr/>
        <a:lstStyle/>
        <a:p>
          <a:pPr rtl="0"/>
          <a:r>
            <a:rPr lang="cs-CZ" sz="2500" b="1" smtClean="0">
              <a:latin typeface="Calibri" panose="020F0502020204030204"/>
              <a:ea typeface="+mn-ea"/>
              <a:cs typeface="+mn-cs"/>
            </a:rPr>
            <a:t>Aktivity: </a:t>
          </a:r>
          <a:r>
            <a:rPr lang="cs-CZ" sz="2500" b="0" smtClean="0">
              <a:latin typeface="Calibri" panose="020F0502020204030204"/>
              <a:ea typeface="+mn-ea"/>
              <a:cs typeface="+mn-cs"/>
            </a:rPr>
            <a:t>zpracování územních studií veřejné technické infrastruktury, veřejné dopravní infrastruktury, veřejných prostranství nebo na komplexní řešení krajiny  </a:t>
          </a:r>
        </a:p>
        <a:p>
          <a:pPr rtl="0"/>
          <a:r>
            <a:rPr lang="cs-CZ" sz="1800" b="0" smtClean="0">
              <a:latin typeface="Calibri" panose="020F0502020204030204"/>
              <a:ea typeface="+mn-ea"/>
              <a:cs typeface="+mn-cs"/>
            </a:rPr>
            <a:t>* Územní studie veřejné infrastruktury lze realizovat v celém územní správního obvodu obce s rozšířenou působností a územní studie krajiny lze realizovat pouze na celý správní obvod obce s rozšířenou působností.</a:t>
          </a:r>
          <a:endParaRPr lang="cs-CZ" sz="1800" b="0" dirty="0" smtClean="0">
            <a:latin typeface="Calibri" panose="020F0502020204030204"/>
            <a:ea typeface="+mn-ea"/>
            <a:cs typeface="+mn-cs"/>
          </a:endParaRPr>
        </a:p>
      </dgm:t>
    </dgm:pt>
    <dgm:pt modelId="{A9AF2F7E-DCF1-4BC2-9DA4-315716016221}" type="parTrans" cxnId="{4DFF3D26-364F-47F2-BFD7-41D4803F4E90}">
      <dgm:prSet/>
      <dgm:spPr/>
      <dgm:t>
        <a:bodyPr/>
        <a:lstStyle/>
        <a:p>
          <a:endParaRPr lang="cs-CZ"/>
        </a:p>
      </dgm:t>
    </dgm:pt>
    <dgm:pt modelId="{D5042EEB-DC9E-4356-A20B-23FB7D172999}" type="sibTrans" cxnId="{4DFF3D26-364F-47F2-BFD7-41D4803F4E90}">
      <dgm:prSet/>
      <dgm:spPr/>
      <dgm:t>
        <a:bodyPr/>
        <a:lstStyle/>
        <a:p>
          <a:endParaRPr lang="cs-CZ"/>
        </a:p>
      </dgm:t>
    </dgm:pt>
    <dgm:pt modelId="{CE8B9F04-4035-4A1F-80C4-8C4600D5433D}">
      <dgm:prSet custT="1"/>
      <dgm:spPr>
        <a:xfrm>
          <a:off x="0" y="2690932"/>
          <a:ext cx="10515600" cy="1943773"/>
        </a:xfrm>
      </dgm:spPr>
      <dgm:t>
        <a:bodyPr/>
        <a:lstStyle/>
        <a:p>
          <a:pPr rtl="0"/>
          <a:endParaRPr lang="cs-CZ" sz="1800" b="0" dirty="0" smtClean="0">
            <a:latin typeface="Calibri" panose="020F0502020204030204"/>
            <a:ea typeface="+mn-ea"/>
            <a:cs typeface="+mn-cs"/>
          </a:endParaRPr>
        </a:p>
        <a:p>
          <a:pPr rtl="0"/>
          <a:r>
            <a:rPr lang="cs-CZ" sz="1800" b="0" dirty="0" smtClean="0">
              <a:latin typeface="Calibri" panose="020F0502020204030204"/>
              <a:ea typeface="+mn-ea"/>
              <a:cs typeface="+mn-cs"/>
            </a:rPr>
            <a:t>Více informací k výzvě: </a:t>
          </a:r>
          <a:r>
            <a:rPr lang="cs-CZ" sz="1800" b="0" dirty="0" smtClean="0">
              <a:latin typeface="Calibri" panose="020F0502020204030204"/>
              <a:ea typeface="+mn-ea"/>
              <a:cs typeface="+mn-cs"/>
              <a:hlinkClick xmlns:r="http://schemas.openxmlformats.org/officeDocument/2006/relationships" r:id="rId1"/>
            </a:rPr>
            <a:t>http://www.dotaceeu.cz/cs/Microsites/IROP/Vyzvy/Vyzva-c-9-Uzemni-studie</a:t>
          </a:r>
          <a:r>
            <a:rPr lang="cs-CZ" sz="1800" b="0" dirty="0" smtClean="0">
              <a:latin typeface="Calibri" panose="020F0502020204030204"/>
              <a:ea typeface="+mn-ea"/>
              <a:cs typeface="+mn-cs"/>
            </a:rPr>
            <a:t>   </a:t>
          </a:r>
        </a:p>
        <a:p>
          <a:pPr rtl="0"/>
          <a:endParaRPr lang="cs-CZ" sz="2500" dirty="0">
            <a:latin typeface="Calibri" panose="020F0502020204030204"/>
            <a:ea typeface="+mn-ea"/>
            <a:cs typeface="+mn-cs"/>
          </a:endParaRPr>
        </a:p>
      </dgm:t>
    </dgm:pt>
    <dgm:pt modelId="{24934C1D-F061-4B5F-BF35-23F877E3A783}" type="parTrans" cxnId="{D86C5532-2AB0-43DF-A655-7D4C13AAA584}">
      <dgm:prSet/>
      <dgm:spPr/>
      <dgm:t>
        <a:bodyPr/>
        <a:lstStyle/>
        <a:p>
          <a:endParaRPr lang="cs-CZ"/>
        </a:p>
      </dgm:t>
    </dgm:pt>
    <dgm:pt modelId="{FE0B5D13-C4CC-49EB-8E59-9B85DF4C0D52}" type="sibTrans" cxnId="{D86C5532-2AB0-43DF-A655-7D4C13AAA584}">
      <dgm:prSet/>
      <dgm:spPr/>
      <dgm:t>
        <a:bodyPr/>
        <a:lstStyle/>
        <a:p>
          <a:endParaRPr lang="cs-CZ"/>
        </a:p>
      </dgm:t>
    </dgm:pt>
    <dgm:pt modelId="{F5F736F4-779D-4EE0-98B2-04E7DA57D940}" type="pres">
      <dgm:prSet presAssocID="{CC77D0B9-B52B-4578-A3C4-AF10E38DA5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AC0D98E-6F76-4A30-9701-0874A4CE0CA8}" type="pres">
      <dgm:prSet presAssocID="{85505599-53EB-4AA8-94B5-35FDBD9C87A4}" presName="parentText" presStyleLbl="node1" presStyleIdx="0" presStyleCnt="5" custScaleX="83928" custLinFactY="-582" custLinFactNeighborX="-98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341059-0D72-4EC9-9E1D-E5F3DBBDB16E}" type="pres">
      <dgm:prSet presAssocID="{B23E653B-CF81-4090-B923-8F7B8BDFD2D0}" presName="spacer" presStyleCnt="0"/>
      <dgm:spPr/>
      <dgm:t>
        <a:bodyPr/>
        <a:lstStyle/>
        <a:p>
          <a:endParaRPr lang="cs-CZ"/>
        </a:p>
      </dgm:t>
    </dgm:pt>
    <dgm:pt modelId="{6F7DDB73-A15F-4587-9AB1-794C0BD54CD3}" type="pres">
      <dgm:prSet presAssocID="{6D9F6728-08B7-4C43-921D-72FD5FB649CA}" presName="parentText" presStyleLbl="node1" presStyleIdx="1" presStyleCnt="5" custScaleY="73362" custLinFactY="-71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B4765C-9FE3-4C1D-A656-F15268426229}" type="pres">
      <dgm:prSet presAssocID="{8A11200A-7DE8-4795-A720-08D3733BFBBE}" presName="spacer" presStyleCnt="0"/>
      <dgm:spPr/>
      <dgm:t>
        <a:bodyPr/>
        <a:lstStyle/>
        <a:p>
          <a:endParaRPr lang="cs-CZ"/>
        </a:p>
      </dgm:t>
    </dgm:pt>
    <dgm:pt modelId="{304A48C8-90DF-4865-87CC-E6F6B2E22EC0}" type="pres">
      <dgm:prSet presAssocID="{A8AE2ED1-9527-4B65-B27D-39908EE98657}" presName="parentText" presStyleLbl="node1" presStyleIdx="2" presStyleCnt="5" custScaleY="76130" custLinFactY="-91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02B798-A316-4811-A648-EF0268DDBA5F}" type="pres">
      <dgm:prSet presAssocID="{43CB3553-1130-43C1-BCA9-8250A30CA6AB}" presName="spacer" presStyleCnt="0"/>
      <dgm:spPr/>
      <dgm:t>
        <a:bodyPr/>
        <a:lstStyle/>
        <a:p>
          <a:endParaRPr lang="cs-CZ"/>
        </a:p>
      </dgm:t>
    </dgm:pt>
    <dgm:pt modelId="{03BF5BF2-B3A9-43EE-BDA1-1174DF55F329}" type="pres">
      <dgm:prSet presAssocID="{89317F85-EDF0-461C-9ECB-37B48236FBFC}" presName="parentText" presStyleLbl="node1" presStyleIdx="3" presStyleCnt="5" custScaleY="180255" custLinFactY="13215" custLinFactNeighborX="4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849EFA-AEE1-48F2-B9DE-4709D21B28FE}" type="pres">
      <dgm:prSet presAssocID="{D5042EEB-DC9E-4356-A20B-23FB7D172999}" presName="spacer" presStyleCnt="0"/>
      <dgm:spPr/>
      <dgm:t>
        <a:bodyPr/>
        <a:lstStyle/>
        <a:p>
          <a:endParaRPr lang="cs-CZ"/>
        </a:p>
      </dgm:t>
    </dgm:pt>
    <dgm:pt modelId="{965B1180-093F-4501-B6F3-776D61468BA2}" type="pres">
      <dgm:prSet presAssocID="{CE8B9F04-4035-4A1F-80C4-8C4600D5433D}" presName="parentText" presStyleLbl="node1" presStyleIdx="4" presStyleCnt="5" custLinFactY="17653" custLinFactNeighborX="0" custLinFactNeighborY="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</dgm:ptLst>
  <dgm:cxnLst>
    <dgm:cxn modelId="{8746FA8B-AF02-4EF6-B827-C7691DE165A9}" type="presOf" srcId="{89317F85-EDF0-461C-9ECB-37B48236FBFC}" destId="{03BF5BF2-B3A9-43EE-BDA1-1174DF55F329}" srcOrd="0" destOrd="0" presId="urn:microsoft.com/office/officeart/2005/8/layout/vList2"/>
    <dgm:cxn modelId="{D86C5532-2AB0-43DF-A655-7D4C13AAA584}" srcId="{CC77D0B9-B52B-4578-A3C4-AF10E38DA533}" destId="{CE8B9F04-4035-4A1F-80C4-8C4600D5433D}" srcOrd="4" destOrd="0" parTransId="{24934C1D-F061-4B5F-BF35-23F877E3A783}" sibTransId="{FE0B5D13-C4CC-49EB-8E59-9B85DF4C0D52}"/>
    <dgm:cxn modelId="{35E4B973-971A-4179-AED2-B5865042B208}" type="presOf" srcId="{CC77D0B9-B52B-4578-A3C4-AF10E38DA533}" destId="{F5F736F4-779D-4EE0-98B2-04E7DA57D940}" srcOrd="0" destOrd="0" presId="urn:microsoft.com/office/officeart/2005/8/layout/vList2"/>
    <dgm:cxn modelId="{373F49F7-068B-4EF7-B4E7-56A268800919}" type="presOf" srcId="{85505599-53EB-4AA8-94B5-35FDBD9C87A4}" destId="{2AC0D98E-6F76-4A30-9701-0874A4CE0CA8}" srcOrd="0" destOrd="0" presId="urn:microsoft.com/office/officeart/2005/8/layout/vList2"/>
    <dgm:cxn modelId="{F38E4C9E-6396-462D-A18D-D4F114F27EC5}" srcId="{CC77D0B9-B52B-4578-A3C4-AF10E38DA533}" destId="{A8AE2ED1-9527-4B65-B27D-39908EE98657}" srcOrd="2" destOrd="0" parTransId="{69942558-154A-4938-8466-41A1B46D1433}" sibTransId="{43CB3553-1130-43C1-BCA9-8250A30CA6AB}"/>
    <dgm:cxn modelId="{E0E8E21C-D6CF-4912-9C83-5698D13E61C9}" srcId="{CC77D0B9-B52B-4578-A3C4-AF10E38DA533}" destId="{6D9F6728-08B7-4C43-921D-72FD5FB649CA}" srcOrd="1" destOrd="0" parTransId="{9E4967B7-8B9B-4F41-99BD-16B269C7FA0A}" sibTransId="{8A11200A-7DE8-4795-A720-08D3733BFBBE}"/>
    <dgm:cxn modelId="{13A58EFC-0F1D-433D-A600-40DF324514E6}" type="presOf" srcId="{A8AE2ED1-9527-4B65-B27D-39908EE98657}" destId="{304A48C8-90DF-4865-87CC-E6F6B2E22EC0}" srcOrd="0" destOrd="0" presId="urn:microsoft.com/office/officeart/2005/8/layout/vList2"/>
    <dgm:cxn modelId="{44D334FD-0915-4EA6-BF5F-A4D03C0A0C54}" type="presOf" srcId="{CE8B9F04-4035-4A1F-80C4-8C4600D5433D}" destId="{965B1180-093F-4501-B6F3-776D61468BA2}" srcOrd="0" destOrd="0" presId="urn:microsoft.com/office/officeart/2005/8/layout/vList2"/>
    <dgm:cxn modelId="{4DFF3D26-364F-47F2-BFD7-41D4803F4E90}" srcId="{CC77D0B9-B52B-4578-A3C4-AF10E38DA533}" destId="{89317F85-EDF0-461C-9ECB-37B48236FBFC}" srcOrd="3" destOrd="0" parTransId="{A9AF2F7E-DCF1-4BC2-9DA4-315716016221}" sibTransId="{D5042EEB-DC9E-4356-A20B-23FB7D172999}"/>
    <dgm:cxn modelId="{BC7FAAAB-C557-4F4E-AFDB-668E65FC43C1}" type="presOf" srcId="{6D9F6728-08B7-4C43-921D-72FD5FB649CA}" destId="{6F7DDB73-A15F-4587-9AB1-794C0BD54CD3}" srcOrd="0" destOrd="0" presId="urn:microsoft.com/office/officeart/2005/8/layout/vList2"/>
    <dgm:cxn modelId="{B1E8F883-23E1-43D6-ADE5-1AECE83AB624}" srcId="{CC77D0B9-B52B-4578-A3C4-AF10E38DA533}" destId="{85505599-53EB-4AA8-94B5-35FDBD9C87A4}" srcOrd="0" destOrd="0" parTransId="{8EB3EBF1-63F9-41CD-830A-3EC4FE0A2A30}" sibTransId="{B23E653B-CF81-4090-B923-8F7B8BDFD2D0}"/>
    <dgm:cxn modelId="{F269D90A-B358-4787-A6C3-1E2900884D1B}" type="presParOf" srcId="{F5F736F4-779D-4EE0-98B2-04E7DA57D940}" destId="{2AC0D98E-6F76-4A30-9701-0874A4CE0CA8}" srcOrd="0" destOrd="0" presId="urn:microsoft.com/office/officeart/2005/8/layout/vList2"/>
    <dgm:cxn modelId="{6E3946C8-211B-4B6F-8FF5-CCE6E346C411}" type="presParOf" srcId="{F5F736F4-779D-4EE0-98B2-04E7DA57D940}" destId="{D5341059-0D72-4EC9-9E1D-E5F3DBBDB16E}" srcOrd="1" destOrd="0" presId="urn:microsoft.com/office/officeart/2005/8/layout/vList2"/>
    <dgm:cxn modelId="{9C45E6F5-711E-489D-BEDA-3200D532B21F}" type="presParOf" srcId="{F5F736F4-779D-4EE0-98B2-04E7DA57D940}" destId="{6F7DDB73-A15F-4587-9AB1-794C0BD54CD3}" srcOrd="2" destOrd="0" presId="urn:microsoft.com/office/officeart/2005/8/layout/vList2"/>
    <dgm:cxn modelId="{4885884A-B4EA-49B0-8E55-EFA6963D9A76}" type="presParOf" srcId="{F5F736F4-779D-4EE0-98B2-04E7DA57D940}" destId="{41B4765C-9FE3-4C1D-A656-F15268426229}" srcOrd="3" destOrd="0" presId="urn:microsoft.com/office/officeart/2005/8/layout/vList2"/>
    <dgm:cxn modelId="{A654C39F-662F-41B4-B1A2-CBB12F104835}" type="presParOf" srcId="{F5F736F4-779D-4EE0-98B2-04E7DA57D940}" destId="{304A48C8-90DF-4865-87CC-E6F6B2E22EC0}" srcOrd="4" destOrd="0" presId="urn:microsoft.com/office/officeart/2005/8/layout/vList2"/>
    <dgm:cxn modelId="{C855024A-753F-42A1-A079-4108988ECCB9}" type="presParOf" srcId="{F5F736F4-779D-4EE0-98B2-04E7DA57D940}" destId="{DA02B798-A316-4811-A648-EF0268DDBA5F}" srcOrd="5" destOrd="0" presId="urn:microsoft.com/office/officeart/2005/8/layout/vList2"/>
    <dgm:cxn modelId="{C1AC88B7-D48C-49EE-84D3-666F1232AD7A}" type="presParOf" srcId="{F5F736F4-779D-4EE0-98B2-04E7DA57D940}" destId="{03BF5BF2-B3A9-43EE-BDA1-1174DF55F329}" srcOrd="6" destOrd="0" presId="urn:microsoft.com/office/officeart/2005/8/layout/vList2"/>
    <dgm:cxn modelId="{4E19ED1A-D634-4B3A-82F7-1E2AF84A7DB2}" type="presParOf" srcId="{F5F736F4-779D-4EE0-98B2-04E7DA57D940}" destId="{42849EFA-AEE1-48F2-B9DE-4709D21B28FE}" srcOrd="7" destOrd="0" presId="urn:microsoft.com/office/officeart/2005/8/layout/vList2"/>
    <dgm:cxn modelId="{1E0D290D-9CC8-40AA-83BE-15EB675F6A48}" type="presParOf" srcId="{F5F736F4-779D-4EE0-98B2-04E7DA57D940}" destId="{965B1180-093F-4501-B6F3-776D61468BA2}" srcOrd="8" destOrd="0" presId="urn:microsoft.com/office/officeart/2005/8/layout/vList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ctr" rtl="0"/>
          <a:r>
            <a:rPr lang="cs-CZ" sz="3000" b="1" dirty="0" smtClean="0"/>
            <a:t>Výzva č. 77: Podpora dětských klubů při základních školách          s možností podpory letních příměstských táborů mimo Prahu </a:t>
          </a: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5/2017, příjem žádostí do 9/2017</a:t>
          </a:r>
          <a:endParaRPr lang="cs-CZ" sz="2500" dirty="0"/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just" rtl="0"/>
          <a:r>
            <a:rPr lang="cs-CZ" sz="2500" b="1" dirty="0" smtClean="0"/>
            <a:t>Žadatelé: </a:t>
          </a:r>
          <a:r>
            <a:rPr lang="cs-CZ" sz="2000" b="0" dirty="0" smtClean="0"/>
            <a:t>kraje, obce, organizace zřizované kraji a obcemi, NNO, obchodní korporace, OSVČ, státní podnik, školy a školská zařízení, VŠ, profesní a podnikatelská sdružení, DSO, sociální partneři, veřejné výzkumné instituce</a:t>
          </a:r>
          <a:endParaRPr lang="cs-CZ" sz="2000" b="0" dirty="0"/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just" rtl="0">
            <a:spcAft>
              <a:spcPts val="0"/>
            </a:spcAft>
          </a:pPr>
          <a:r>
            <a:rPr lang="cs-CZ" sz="2500" b="1" dirty="0" smtClean="0"/>
            <a:t>Aktivity: </a:t>
          </a:r>
          <a:r>
            <a:rPr lang="cs-CZ" sz="2400" b="0" dirty="0" smtClean="0"/>
            <a:t>zakládání provozování zařízení typu školní družiny a kluby, skupinová doprava do/ze školy zejména ve venkovských či příměstských regionech s komplikovanou dopravní obslužností, zajištění doprovodu dětí na kroužky a zájmové aktivity, příměstské tábory v době školních prázdnin</a:t>
          </a:r>
        </a:p>
        <a:p>
          <a:pPr algn="just" rtl="0">
            <a:spcAft>
              <a:spcPts val="0"/>
            </a:spcAft>
          </a:pPr>
          <a:r>
            <a:rPr lang="cs-CZ" sz="2000" b="0" dirty="0" smtClean="0"/>
            <a:t>* Způsob vykazování výdajů – tzv. FLAT RATE (osobní náklady + 40 % na ostatní náklady</a:t>
          </a:r>
          <a:r>
            <a:rPr lang="cs-CZ" sz="2500" b="0" dirty="0" smtClean="0"/>
            <a:t>) </a:t>
          </a:r>
          <a:endParaRPr lang="cs-CZ" sz="2500" b="0" dirty="0"/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2600B78A-CD1D-4CA7-B169-BF30D5E688BD}">
      <dgm:prSet custT="1"/>
      <dgm:spPr>
        <a:solidFill>
          <a:srgbClr val="FFFFCC"/>
        </a:solidFill>
      </dgm:spPr>
      <dgm:t>
        <a:bodyPr/>
        <a:lstStyle/>
        <a:p>
          <a:r>
            <a:rPr lang="cs-CZ" sz="1800" b="1" dirty="0" smtClean="0"/>
            <a:t>Více informací k výzvě: </a:t>
          </a:r>
          <a:r>
            <a:rPr lang="cs-CZ" sz="1800" b="0" dirty="0" smtClean="0">
              <a:hlinkClick xmlns:r="http://schemas.openxmlformats.org/officeDocument/2006/relationships" r:id="rId1"/>
            </a:rPr>
            <a:t>https://www.esfcr.cz/vyzva-077-opz</a:t>
          </a:r>
          <a:r>
            <a:rPr lang="cs-CZ" sz="1800" b="0" dirty="0" smtClean="0"/>
            <a:t>  </a:t>
          </a:r>
          <a:endParaRPr lang="cs-CZ" sz="1800" b="0" dirty="0"/>
        </a:p>
      </dgm:t>
    </dgm:pt>
    <dgm:pt modelId="{D746A08F-2256-4F18-BA1F-F18487F7E407}" type="parTrans" cxnId="{91E8397E-C310-4C56-8D7F-EDE54EF04DA9}">
      <dgm:prSet/>
      <dgm:spPr/>
      <dgm:t>
        <a:bodyPr/>
        <a:lstStyle/>
        <a:p>
          <a:endParaRPr lang="cs-CZ"/>
        </a:p>
      </dgm:t>
    </dgm:pt>
    <dgm:pt modelId="{41A81B2B-4BE4-47E9-B4EF-E381CE8B6127}" type="sibTrans" cxnId="{91E8397E-C310-4C56-8D7F-EDE54EF04DA9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5" custScaleX="99953" custScaleY="87068" custLinFactNeighborX="-2098" custLinFactNeighborY="-506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</dgm:pt>
    <dgm:pt modelId="{2DC0F2CF-3CDE-4525-8719-97C625851A66}" type="pres">
      <dgm:prSet presAssocID="{3A5FCDFB-8FD6-417F-8E32-01E69D09A10C}" presName="parentText" presStyleLbl="node1" presStyleIdx="1" presStyleCnt="5" custScaleY="42838" custLinFactY="-16525" custLinFactNeighborX="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</dgm:pt>
    <dgm:pt modelId="{7050804D-CA51-47D5-A1A9-521CCC260A58}" type="pres">
      <dgm:prSet presAssocID="{CD93C983-1A8B-4C92-B284-72C151CC2910}" presName="parentText" presStyleLbl="node1" presStyleIdx="2" presStyleCnt="5" custScaleY="59639" custLinFactY="-14844" custLinFactNeighborX="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</dgm:pt>
    <dgm:pt modelId="{AA406266-03F5-495B-B9C0-92E6D66F3E4B}" type="pres">
      <dgm:prSet presAssocID="{FCBE3C6F-762B-4DC5-B80E-EA76C0647A38}" presName="parentText" presStyleLbl="node1" presStyleIdx="3" presStyleCnt="5" custScaleY="124287" custLinFactY="-119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37CC48-7439-4C3A-93E2-C2BA17C1D663}" type="pres">
      <dgm:prSet presAssocID="{5DCCDBD1-E9B5-45A3-AE4D-1BCC8E7AC2F0}" presName="spacer" presStyleCnt="0"/>
      <dgm:spPr/>
    </dgm:pt>
    <dgm:pt modelId="{968E9E47-5996-4515-9C36-B056C1B646CE}" type="pres">
      <dgm:prSet presAssocID="{2600B78A-CD1D-4CA7-B169-BF30D5E688BD}" presName="parentText" presStyleLbl="node1" presStyleIdx="4" presStyleCnt="5" custAng="10800000" custFlipVert="1" custScaleY="22047" custLinFactY="-114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AD31225-2138-4E1A-BEA7-92386294C211}" type="presOf" srcId="{C9255543-4566-4FB8-A5C9-CE4C6557C4C7}" destId="{9311A18B-CD06-4705-8E0B-80CCF0A81EF5}" srcOrd="0" destOrd="0" presId="urn:microsoft.com/office/officeart/2005/8/layout/vList2"/>
    <dgm:cxn modelId="{74FA5C2B-C08A-4558-B5FA-CAF99AA1193C}" type="presOf" srcId="{CD93C983-1A8B-4C92-B284-72C151CC2910}" destId="{7050804D-CA51-47D5-A1A9-521CCC260A58}" srcOrd="0" destOrd="0" presId="urn:microsoft.com/office/officeart/2005/8/layout/vList2"/>
    <dgm:cxn modelId="{C0C3ED2B-254C-4694-AD5A-AF385CE95254}" type="presOf" srcId="{FCBE3C6F-762B-4DC5-B80E-EA76C0647A38}" destId="{AA406266-03F5-495B-B9C0-92E6D66F3E4B}" srcOrd="0" destOrd="0" presId="urn:microsoft.com/office/officeart/2005/8/layout/vList2"/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796FF920-2E18-43B4-89CD-0DEBBFB8558E}" type="presOf" srcId="{3A5FCDFB-8FD6-417F-8E32-01E69D09A10C}" destId="{2DC0F2CF-3CDE-4525-8719-97C625851A66}" srcOrd="0" destOrd="0" presId="urn:microsoft.com/office/officeart/2005/8/layout/vList2"/>
    <dgm:cxn modelId="{93BDD9C0-BCFC-4BF1-A886-55EBB1838AB2}" type="presOf" srcId="{2600B78A-CD1D-4CA7-B169-BF30D5E688BD}" destId="{968E9E47-5996-4515-9C36-B056C1B646CE}" srcOrd="0" destOrd="0" presId="urn:microsoft.com/office/officeart/2005/8/layout/vList2"/>
    <dgm:cxn modelId="{91E8397E-C310-4C56-8D7F-EDE54EF04DA9}" srcId="{C9255543-4566-4FB8-A5C9-CE4C6557C4C7}" destId="{2600B78A-CD1D-4CA7-B169-BF30D5E688BD}" srcOrd="4" destOrd="0" parTransId="{D746A08F-2256-4F18-BA1F-F18487F7E407}" sibTransId="{41A81B2B-4BE4-47E9-B4EF-E381CE8B6127}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A2854629-8E81-4EEF-92E2-B7979BB28993}" type="presOf" srcId="{F5CE7086-933F-48E2-9E75-276B5CFA9D3D}" destId="{F97849CA-89C6-4AB7-86E2-CBF1CD37B6C5}" srcOrd="0" destOrd="0" presId="urn:microsoft.com/office/officeart/2005/8/layout/vList2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834B3EFE-0ADB-44A7-A38A-E034A4CBA1BA}" type="presParOf" srcId="{9311A18B-CD06-4705-8E0B-80CCF0A81EF5}" destId="{F97849CA-89C6-4AB7-86E2-CBF1CD37B6C5}" srcOrd="0" destOrd="0" presId="urn:microsoft.com/office/officeart/2005/8/layout/vList2"/>
    <dgm:cxn modelId="{FCF066B5-60D5-42C8-8331-85FFF5B51F90}" type="presParOf" srcId="{9311A18B-CD06-4705-8E0B-80CCF0A81EF5}" destId="{CB5ECC21-2764-4842-AD92-DF2DC9EE248F}" srcOrd="1" destOrd="0" presId="urn:microsoft.com/office/officeart/2005/8/layout/vList2"/>
    <dgm:cxn modelId="{E6385063-F26C-49E5-8138-DEBE33954056}" type="presParOf" srcId="{9311A18B-CD06-4705-8E0B-80CCF0A81EF5}" destId="{2DC0F2CF-3CDE-4525-8719-97C625851A66}" srcOrd="2" destOrd="0" presId="urn:microsoft.com/office/officeart/2005/8/layout/vList2"/>
    <dgm:cxn modelId="{2118D09C-AFFA-4505-898E-4736CE3E3822}" type="presParOf" srcId="{9311A18B-CD06-4705-8E0B-80CCF0A81EF5}" destId="{634C4327-BF78-4B0C-B041-931A7108C43F}" srcOrd="3" destOrd="0" presId="urn:microsoft.com/office/officeart/2005/8/layout/vList2"/>
    <dgm:cxn modelId="{C6132702-48C7-4960-A486-0B0739959061}" type="presParOf" srcId="{9311A18B-CD06-4705-8E0B-80CCF0A81EF5}" destId="{7050804D-CA51-47D5-A1A9-521CCC260A58}" srcOrd="4" destOrd="0" presId="urn:microsoft.com/office/officeart/2005/8/layout/vList2"/>
    <dgm:cxn modelId="{DD1F9058-3C17-4285-9CB6-A93B8948E1BA}" type="presParOf" srcId="{9311A18B-CD06-4705-8E0B-80CCF0A81EF5}" destId="{BAF77F2D-C92D-4758-861C-A12EFDBB7B3F}" srcOrd="5" destOrd="0" presId="urn:microsoft.com/office/officeart/2005/8/layout/vList2"/>
    <dgm:cxn modelId="{240A40EC-3EA7-4390-9139-8E18B05AAEB7}" type="presParOf" srcId="{9311A18B-CD06-4705-8E0B-80CCF0A81EF5}" destId="{AA406266-03F5-495B-B9C0-92E6D66F3E4B}" srcOrd="6" destOrd="0" presId="urn:microsoft.com/office/officeart/2005/8/layout/vList2"/>
    <dgm:cxn modelId="{0823C466-0F51-40FB-939D-21B054154E1F}" type="presParOf" srcId="{9311A18B-CD06-4705-8E0B-80CCF0A81EF5}" destId="{8237CC48-7439-4C3A-93E2-C2BA17C1D663}" srcOrd="7" destOrd="0" presId="urn:microsoft.com/office/officeart/2005/8/layout/vList2"/>
    <dgm:cxn modelId="{E0BD08A1-758C-4AC3-945B-D4129087B0C4}" type="presParOf" srcId="{9311A18B-CD06-4705-8E0B-80CCF0A81EF5}" destId="{968E9E47-5996-4515-9C36-B056C1B646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xfrm>
          <a:off x="0" y="1885"/>
          <a:ext cx="8547568" cy="1245494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cs-CZ" sz="3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PŘÍPRAVA Výzva č. 75 plánovaná</a:t>
          </a:r>
        </a:p>
        <a:p>
          <a:pPr algn="ctr" rtl="0">
            <a:spcAft>
              <a:spcPts val="0"/>
            </a:spcAft>
          </a:pPr>
          <a:r>
            <a:rPr lang="cs-CZ" sz="3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Podpora zaměstnanosti cílových skupin </a:t>
          </a:r>
          <a:endParaRPr lang="cs-CZ" sz="3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xfrm>
          <a:off x="0" y="1178500"/>
          <a:ext cx="10515600" cy="769254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rtl="0"/>
          <a:r>
            <a:rPr lang="cs-CZ" sz="2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Kdy: </a:t>
          </a:r>
          <a:r>
            <a:rPr lang="cs-CZ" sz="25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září 2017 (předpoklad), </a:t>
          </a:r>
          <a:r>
            <a:rPr lang="cs-CZ" sz="2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alokace: </a:t>
          </a:r>
          <a:r>
            <a:rPr lang="cs-CZ" sz="25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298 000 000 Kč</a:t>
          </a:r>
          <a:endParaRPr lang="cs-CZ" sz="25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xfrm>
          <a:off x="0" y="1954090"/>
          <a:ext cx="10515600" cy="1324907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rtl="0"/>
          <a:r>
            <a:rPr lang="cs-CZ" sz="2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Žadatelé: </a:t>
          </a:r>
          <a:r>
            <a:rPr lang="cs-CZ" sz="25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poradenské a vzdělávací instituce (včetně škol), NNO, </a:t>
          </a:r>
          <a:r>
            <a:rPr lang="cs-CZ" sz="2500" b="0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obce</a:t>
          </a:r>
        </a:p>
        <a:p>
          <a:pPr rtl="0"/>
          <a:r>
            <a:rPr lang="cs-CZ" sz="2500" b="1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Cílová skupina: </a:t>
          </a:r>
          <a:r>
            <a:rPr lang="cs-CZ" sz="2500" b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uchazeči a zájemci o zaměstnání, neaktivní lidí apod. </a:t>
          </a:r>
          <a:endParaRPr lang="cs-CZ" sz="2500" b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xfrm>
          <a:off x="0" y="3333372"/>
          <a:ext cx="10515600" cy="1439941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just" rtl="0"/>
          <a:r>
            <a:rPr lang="cs-CZ" sz="2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Aktivity: </a:t>
          </a:r>
          <a:r>
            <a:rPr lang="cs-CZ" sz="25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rozvoj základních kompetencí, podpora aktivit k získání pracovních návyků a zkušeností, poradenské a informační činnosti a programy, bilanční a pracovní diagnostika, rekvalifikace, motivační aktivity, podpora umístění na uvolněná pracovní místa a podpora vytváření nových pracovních míst, podpora flexibilních forem zaměstnání aj.</a:t>
          </a:r>
          <a:endParaRPr lang="cs-CZ" sz="25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4" custScaleX="91592" custScaleY="63169" custLinFactY="-3997" custLinFactNeighborX="2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</dgm:pt>
    <dgm:pt modelId="{2DC0F2CF-3CDE-4525-8719-97C625851A66}" type="pres">
      <dgm:prSet presAssocID="{3A5FCDFB-8FD6-417F-8E32-01E69D09A10C}" presName="parentText" presStyleLbl="node1" presStyleIdx="1" presStyleCnt="4" custScaleY="33519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</dgm:pt>
    <dgm:pt modelId="{7050804D-CA51-47D5-A1A9-521CCC260A58}" type="pres">
      <dgm:prSet presAssocID="{CD93C983-1A8B-4C92-B284-72C151CC2910}" presName="parentText" presStyleLbl="node1" presStyleIdx="2" presStyleCnt="4" custScaleY="56565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</dgm:pt>
    <dgm:pt modelId="{AA406266-03F5-495B-B9C0-92E6D66F3E4B}" type="pres">
      <dgm:prSet presAssocID="{FCBE3C6F-762B-4DC5-B80E-EA76C0647A38}" presName="parentText" presStyleLbl="node1" presStyleIdx="3" presStyleCnt="4" custScaleY="115612" custLinFactY="-4822" custLinFactNeighborX="2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B0C3458-CCAC-401E-8281-C45F2E40FE64}" type="presOf" srcId="{C9255543-4566-4FB8-A5C9-CE4C6557C4C7}" destId="{9311A18B-CD06-4705-8E0B-80CCF0A81EF5}" srcOrd="0" destOrd="0" presId="urn:microsoft.com/office/officeart/2005/8/layout/vList2"/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FE9E1BDF-3520-478F-BC16-75E2E0AAE444}" type="presOf" srcId="{3A5FCDFB-8FD6-417F-8E32-01E69D09A10C}" destId="{2DC0F2CF-3CDE-4525-8719-97C625851A66}" srcOrd="0" destOrd="0" presId="urn:microsoft.com/office/officeart/2005/8/layout/vList2"/>
    <dgm:cxn modelId="{1F794897-3B78-4E9B-8959-359A073E944B}" type="presOf" srcId="{F5CE7086-933F-48E2-9E75-276B5CFA9D3D}" destId="{F97849CA-89C6-4AB7-86E2-CBF1CD37B6C5}" srcOrd="0" destOrd="0" presId="urn:microsoft.com/office/officeart/2005/8/layout/vList2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01BED07B-4AA0-466D-BDB1-D3A3B0F73FE4}" type="presOf" srcId="{CD93C983-1A8B-4C92-B284-72C151CC2910}" destId="{7050804D-CA51-47D5-A1A9-521CCC260A58}" srcOrd="0" destOrd="0" presId="urn:microsoft.com/office/officeart/2005/8/layout/vList2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9A3325EC-278F-4BAF-B29B-D0B98458610A}" type="presOf" srcId="{FCBE3C6F-762B-4DC5-B80E-EA76C0647A38}" destId="{AA406266-03F5-495B-B9C0-92E6D66F3E4B}" srcOrd="0" destOrd="0" presId="urn:microsoft.com/office/officeart/2005/8/layout/vList2"/>
    <dgm:cxn modelId="{B2126222-D312-4CBB-AE6B-9FCE325B4813}" type="presParOf" srcId="{9311A18B-CD06-4705-8E0B-80CCF0A81EF5}" destId="{F97849CA-89C6-4AB7-86E2-CBF1CD37B6C5}" srcOrd="0" destOrd="0" presId="urn:microsoft.com/office/officeart/2005/8/layout/vList2"/>
    <dgm:cxn modelId="{3B995E61-5EB8-484B-A402-BB073CF272AA}" type="presParOf" srcId="{9311A18B-CD06-4705-8E0B-80CCF0A81EF5}" destId="{CB5ECC21-2764-4842-AD92-DF2DC9EE248F}" srcOrd="1" destOrd="0" presId="urn:microsoft.com/office/officeart/2005/8/layout/vList2"/>
    <dgm:cxn modelId="{BF58D037-40DD-4450-8285-A66C7E435941}" type="presParOf" srcId="{9311A18B-CD06-4705-8E0B-80CCF0A81EF5}" destId="{2DC0F2CF-3CDE-4525-8719-97C625851A66}" srcOrd="2" destOrd="0" presId="urn:microsoft.com/office/officeart/2005/8/layout/vList2"/>
    <dgm:cxn modelId="{5D009CBA-84E6-4DCE-962B-5E5E064A9EEF}" type="presParOf" srcId="{9311A18B-CD06-4705-8E0B-80CCF0A81EF5}" destId="{634C4327-BF78-4B0C-B041-931A7108C43F}" srcOrd="3" destOrd="0" presId="urn:microsoft.com/office/officeart/2005/8/layout/vList2"/>
    <dgm:cxn modelId="{23175CCD-6F84-4A9B-9B53-A80D64464387}" type="presParOf" srcId="{9311A18B-CD06-4705-8E0B-80CCF0A81EF5}" destId="{7050804D-CA51-47D5-A1A9-521CCC260A58}" srcOrd="4" destOrd="0" presId="urn:microsoft.com/office/officeart/2005/8/layout/vList2"/>
    <dgm:cxn modelId="{C2541CDF-FF5A-4CBD-B16D-46A5C781D920}" type="presParOf" srcId="{9311A18B-CD06-4705-8E0B-80CCF0A81EF5}" destId="{BAF77F2D-C92D-4758-861C-A12EFDBB7B3F}" srcOrd="5" destOrd="0" presId="urn:microsoft.com/office/officeart/2005/8/layout/vList2"/>
    <dgm:cxn modelId="{7810CA23-1BF6-4CA0-9790-9ECB0D1A9AA3}" type="presParOf" srcId="{9311A18B-CD06-4705-8E0B-80CCF0A81EF5}" destId="{AA406266-03F5-495B-B9C0-92E6D66F3E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ctr" rtl="0"/>
          <a:r>
            <a:rPr lang="cs-CZ" sz="3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PŘÍPRAVA výzvy na DĚTSKÉ SKUPINY </a:t>
          </a:r>
          <a:r>
            <a:rPr lang="cs-CZ" sz="17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-  plánovaná podobná jako č. </a:t>
          </a:r>
          <a:r>
            <a:rPr lang="cs-CZ" sz="1700" b="1" dirty="0" smtClean="0"/>
            <a:t>73 a 132</a:t>
          </a:r>
          <a:r>
            <a:rPr lang="cs-CZ" sz="1800" b="1" dirty="0" smtClean="0"/>
            <a:t> </a:t>
          </a:r>
          <a:endParaRPr lang="cs-CZ" sz="3000" b="1" dirty="0" smtClean="0"/>
        </a:p>
        <a:p>
          <a:pPr algn="ctr" rtl="0"/>
          <a:r>
            <a:rPr lang="cs-CZ" sz="3000" b="1" dirty="0" smtClean="0"/>
            <a:t>Podpora dětských skupin pro podniky i veřejnost</a:t>
          </a:r>
          <a:endParaRPr lang="cs-CZ" sz="3000" b="1" dirty="0"/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9/2017, příjem žádostí 9/2017 – 12/2017</a:t>
          </a:r>
          <a:endParaRPr lang="cs-CZ" sz="2500" dirty="0"/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l" rtl="0"/>
          <a:endParaRPr lang="cs-CZ" sz="2500" b="1" dirty="0" smtClean="0"/>
        </a:p>
        <a:p>
          <a:pPr algn="just" rtl="0"/>
          <a:r>
            <a:rPr lang="cs-CZ" sz="2500" b="1" dirty="0" smtClean="0"/>
            <a:t>Žadatelé: </a:t>
          </a:r>
          <a:r>
            <a:rPr lang="cs-CZ" sz="2400" b="0" dirty="0" smtClean="0"/>
            <a:t>kraje, obce a jim zřizované organizace, DSO, zaměstnavatelé, neziskové organizace, územně samosprávné celky a jimi založené právnické osoby, vysoké školy, profesní a podnikatelská sdružení, obchodní korporace, OSVČ</a:t>
          </a:r>
        </a:p>
        <a:p>
          <a:pPr algn="l" rtl="0"/>
          <a:endParaRPr lang="cs-CZ" sz="2500" b="0" dirty="0"/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Aktivity: </a:t>
          </a:r>
          <a:r>
            <a:rPr lang="cs-CZ" sz="2500" b="0" dirty="0" smtClean="0"/>
            <a:t>vybudování/transformace a provoz zařízení péče o děti typu dětská skupina – zapojení rodičů do pracovního procesu</a:t>
          </a:r>
          <a:endParaRPr lang="cs-CZ" sz="2500" b="0" dirty="0"/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4" custScaleX="95898" custLinFactY="-7889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</dgm:pt>
    <dgm:pt modelId="{2DC0F2CF-3CDE-4525-8719-97C625851A66}" type="pres">
      <dgm:prSet presAssocID="{3A5FCDFB-8FD6-417F-8E32-01E69D09A10C}" presName="parentText" presStyleLbl="node1" presStyleIdx="1" presStyleCnt="4" custScaleY="61763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</dgm:pt>
    <dgm:pt modelId="{7050804D-CA51-47D5-A1A9-521CCC260A58}" type="pres">
      <dgm:prSet presAssocID="{CD93C983-1A8B-4C92-B284-72C151CC2910}" presName="parentText" presStyleLbl="node1" presStyleIdx="2" presStyleCnt="4" custScaleX="112586" custScaleY="89151" custLinFactY="-10500" custLinFactNeighborX="-4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</dgm:pt>
    <dgm:pt modelId="{AA406266-03F5-495B-B9C0-92E6D66F3E4B}" type="pres">
      <dgm:prSet presAssocID="{FCBE3C6F-762B-4DC5-B80E-EA76C0647A38}" presName="parentText" presStyleLbl="node1" presStyleIdx="3" presStyleCnt="4" custScaleY="52285" custLinFactY="-12294" custLinFactNeighborX="2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BC4A24DB-CF94-4282-B4FB-DFFAFF86F778}" type="presOf" srcId="{CD93C983-1A8B-4C92-B284-72C151CC2910}" destId="{7050804D-CA51-47D5-A1A9-521CCC260A58}" srcOrd="0" destOrd="0" presId="urn:microsoft.com/office/officeart/2005/8/layout/vList2"/>
    <dgm:cxn modelId="{52692BD2-F103-4F1B-9DAC-0CF4945C138E}" type="presOf" srcId="{3A5FCDFB-8FD6-417F-8E32-01E69D09A10C}" destId="{2DC0F2CF-3CDE-4525-8719-97C625851A66}" srcOrd="0" destOrd="0" presId="urn:microsoft.com/office/officeart/2005/8/layout/vList2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A9E87E2E-D115-4199-BD83-175B04379BF2}" type="presOf" srcId="{C9255543-4566-4FB8-A5C9-CE4C6557C4C7}" destId="{9311A18B-CD06-4705-8E0B-80CCF0A81EF5}" srcOrd="0" destOrd="0" presId="urn:microsoft.com/office/officeart/2005/8/layout/vList2"/>
    <dgm:cxn modelId="{21ABE63E-ABD0-4539-B84F-6C854F5CD87D}" type="presOf" srcId="{F5CE7086-933F-48E2-9E75-276B5CFA9D3D}" destId="{F97849CA-89C6-4AB7-86E2-CBF1CD37B6C5}" srcOrd="0" destOrd="0" presId="urn:microsoft.com/office/officeart/2005/8/layout/vList2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675E804C-40A9-48C7-ACF9-0EB2BA93FBF6}" type="presOf" srcId="{FCBE3C6F-762B-4DC5-B80E-EA76C0647A38}" destId="{AA406266-03F5-495B-B9C0-92E6D66F3E4B}" srcOrd="0" destOrd="0" presId="urn:microsoft.com/office/officeart/2005/8/layout/vList2"/>
    <dgm:cxn modelId="{3D4E9080-21E8-4424-A2D3-AD137E9BE2AC}" type="presParOf" srcId="{9311A18B-CD06-4705-8E0B-80CCF0A81EF5}" destId="{F97849CA-89C6-4AB7-86E2-CBF1CD37B6C5}" srcOrd="0" destOrd="0" presId="urn:microsoft.com/office/officeart/2005/8/layout/vList2"/>
    <dgm:cxn modelId="{9042EE2C-E0D3-4C97-8D4A-B31D978FE9EB}" type="presParOf" srcId="{9311A18B-CD06-4705-8E0B-80CCF0A81EF5}" destId="{CB5ECC21-2764-4842-AD92-DF2DC9EE248F}" srcOrd="1" destOrd="0" presId="urn:microsoft.com/office/officeart/2005/8/layout/vList2"/>
    <dgm:cxn modelId="{2FCDFD32-FC8C-4CB0-BA01-DA594A4C912E}" type="presParOf" srcId="{9311A18B-CD06-4705-8E0B-80CCF0A81EF5}" destId="{2DC0F2CF-3CDE-4525-8719-97C625851A66}" srcOrd="2" destOrd="0" presId="urn:microsoft.com/office/officeart/2005/8/layout/vList2"/>
    <dgm:cxn modelId="{1C6C96CE-05AA-4D98-9C6C-86FFF00FE22A}" type="presParOf" srcId="{9311A18B-CD06-4705-8E0B-80CCF0A81EF5}" destId="{634C4327-BF78-4B0C-B041-931A7108C43F}" srcOrd="3" destOrd="0" presId="urn:microsoft.com/office/officeart/2005/8/layout/vList2"/>
    <dgm:cxn modelId="{511069C1-EC0B-4FD7-8FA5-2AA98C5443DF}" type="presParOf" srcId="{9311A18B-CD06-4705-8E0B-80CCF0A81EF5}" destId="{7050804D-CA51-47D5-A1A9-521CCC260A58}" srcOrd="4" destOrd="0" presId="urn:microsoft.com/office/officeart/2005/8/layout/vList2"/>
    <dgm:cxn modelId="{50172878-5A2B-462B-8BDC-048173C2722E}" type="presParOf" srcId="{9311A18B-CD06-4705-8E0B-80CCF0A81EF5}" destId="{BAF77F2D-C92D-4758-861C-A12EFDBB7B3F}" srcOrd="5" destOrd="0" presId="urn:microsoft.com/office/officeart/2005/8/layout/vList2"/>
    <dgm:cxn modelId="{F7057DEC-323D-4EA9-8AEB-BB0B1DBC648C}" type="presParOf" srcId="{9311A18B-CD06-4705-8E0B-80CCF0A81EF5}" destId="{AA406266-03F5-495B-B9C0-92E6D66F3E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ctr" rtl="0"/>
          <a:r>
            <a:rPr lang="cs-CZ" sz="2800" b="1" dirty="0" smtClean="0"/>
            <a:t>SC 1.4 Podpořit preventivní protipovodňová opatření </a:t>
          </a:r>
        </a:p>
        <a:p>
          <a:pPr algn="ctr" rtl="0"/>
          <a:r>
            <a:rPr lang="cs-CZ" sz="2800" b="1" dirty="0" smtClean="0"/>
            <a:t>- výzvy č. 63 a 66  </a:t>
          </a: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Kdy: výzva č. 63 </a:t>
          </a:r>
          <a:r>
            <a:rPr lang="cs-CZ" sz="2500" dirty="0" smtClean="0"/>
            <a:t>vyhlášení 4/2017, příjem žádostí do 6/2017</a:t>
          </a:r>
        </a:p>
        <a:p>
          <a:pPr rtl="0"/>
          <a:r>
            <a:rPr lang="cs-CZ" sz="2500" dirty="0" smtClean="0"/>
            <a:t>         </a:t>
          </a:r>
          <a:r>
            <a:rPr lang="cs-CZ" sz="2500" b="1" dirty="0" smtClean="0"/>
            <a:t>výzva č. 66 </a:t>
          </a:r>
          <a:r>
            <a:rPr lang="cs-CZ" sz="2500" dirty="0" smtClean="0"/>
            <a:t>vyhlášení 10/2017, příjem žádostí do 1/2018</a:t>
          </a:r>
          <a:endParaRPr lang="cs-CZ" sz="2500" dirty="0"/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Žadatelé: </a:t>
          </a:r>
          <a:r>
            <a:rPr lang="cs-CZ" sz="2500" b="0" dirty="0" smtClean="0"/>
            <a:t>bez omezení, dle PD</a:t>
          </a:r>
          <a:endParaRPr lang="cs-CZ" sz="2500" b="0" dirty="0"/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Aktivity: výzva č. 63 - </a:t>
          </a:r>
          <a:r>
            <a:rPr lang="cs-CZ" sz="2500" dirty="0" smtClean="0"/>
            <a:t>budování a rozšíření varovných, hlásných, předpovědních a výstražných systémů na lokální úrovni, digitální povodňové plány – výzva zde: </a:t>
          </a:r>
          <a:r>
            <a:rPr lang="cs-CZ" sz="2500" dirty="0" smtClean="0">
              <a:hlinkClick xmlns:r="http://schemas.openxmlformats.org/officeDocument/2006/relationships" r:id="rId1"/>
            </a:rPr>
            <a:t>http://www.opzp.cz/vyzvy/63-vyzva</a:t>
          </a:r>
          <a:r>
            <a:rPr lang="cs-CZ" sz="2500" dirty="0" smtClean="0"/>
            <a:t> </a:t>
          </a:r>
        </a:p>
        <a:p>
          <a:pPr rtl="0"/>
          <a:r>
            <a:rPr lang="cs-CZ" sz="2500" b="1" dirty="0" smtClean="0"/>
            <a:t>výzva č. 66 – </a:t>
          </a:r>
          <a:r>
            <a:rPr lang="cs-CZ" sz="2500" b="0" dirty="0" smtClean="0"/>
            <a:t>aktivity výzvy 63 + zpracování podkladů pro vymezení území ohroženého zvláštní povodní – plánovaná</a:t>
          </a:r>
          <a:endParaRPr lang="cs-CZ" sz="2500" b="0" dirty="0"/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4" custScaleX="89566" custScaleY="52495" custLinFactY="-13211" custLinFactNeighborX="-42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  <dgm:t>
        <a:bodyPr/>
        <a:lstStyle/>
        <a:p>
          <a:endParaRPr lang="cs-CZ"/>
        </a:p>
      </dgm:t>
    </dgm:pt>
    <dgm:pt modelId="{2DC0F2CF-3CDE-4525-8719-97C625851A66}" type="pres">
      <dgm:prSet presAssocID="{3A5FCDFB-8FD6-417F-8E32-01E69D09A10C}" presName="parentText" presStyleLbl="node1" presStyleIdx="1" presStyleCnt="4" custScaleY="46216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  <dgm:t>
        <a:bodyPr/>
        <a:lstStyle/>
        <a:p>
          <a:endParaRPr lang="cs-CZ"/>
        </a:p>
      </dgm:t>
    </dgm:pt>
    <dgm:pt modelId="{7050804D-CA51-47D5-A1A9-521CCC260A58}" type="pres">
      <dgm:prSet presAssocID="{CD93C983-1A8B-4C92-B284-72C151CC2910}" presName="parentText" presStyleLbl="node1" presStyleIdx="2" presStyleCnt="4" custScaleY="29199" custLinFactY="-17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  <dgm:t>
        <a:bodyPr/>
        <a:lstStyle/>
        <a:p>
          <a:endParaRPr lang="cs-CZ"/>
        </a:p>
      </dgm:t>
    </dgm:pt>
    <dgm:pt modelId="{AA406266-03F5-495B-B9C0-92E6D66F3E4B}" type="pres">
      <dgm:prSet presAssocID="{FCBE3C6F-762B-4DC5-B80E-EA76C0647A38}" presName="parentText" presStyleLbl="node1" presStyleIdx="3" presStyleCnt="4" custScaleY="98378" custLinFactNeighborY="2906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DB1F5D-6696-4FCD-B41F-11CAAE7100B1}" type="presOf" srcId="{3A5FCDFB-8FD6-417F-8E32-01E69D09A10C}" destId="{2DC0F2CF-3CDE-4525-8719-97C625851A66}" srcOrd="0" destOrd="0" presId="urn:microsoft.com/office/officeart/2005/8/layout/vList2"/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E9092C0E-F228-4DC5-BAD0-050A710D327E}" type="presOf" srcId="{CD93C983-1A8B-4C92-B284-72C151CC2910}" destId="{7050804D-CA51-47D5-A1A9-521CCC260A58}" srcOrd="0" destOrd="0" presId="urn:microsoft.com/office/officeart/2005/8/layout/vList2"/>
    <dgm:cxn modelId="{D7CC44CE-5E35-479C-B5D6-09EF44707FE8}" type="presOf" srcId="{FCBE3C6F-762B-4DC5-B80E-EA76C0647A38}" destId="{AA406266-03F5-495B-B9C0-92E6D66F3E4B}" srcOrd="0" destOrd="0" presId="urn:microsoft.com/office/officeart/2005/8/layout/vList2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C0233BEF-6048-41DD-BFFF-9C3C8D153C24}" type="presOf" srcId="{F5CE7086-933F-48E2-9E75-276B5CFA9D3D}" destId="{F97849CA-89C6-4AB7-86E2-CBF1CD37B6C5}" srcOrd="0" destOrd="0" presId="urn:microsoft.com/office/officeart/2005/8/layout/vList2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C0A6E8F4-FF70-48D3-B062-A34DCFCCA93C}" type="presOf" srcId="{C9255543-4566-4FB8-A5C9-CE4C6557C4C7}" destId="{9311A18B-CD06-4705-8E0B-80CCF0A81EF5}" srcOrd="0" destOrd="0" presId="urn:microsoft.com/office/officeart/2005/8/layout/vList2"/>
    <dgm:cxn modelId="{C8345A85-35D5-4B13-8EB0-A17CEB6F37D7}" type="presParOf" srcId="{9311A18B-CD06-4705-8E0B-80CCF0A81EF5}" destId="{F97849CA-89C6-4AB7-86E2-CBF1CD37B6C5}" srcOrd="0" destOrd="0" presId="urn:microsoft.com/office/officeart/2005/8/layout/vList2"/>
    <dgm:cxn modelId="{31C184E3-72A7-4AEE-91DA-C525799BB1ED}" type="presParOf" srcId="{9311A18B-CD06-4705-8E0B-80CCF0A81EF5}" destId="{CB5ECC21-2764-4842-AD92-DF2DC9EE248F}" srcOrd="1" destOrd="0" presId="urn:microsoft.com/office/officeart/2005/8/layout/vList2"/>
    <dgm:cxn modelId="{C786E4E6-CB27-45C2-B370-41D8C3C68044}" type="presParOf" srcId="{9311A18B-CD06-4705-8E0B-80CCF0A81EF5}" destId="{2DC0F2CF-3CDE-4525-8719-97C625851A66}" srcOrd="2" destOrd="0" presId="urn:microsoft.com/office/officeart/2005/8/layout/vList2"/>
    <dgm:cxn modelId="{CA0950DF-352D-4582-B23B-7218BF44081B}" type="presParOf" srcId="{9311A18B-CD06-4705-8E0B-80CCF0A81EF5}" destId="{634C4327-BF78-4B0C-B041-931A7108C43F}" srcOrd="3" destOrd="0" presId="urn:microsoft.com/office/officeart/2005/8/layout/vList2"/>
    <dgm:cxn modelId="{E2861B52-BB7B-4CFB-B968-C00EC8274207}" type="presParOf" srcId="{9311A18B-CD06-4705-8E0B-80CCF0A81EF5}" destId="{7050804D-CA51-47D5-A1A9-521CCC260A58}" srcOrd="4" destOrd="0" presId="urn:microsoft.com/office/officeart/2005/8/layout/vList2"/>
    <dgm:cxn modelId="{82D0AF49-99ED-4AD2-B490-E86955669B0B}" type="presParOf" srcId="{9311A18B-CD06-4705-8E0B-80CCF0A81EF5}" destId="{BAF77F2D-C92D-4758-861C-A12EFDBB7B3F}" srcOrd="5" destOrd="0" presId="urn:microsoft.com/office/officeart/2005/8/layout/vList2"/>
    <dgm:cxn modelId="{532F5450-B081-40A1-99CA-05F622B76BD8}" type="presParOf" srcId="{9311A18B-CD06-4705-8E0B-80CCF0A81EF5}" destId="{AA406266-03F5-495B-B9C0-92E6D66F3E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xfrm>
          <a:off x="1179349" y="391"/>
          <a:ext cx="8435686" cy="1752140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 rtl="0"/>
          <a:r>
            <a:rPr lang="cs-CZ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 2.2 Snížit emise stacionárních zdrojů podílejících se na expozici obyvatelstva nadlimitním koncentracím znečišťujících látek - výzva č. 89</a:t>
          </a: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xfrm>
          <a:off x="0" y="1654556"/>
          <a:ext cx="10515600" cy="809769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rtl="0"/>
          <a:r>
            <a:rPr lang="cs-CZ" sz="2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Kdy: </a:t>
          </a:r>
          <a:r>
            <a:rPr lang="cs-CZ" sz="2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vyhlášení 6/2017, příjem žádostí 6/2017 – 1/2018</a:t>
          </a:r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xfrm>
          <a:off x="0" y="2534342"/>
          <a:ext cx="10515600" cy="511607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rtl="0"/>
          <a:r>
            <a:rPr lang="cs-CZ" sz="2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Žadatelé: </a:t>
          </a:r>
          <a:r>
            <a:rPr lang="cs-CZ" sz="25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bez omezení, dle PD</a:t>
          </a:r>
          <a:endParaRPr lang="cs-CZ" sz="25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xfrm>
          <a:off x="0" y="3080524"/>
          <a:ext cx="10515600" cy="1723721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rtl="0"/>
          <a:r>
            <a:rPr lang="cs-CZ" sz="2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Aktivity: </a:t>
          </a:r>
          <a:r>
            <a:rPr lang="cs-CZ" sz="2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náhrada nebo rekonstrukce spalovacích stacionárních zdrojů znečišťování za účelem snížení emisí, pořízení technologií ke snižování emisí NH3 z chovů hospodářských zvířat,  omezování prašnosti z plošných zdrojů (např. vodní clony, skrápění, odprašovací nebo mlžící zařízení)</a:t>
          </a:r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11CBFB94-0A66-49B8-987F-159D037331E2}">
      <dgm:prSet custT="1"/>
      <dgm:spPr>
        <a:xfrm>
          <a:off x="0" y="2534342"/>
          <a:ext cx="10515600" cy="511607"/>
        </a:xfr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rtl="0"/>
          <a:r>
            <a:rPr lang="cs-CZ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Více informací k výzvě: </a:t>
          </a:r>
          <a:r>
            <a:rPr lang="cs-CZ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"/>
            </a:rPr>
            <a:t>http://www.opzp.cz/vyzvy/89-vyzva</a:t>
          </a:r>
          <a:r>
            <a:rPr lang="cs-CZ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cs-CZ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A9EB362-91F4-4B3F-BAE0-A581967C7DEF}" type="parTrans" cxnId="{777A5B85-B440-4C73-BF4B-32B2C35E9C01}">
      <dgm:prSet/>
      <dgm:spPr/>
      <dgm:t>
        <a:bodyPr/>
        <a:lstStyle/>
        <a:p>
          <a:endParaRPr lang="cs-CZ"/>
        </a:p>
      </dgm:t>
    </dgm:pt>
    <dgm:pt modelId="{7FBE5BCF-3AB5-463D-A10B-DDAFB6DB4B7A}" type="sibTrans" cxnId="{777A5B85-B440-4C73-BF4B-32B2C35E9C01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5" custScaleX="89566" custScaleY="72353" custLinFactNeighborX="1480" custLinFactNeighborY="-2357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  <dgm:t>
        <a:bodyPr/>
        <a:lstStyle/>
        <a:p>
          <a:endParaRPr lang="cs-CZ"/>
        </a:p>
      </dgm:t>
    </dgm:pt>
    <dgm:pt modelId="{2DC0F2CF-3CDE-4525-8719-97C625851A66}" type="pres">
      <dgm:prSet presAssocID="{3A5FCDFB-8FD6-417F-8E32-01E69D09A10C}" presName="parentText" presStyleLbl="node1" presStyleIdx="1" presStyleCnt="5" custScaleY="46216" custLinFactY="519" custLinFactNeighborX="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  <dgm:t>
        <a:bodyPr/>
        <a:lstStyle/>
        <a:p>
          <a:endParaRPr lang="cs-CZ"/>
        </a:p>
      </dgm:t>
    </dgm:pt>
    <dgm:pt modelId="{7050804D-CA51-47D5-A1A9-521CCC260A58}" type="pres">
      <dgm:prSet presAssocID="{CD93C983-1A8B-4C92-B284-72C151CC2910}" presName="parentText" presStyleLbl="node1" presStyleIdx="2" presStyleCnt="5" custScaleY="29199" custLinFactY="-2634" custLinFactNeighborX="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  <dgm:t>
        <a:bodyPr/>
        <a:lstStyle/>
        <a:p>
          <a:endParaRPr lang="cs-CZ"/>
        </a:p>
      </dgm:t>
    </dgm:pt>
    <dgm:pt modelId="{AA406266-03F5-495B-B9C0-92E6D66F3E4B}" type="pres">
      <dgm:prSet presAssocID="{FCBE3C6F-762B-4DC5-B80E-EA76C0647A38}" presName="parentText" presStyleLbl="node1" presStyleIdx="3" presStyleCnt="5" custScaleY="98378" custLinFactY="-5490" custLinFactNeighborX="-6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A2215C-855D-4570-B167-8D4B234E4CD1}" type="pres">
      <dgm:prSet presAssocID="{5DCCDBD1-E9B5-45A3-AE4D-1BCC8E7AC2F0}" presName="spacer" presStyleCnt="0"/>
      <dgm:spPr/>
    </dgm:pt>
    <dgm:pt modelId="{5EAF29FC-137B-4971-A478-53543E39BA23}" type="pres">
      <dgm:prSet presAssocID="{11CBFB94-0A66-49B8-987F-159D037331E2}" presName="parentText" presStyleLbl="node1" presStyleIdx="4" presStyleCnt="5" custScaleY="29199" custLinFactY="-2634" custLinFactNeighborX="4" custLinFactNeighborY="-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</dgm:ptLst>
  <dgm:cxnLst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777A5B85-B440-4C73-BF4B-32B2C35E9C01}" srcId="{C9255543-4566-4FB8-A5C9-CE4C6557C4C7}" destId="{11CBFB94-0A66-49B8-987F-159D037331E2}" srcOrd="4" destOrd="0" parTransId="{8A9EB362-91F4-4B3F-BAE0-A581967C7DEF}" sibTransId="{7FBE5BCF-3AB5-463D-A10B-DDAFB6DB4B7A}"/>
    <dgm:cxn modelId="{83D4109A-ABD3-44DB-952B-FC267C1615AF}" type="presOf" srcId="{11CBFB94-0A66-49B8-987F-159D037331E2}" destId="{5EAF29FC-137B-4971-A478-53543E39BA23}" srcOrd="0" destOrd="0" presId="urn:microsoft.com/office/officeart/2005/8/layout/vList2"/>
    <dgm:cxn modelId="{9DC95D2E-02D3-4557-B03C-15975ED06021}" type="presOf" srcId="{FCBE3C6F-762B-4DC5-B80E-EA76C0647A38}" destId="{AA406266-03F5-495B-B9C0-92E6D66F3E4B}" srcOrd="0" destOrd="0" presId="urn:microsoft.com/office/officeart/2005/8/layout/vList2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E7417F0C-8889-4518-87B5-899C12A20697}" type="presOf" srcId="{3A5FCDFB-8FD6-417F-8E32-01E69D09A10C}" destId="{2DC0F2CF-3CDE-4525-8719-97C625851A66}" srcOrd="0" destOrd="0" presId="urn:microsoft.com/office/officeart/2005/8/layout/vList2"/>
    <dgm:cxn modelId="{3FCEC6E8-62C7-484E-95F5-453B03374107}" type="presOf" srcId="{F5CE7086-933F-48E2-9E75-276B5CFA9D3D}" destId="{F97849CA-89C6-4AB7-86E2-CBF1CD37B6C5}" srcOrd="0" destOrd="0" presId="urn:microsoft.com/office/officeart/2005/8/layout/vList2"/>
    <dgm:cxn modelId="{176A79FA-A3EE-40F3-88A1-6ED6B5610772}" type="presOf" srcId="{CD93C983-1A8B-4C92-B284-72C151CC2910}" destId="{7050804D-CA51-47D5-A1A9-521CCC260A58}" srcOrd="0" destOrd="0" presId="urn:microsoft.com/office/officeart/2005/8/layout/vList2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AB015068-29F2-46D2-B825-1AF1CC3195D1}" type="presOf" srcId="{C9255543-4566-4FB8-A5C9-CE4C6557C4C7}" destId="{9311A18B-CD06-4705-8E0B-80CCF0A81EF5}" srcOrd="0" destOrd="0" presId="urn:microsoft.com/office/officeart/2005/8/layout/vList2"/>
    <dgm:cxn modelId="{DADE52AC-9419-4DF2-9BF4-60103EB73864}" type="presParOf" srcId="{9311A18B-CD06-4705-8E0B-80CCF0A81EF5}" destId="{F97849CA-89C6-4AB7-86E2-CBF1CD37B6C5}" srcOrd="0" destOrd="0" presId="urn:microsoft.com/office/officeart/2005/8/layout/vList2"/>
    <dgm:cxn modelId="{1EC02319-EB1F-4C7A-A934-BFF189E9B87D}" type="presParOf" srcId="{9311A18B-CD06-4705-8E0B-80CCF0A81EF5}" destId="{CB5ECC21-2764-4842-AD92-DF2DC9EE248F}" srcOrd="1" destOrd="0" presId="urn:microsoft.com/office/officeart/2005/8/layout/vList2"/>
    <dgm:cxn modelId="{FA65C1BC-DCB3-468D-BB36-8C2925285F34}" type="presParOf" srcId="{9311A18B-CD06-4705-8E0B-80CCF0A81EF5}" destId="{2DC0F2CF-3CDE-4525-8719-97C625851A66}" srcOrd="2" destOrd="0" presId="urn:microsoft.com/office/officeart/2005/8/layout/vList2"/>
    <dgm:cxn modelId="{95875CF7-4D19-4C76-922A-9733F4378FC0}" type="presParOf" srcId="{9311A18B-CD06-4705-8E0B-80CCF0A81EF5}" destId="{634C4327-BF78-4B0C-B041-931A7108C43F}" srcOrd="3" destOrd="0" presId="urn:microsoft.com/office/officeart/2005/8/layout/vList2"/>
    <dgm:cxn modelId="{D7FF5BBE-9048-4A9F-90E7-0C370D09001E}" type="presParOf" srcId="{9311A18B-CD06-4705-8E0B-80CCF0A81EF5}" destId="{7050804D-CA51-47D5-A1A9-521CCC260A58}" srcOrd="4" destOrd="0" presId="urn:microsoft.com/office/officeart/2005/8/layout/vList2"/>
    <dgm:cxn modelId="{01FEB4EF-6337-4218-A6BF-2CDB50960E18}" type="presParOf" srcId="{9311A18B-CD06-4705-8E0B-80CCF0A81EF5}" destId="{BAF77F2D-C92D-4758-861C-A12EFDBB7B3F}" srcOrd="5" destOrd="0" presId="urn:microsoft.com/office/officeart/2005/8/layout/vList2"/>
    <dgm:cxn modelId="{D03FFDFC-0D8D-4A85-99ED-5037AADACAF6}" type="presParOf" srcId="{9311A18B-CD06-4705-8E0B-80CCF0A81EF5}" destId="{AA406266-03F5-495B-B9C0-92E6D66F3E4B}" srcOrd="6" destOrd="0" presId="urn:microsoft.com/office/officeart/2005/8/layout/vList2"/>
    <dgm:cxn modelId="{A9E67C43-BF73-43D0-834F-CAD5E199CD61}" type="presParOf" srcId="{9311A18B-CD06-4705-8E0B-80CCF0A81EF5}" destId="{63A2215C-855D-4570-B167-8D4B234E4CD1}" srcOrd="7" destOrd="0" presId="urn:microsoft.com/office/officeart/2005/8/layout/vList2"/>
    <dgm:cxn modelId="{C0DF2870-96E8-49A4-8855-34BDD24CDD93}" type="presParOf" srcId="{9311A18B-CD06-4705-8E0B-80CCF0A81EF5}" destId="{5EAF29FC-137B-4971-A478-53543E39BA2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ctr" rtl="0"/>
          <a:r>
            <a:rPr lang="cs-CZ" sz="2800" b="1" dirty="0" smtClean="0"/>
            <a:t>SC 2.3 Zlepšit systém sledování, hodnocení a předpovídání vývoje kvality ovzduší a souvisejících meteorologických aspektů - výzva č. 79 </a:t>
          </a: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1/2017, příjem žádostí do12/2017</a:t>
          </a:r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Žadatelé: </a:t>
          </a:r>
          <a:r>
            <a:rPr lang="cs-CZ" sz="2500" b="0" dirty="0" smtClean="0"/>
            <a:t>bez omezení, dle PD</a:t>
          </a:r>
          <a:endParaRPr lang="cs-CZ" sz="2500" b="0" dirty="0"/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Aktivity: </a:t>
          </a:r>
          <a:r>
            <a:rPr lang="cs-CZ" sz="2500" dirty="0" smtClean="0"/>
            <a:t>výstavba a obnova systémů sledování kvality ovzduší, systémy pro hodnocení kvality ovzduší, systémy pro archivaci a zpracování údajů o znečištění ovzduší, </a:t>
          </a:r>
          <a:r>
            <a:rPr lang="pl-PL" sz="2500" b="0" i="0" dirty="0" smtClean="0"/>
            <a:t>realizace infrastruktury pro identifikaci zdrojů znečišťování</a:t>
          </a:r>
          <a:endParaRPr lang="cs-CZ" sz="2500" dirty="0" smtClean="0"/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7B9AF21A-6EAB-4E08-8B83-F5D31C3312BA}">
      <dgm:prSet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b="1" dirty="0" smtClean="0"/>
            <a:t>Více</a:t>
          </a:r>
          <a:r>
            <a:rPr lang="cs-CZ" b="1" baseline="0" dirty="0" smtClean="0"/>
            <a:t> informací k výzvě: </a:t>
          </a:r>
          <a:r>
            <a:rPr lang="cs-CZ" b="0" baseline="0" dirty="0" smtClean="0">
              <a:hlinkClick xmlns:r="http://schemas.openxmlformats.org/officeDocument/2006/relationships" r:id="rId1"/>
            </a:rPr>
            <a:t>http://www.opzp.cz/vyzvy/79-vyzva</a:t>
          </a:r>
          <a:r>
            <a:rPr lang="cs-CZ" b="0" baseline="0" dirty="0" smtClean="0"/>
            <a:t> </a:t>
          </a:r>
          <a:endParaRPr lang="cs-CZ" b="0" dirty="0"/>
        </a:p>
      </dgm:t>
    </dgm:pt>
    <dgm:pt modelId="{54FE8579-4286-4CCA-AEAE-2289161F7964}" type="parTrans" cxnId="{E2FAA418-82B3-4AC5-B481-6E061831A542}">
      <dgm:prSet/>
      <dgm:spPr/>
      <dgm:t>
        <a:bodyPr/>
        <a:lstStyle/>
        <a:p>
          <a:endParaRPr lang="cs-CZ"/>
        </a:p>
      </dgm:t>
    </dgm:pt>
    <dgm:pt modelId="{C30E523D-D948-4AB8-9CB4-95429EE216F6}" type="sibTrans" cxnId="{E2FAA418-82B3-4AC5-B481-6E061831A542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5" custScaleX="89566" custLinFactNeighborX="1480" custLinFactNeighborY="-2357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  <dgm:t>
        <a:bodyPr/>
        <a:lstStyle/>
        <a:p>
          <a:endParaRPr lang="cs-CZ"/>
        </a:p>
      </dgm:t>
    </dgm:pt>
    <dgm:pt modelId="{2DC0F2CF-3CDE-4525-8719-97C625851A66}" type="pres">
      <dgm:prSet presAssocID="{3A5FCDFB-8FD6-417F-8E32-01E69D09A10C}" presName="parentText" presStyleLbl="node1" presStyleIdx="1" presStyleCnt="5" custScaleY="46216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  <dgm:t>
        <a:bodyPr/>
        <a:lstStyle/>
        <a:p>
          <a:endParaRPr lang="cs-CZ"/>
        </a:p>
      </dgm:t>
    </dgm:pt>
    <dgm:pt modelId="{7050804D-CA51-47D5-A1A9-521CCC260A58}" type="pres">
      <dgm:prSet presAssocID="{CD93C983-1A8B-4C92-B284-72C151CC2910}" presName="parentText" presStyleLbl="node1" presStyleIdx="2" presStyleCnt="5" custScaleY="42208" custLinFactY="-105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  <dgm:t>
        <a:bodyPr/>
        <a:lstStyle/>
        <a:p>
          <a:endParaRPr lang="cs-CZ"/>
        </a:p>
      </dgm:t>
    </dgm:pt>
    <dgm:pt modelId="{AA406266-03F5-495B-B9C0-92E6D66F3E4B}" type="pres">
      <dgm:prSet presAssocID="{FCBE3C6F-762B-4DC5-B80E-EA76C0647A38}" presName="parentText" presStyleLbl="node1" presStyleIdx="3" presStyleCnt="5" custScaleY="98378" custLinFactY="-163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8A156C-8DC9-4359-9179-69E503F621D8}" type="pres">
      <dgm:prSet presAssocID="{5DCCDBD1-E9B5-45A3-AE4D-1BCC8E7AC2F0}" presName="spacer" presStyleCnt="0"/>
      <dgm:spPr/>
    </dgm:pt>
    <dgm:pt modelId="{454B1401-72C1-439B-9E8C-98AEAD5C3A21}" type="pres">
      <dgm:prSet presAssocID="{7B9AF21A-6EAB-4E08-8B83-F5D31C3312BA}" presName="parentText" presStyleLbl="node1" presStyleIdx="4" presStyleCnt="5" custScaleY="42208" custLinFactY="-19402" custLinFactNeighborX="6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45C88920-C5AB-4DB4-8D23-A2325B69D41E}" type="presOf" srcId="{FCBE3C6F-762B-4DC5-B80E-EA76C0647A38}" destId="{AA406266-03F5-495B-B9C0-92E6D66F3E4B}" srcOrd="0" destOrd="0" presId="urn:microsoft.com/office/officeart/2005/8/layout/vList2"/>
    <dgm:cxn modelId="{E2FAA418-82B3-4AC5-B481-6E061831A542}" srcId="{C9255543-4566-4FB8-A5C9-CE4C6557C4C7}" destId="{7B9AF21A-6EAB-4E08-8B83-F5D31C3312BA}" srcOrd="4" destOrd="0" parTransId="{54FE8579-4286-4CCA-AEAE-2289161F7964}" sibTransId="{C30E523D-D948-4AB8-9CB4-95429EE216F6}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A39E1B34-9AC2-4502-854C-646E35A54673}" type="presOf" srcId="{F5CE7086-933F-48E2-9E75-276B5CFA9D3D}" destId="{F97849CA-89C6-4AB7-86E2-CBF1CD37B6C5}" srcOrd="0" destOrd="0" presId="urn:microsoft.com/office/officeart/2005/8/layout/vList2"/>
    <dgm:cxn modelId="{15ED57BA-D19E-40FE-B894-278E3612703A}" type="presOf" srcId="{CD93C983-1A8B-4C92-B284-72C151CC2910}" destId="{7050804D-CA51-47D5-A1A9-521CCC260A58}" srcOrd="0" destOrd="0" presId="urn:microsoft.com/office/officeart/2005/8/layout/vList2"/>
    <dgm:cxn modelId="{74BBD546-D606-40B9-9E0F-424FF9312EFF}" type="presOf" srcId="{7B9AF21A-6EAB-4E08-8B83-F5D31C3312BA}" destId="{454B1401-72C1-439B-9E8C-98AEAD5C3A21}" srcOrd="0" destOrd="0" presId="urn:microsoft.com/office/officeart/2005/8/layout/vList2"/>
    <dgm:cxn modelId="{65B00409-E684-4831-B3AD-393BF8794FCE}" type="presOf" srcId="{C9255543-4566-4FB8-A5C9-CE4C6557C4C7}" destId="{9311A18B-CD06-4705-8E0B-80CCF0A81EF5}" srcOrd="0" destOrd="0" presId="urn:microsoft.com/office/officeart/2005/8/layout/vList2"/>
    <dgm:cxn modelId="{7CC1F98E-A42E-4265-A792-1BE4B7A4165E}" type="presOf" srcId="{3A5FCDFB-8FD6-417F-8E32-01E69D09A10C}" destId="{2DC0F2CF-3CDE-4525-8719-97C625851A66}" srcOrd="0" destOrd="0" presId="urn:microsoft.com/office/officeart/2005/8/layout/vList2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148EB2E0-7010-4BF6-96FD-DB1F78C9BA19}" type="presParOf" srcId="{9311A18B-CD06-4705-8E0B-80CCF0A81EF5}" destId="{F97849CA-89C6-4AB7-86E2-CBF1CD37B6C5}" srcOrd="0" destOrd="0" presId="urn:microsoft.com/office/officeart/2005/8/layout/vList2"/>
    <dgm:cxn modelId="{849C6C28-B1B0-4CB7-8A00-2D02052E2CDB}" type="presParOf" srcId="{9311A18B-CD06-4705-8E0B-80CCF0A81EF5}" destId="{CB5ECC21-2764-4842-AD92-DF2DC9EE248F}" srcOrd="1" destOrd="0" presId="urn:microsoft.com/office/officeart/2005/8/layout/vList2"/>
    <dgm:cxn modelId="{E6F20627-FA33-4F15-8653-9238B5AB11EC}" type="presParOf" srcId="{9311A18B-CD06-4705-8E0B-80CCF0A81EF5}" destId="{2DC0F2CF-3CDE-4525-8719-97C625851A66}" srcOrd="2" destOrd="0" presId="urn:microsoft.com/office/officeart/2005/8/layout/vList2"/>
    <dgm:cxn modelId="{746075FF-A734-479F-B757-FB60CFBDFCA5}" type="presParOf" srcId="{9311A18B-CD06-4705-8E0B-80CCF0A81EF5}" destId="{634C4327-BF78-4B0C-B041-931A7108C43F}" srcOrd="3" destOrd="0" presId="urn:microsoft.com/office/officeart/2005/8/layout/vList2"/>
    <dgm:cxn modelId="{1EF21008-3202-4DDA-91E2-99067BCB8F24}" type="presParOf" srcId="{9311A18B-CD06-4705-8E0B-80CCF0A81EF5}" destId="{7050804D-CA51-47D5-A1A9-521CCC260A58}" srcOrd="4" destOrd="0" presId="urn:microsoft.com/office/officeart/2005/8/layout/vList2"/>
    <dgm:cxn modelId="{3565285B-D8E5-4D15-B024-013BFA58C4F8}" type="presParOf" srcId="{9311A18B-CD06-4705-8E0B-80CCF0A81EF5}" destId="{BAF77F2D-C92D-4758-861C-A12EFDBB7B3F}" srcOrd="5" destOrd="0" presId="urn:microsoft.com/office/officeart/2005/8/layout/vList2"/>
    <dgm:cxn modelId="{6F14C5D9-3F90-4B54-AB99-F1154DAB75B8}" type="presParOf" srcId="{9311A18B-CD06-4705-8E0B-80CCF0A81EF5}" destId="{AA406266-03F5-495B-B9C0-92E6D66F3E4B}" srcOrd="6" destOrd="0" presId="urn:microsoft.com/office/officeart/2005/8/layout/vList2"/>
    <dgm:cxn modelId="{E8E3EDC8-A881-4BEC-98FD-B9DEC9558E53}" type="presParOf" srcId="{9311A18B-CD06-4705-8E0B-80CCF0A81EF5}" destId="{D28A156C-8DC9-4359-9179-69E503F621D8}" srcOrd="7" destOrd="0" presId="urn:microsoft.com/office/officeart/2005/8/layout/vList2"/>
    <dgm:cxn modelId="{8AEBEC2D-D075-4744-8046-4484AF470B5B}" type="presParOf" srcId="{9311A18B-CD06-4705-8E0B-80CCF0A81EF5}" destId="{454B1401-72C1-439B-9E8C-98AEAD5C3A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ctr" rtl="0"/>
          <a:r>
            <a:rPr lang="cs-CZ" sz="2800" b="1" dirty="0" smtClean="0"/>
            <a:t>SC 3.1 Prevence vzniku odpadů - výzva č. 68 </a:t>
          </a: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4/2017, příjem žádostí 4/2017 – 7/2017</a:t>
          </a:r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Žadatelé: </a:t>
          </a:r>
          <a:r>
            <a:rPr lang="cs-CZ" sz="2500" b="0" dirty="0" smtClean="0"/>
            <a:t>bez omezení</a:t>
          </a:r>
          <a:endParaRPr lang="cs-CZ" sz="2500" b="0" dirty="0"/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just" rtl="0"/>
          <a:r>
            <a:rPr lang="cs-CZ" sz="2500" b="1" dirty="0" smtClean="0"/>
            <a:t>Aktivity: </a:t>
          </a:r>
          <a:r>
            <a:rPr lang="cs-CZ" sz="2500" b="0" dirty="0" smtClean="0"/>
            <a:t>předcházení vzniku komunálních a průmyslových odpadů (např. budování míst pro nábytek, textil, BRKO), zavádění tzv. systému </a:t>
          </a:r>
          <a:r>
            <a:rPr lang="cs-CZ" sz="2500" dirty="0" smtClean="0"/>
            <a:t>„</a:t>
          </a:r>
          <a:r>
            <a:rPr lang="cs-CZ" sz="2500" dirty="0" err="1" smtClean="0"/>
            <a:t>door</a:t>
          </a:r>
          <a:r>
            <a:rPr lang="cs-CZ" sz="2500" dirty="0" smtClean="0"/>
            <a:t>-to-</a:t>
          </a:r>
          <a:r>
            <a:rPr lang="cs-CZ" sz="2500" dirty="0" err="1" smtClean="0"/>
            <a:t>door</a:t>
          </a:r>
          <a:r>
            <a:rPr lang="cs-CZ" sz="2500" dirty="0" smtClean="0"/>
            <a:t>“ (systém předcházení vzniku domovních odpadů u občanů, tzv. ode dveří ke dveřím)</a:t>
          </a:r>
          <a:endParaRPr lang="cs-CZ" sz="2500" b="0" dirty="0" smtClean="0"/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DCF073A9-72BF-414A-BAED-1DBBE417C718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1800" b="1" dirty="0" smtClean="0"/>
            <a:t>Více</a:t>
          </a:r>
          <a:r>
            <a:rPr lang="cs-CZ" sz="1800" b="1" baseline="0" dirty="0" smtClean="0"/>
            <a:t> informací k výzvě: </a:t>
          </a:r>
          <a:r>
            <a:rPr lang="cs-CZ" sz="1800" b="0" baseline="0" dirty="0" smtClean="0">
              <a:hlinkClick xmlns:r="http://schemas.openxmlformats.org/officeDocument/2006/relationships" r:id="rId1"/>
            </a:rPr>
            <a:t>http://www.opzp.cz/vyzvy/68-vyzva</a:t>
          </a:r>
          <a:r>
            <a:rPr lang="cs-CZ" sz="1800" b="0" baseline="0" dirty="0" smtClean="0"/>
            <a:t> </a:t>
          </a:r>
          <a:endParaRPr lang="cs-CZ" sz="1800" b="0" dirty="0"/>
        </a:p>
      </dgm:t>
    </dgm:pt>
    <dgm:pt modelId="{46C92253-3381-4B95-82C0-AECD31041725}" type="parTrans" cxnId="{C6BB39E7-656C-47C3-A847-D4F7C3EF906F}">
      <dgm:prSet/>
      <dgm:spPr/>
      <dgm:t>
        <a:bodyPr/>
        <a:lstStyle/>
        <a:p>
          <a:endParaRPr lang="cs-CZ"/>
        </a:p>
      </dgm:t>
    </dgm:pt>
    <dgm:pt modelId="{8D09F339-8331-4DC8-9EFF-6AE83D004CAE}" type="sibTrans" cxnId="{C6BB39E7-656C-47C3-A847-D4F7C3EF906F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5" custScaleX="89566" custScaleY="54808" custLinFactNeighborX="1480" custLinFactNeighborY="-2357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  <dgm:t>
        <a:bodyPr/>
        <a:lstStyle/>
        <a:p>
          <a:endParaRPr lang="cs-CZ"/>
        </a:p>
      </dgm:t>
    </dgm:pt>
    <dgm:pt modelId="{2DC0F2CF-3CDE-4525-8719-97C625851A66}" type="pres">
      <dgm:prSet presAssocID="{3A5FCDFB-8FD6-417F-8E32-01E69D09A10C}" presName="parentText" presStyleLbl="node1" presStyleIdx="1" presStyleCnt="5" custScaleY="46216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  <dgm:t>
        <a:bodyPr/>
        <a:lstStyle/>
        <a:p>
          <a:endParaRPr lang="cs-CZ"/>
        </a:p>
      </dgm:t>
    </dgm:pt>
    <dgm:pt modelId="{7050804D-CA51-47D5-A1A9-521CCC260A58}" type="pres">
      <dgm:prSet presAssocID="{CD93C983-1A8B-4C92-B284-72C151CC2910}" presName="parentText" presStyleLbl="node1" presStyleIdx="2" presStyleCnt="5" custScaleY="42208" custLinFactY="-13791" custLinFactNeighborX="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  <dgm:t>
        <a:bodyPr/>
        <a:lstStyle/>
        <a:p>
          <a:endParaRPr lang="cs-CZ"/>
        </a:p>
      </dgm:t>
    </dgm:pt>
    <dgm:pt modelId="{AA406266-03F5-495B-B9C0-92E6D66F3E4B}" type="pres">
      <dgm:prSet presAssocID="{FCBE3C6F-762B-4DC5-B80E-EA76C0647A38}" presName="parentText" presStyleLbl="node1" presStyleIdx="3" presStyleCnt="5" custScaleY="98378" custLinFactY="-11494" custLinFactNeighborX="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BD3FDB-6614-4AC6-9EDD-FA8CF22BB9D9}" type="pres">
      <dgm:prSet presAssocID="{5DCCDBD1-E9B5-45A3-AE4D-1BCC8E7AC2F0}" presName="spacer" presStyleCnt="0"/>
      <dgm:spPr/>
    </dgm:pt>
    <dgm:pt modelId="{5D4F9FCA-D6CD-4919-AABB-267EBB4BEAE3}" type="pres">
      <dgm:prSet presAssocID="{DCF073A9-72BF-414A-BAED-1DBBE417C718}" presName="parentText" presStyleLbl="node1" presStyleIdx="4" presStyleCnt="5" custScaleY="42208" custLinFactY="-3401" custLinFactNeighborX="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3456CB8-CE51-40BC-92CF-77C38ABDB5CC}" type="presOf" srcId="{C9255543-4566-4FB8-A5C9-CE4C6557C4C7}" destId="{9311A18B-CD06-4705-8E0B-80CCF0A81EF5}" srcOrd="0" destOrd="0" presId="urn:microsoft.com/office/officeart/2005/8/layout/vList2"/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C6BB39E7-656C-47C3-A847-D4F7C3EF906F}" srcId="{C9255543-4566-4FB8-A5C9-CE4C6557C4C7}" destId="{DCF073A9-72BF-414A-BAED-1DBBE417C718}" srcOrd="4" destOrd="0" parTransId="{46C92253-3381-4B95-82C0-AECD31041725}" sibTransId="{8D09F339-8331-4DC8-9EFF-6AE83D004CAE}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728928F5-AA6F-4BEF-BA16-C5E9F6BA1A16}" type="presOf" srcId="{FCBE3C6F-762B-4DC5-B80E-EA76C0647A38}" destId="{AA406266-03F5-495B-B9C0-92E6D66F3E4B}" srcOrd="0" destOrd="0" presId="urn:microsoft.com/office/officeart/2005/8/layout/vList2"/>
    <dgm:cxn modelId="{7F165EB8-5221-4981-B54B-DBD61AA7888B}" type="presOf" srcId="{3A5FCDFB-8FD6-417F-8E32-01E69D09A10C}" destId="{2DC0F2CF-3CDE-4525-8719-97C625851A66}" srcOrd="0" destOrd="0" presId="urn:microsoft.com/office/officeart/2005/8/layout/vList2"/>
    <dgm:cxn modelId="{4EBC8794-AE73-41BF-91AE-3DF5E13C95C1}" type="presOf" srcId="{CD93C983-1A8B-4C92-B284-72C151CC2910}" destId="{7050804D-CA51-47D5-A1A9-521CCC260A58}" srcOrd="0" destOrd="0" presId="urn:microsoft.com/office/officeart/2005/8/layout/vList2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2F77533D-0CD1-4BCA-8308-1D4A1DC452E2}" type="presOf" srcId="{DCF073A9-72BF-414A-BAED-1DBBE417C718}" destId="{5D4F9FCA-D6CD-4919-AABB-267EBB4BEAE3}" srcOrd="0" destOrd="0" presId="urn:microsoft.com/office/officeart/2005/8/layout/vList2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FFB6C133-8F12-4922-B915-ED383EDAC1C3}" type="presOf" srcId="{F5CE7086-933F-48E2-9E75-276B5CFA9D3D}" destId="{F97849CA-89C6-4AB7-86E2-CBF1CD37B6C5}" srcOrd="0" destOrd="0" presId="urn:microsoft.com/office/officeart/2005/8/layout/vList2"/>
    <dgm:cxn modelId="{242AB5B2-2674-45A6-9AB9-DAA5EDC61E86}" type="presParOf" srcId="{9311A18B-CD06-4705-8E0B-80CCF0A81EF5}" destId="{F97849CA-89C6-4AB7-86E2-CBF1CD37B6C5}" srcOrd="0" destOrd="0" presId="urn:microsoft.com/office/officeart/2005/8/layout/vList2"/>
    <dgm:cxn modelId="{5B8BA918-1C0A-4315-AF43-2E42080D7268}" type="presParOf" srcId="{9311A18B-CD06-4705-8E0B-80CCF0A81EF5}" destId="{CB5ECC21-2764-4842-AD92-DF2DC9EE248F}" srcOrd="1" destOrd="0" presId="urn:microsoft.com/office/officeart/2005/8/layout/vList2"/>
    <dgm:cxn modelId="{8ECD539D-CCF4-431D-8FE9-E790193E3A00}" type="presParOf" srcId="{9311A18B-CD06-4705-8E0B-80CCF0A81EF5}" destId="{2DC0F2CF-3CDE-4525-8719-97C625851A66}" srcOrd="2" destOrd="0" presId="urn:microsoft.com/office/officeart/2005/8/layout/vList2"/>
    <dgm:cxn modelId="{3259F669-366E-4ADC-BD44-06C5F47A2585}" type="presParOf" srcId="{9311A18B-CD06-4705-8E0B-80CCF0A81EF5}" destId="{634C4327-BF78-4B0C-B041-931A7108C43F}" srcOrd="3" destOrd="0" presId="urn:microsoft.com/office/officeart/2005/8/layout/vList2"/>
    <dgm:cxn modelId="{EF424FC3-FCEE-45D8-9280-FD7AD11AAAE3}" type="presParOf" srcId="{9311A18B-CD06-4705-8E0B-80CCF0A81EF5}" destId="{7050804D-CA51-47D5-A1A9-521CCC260A58}" srcOrd="4" destOrd="0" presId="urn:microsoft.com/office/officeart/2005/8/layout/vList2"/>
    <dgm:cxn modelId="{645F3A37-DF66-4E57-9029-BACB04862A97}" type="presParOf" srcId="{9311A18B-CD06-4705-8E0B-80CCF0A81EF5}" destId="{BAF77F2D-C92D-4758-861C-A12EFDBB7B3F}" srcOrd="5" destOrd="0" presId="urn:microsoft.com/office/officeart/2005/8/layout/vList2"/>
    <dgm:cxn modelId="{CBFF17D2-CBE2-480F-845D-26135503645B}" type="presParOf" srcId="{9311A18B-CD06-4705-8E0B-80CCF0A81EF5}" destId="{AA406266-03F5-495B-B9C0-92E6D66F3E4B}" srcOrd="6" destOrd="0" presId="urn:microsoft.com/office/officeart/2005/8/layout/vList2"/>
    <dgm:cxn modelId="{00974F56-B2D7-4E3D-B8AD-023F2968B42B}" type="presParOf" srcId="{9311A18B-CD06-4705-8E0B-80CCF0A81EF5}" destId="{E8BD3FDB-6614-4AC6-9EDD-FA8CF22BB9D9}" srcOrd="7" destOrd="0" presId="urn:microsoft.com/office/officeart/2005/8/layout/vList2"/>
    <dgm:cxn modelId="{ED9969ED-A0C0-42FF-9CDF-9998E72E1C6E}" type="presParOf" srcId="{9311A18B-CD06-4705-8E0B-80CCF0A81EF5}" destId="{5D4F9FCA-D6CD-4919-AABB-267EBB4BEA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ctr" rtl="0"/>
          <a:r>
            <a:rPr lang="cs-CZ" sz="2800" b="1" dirty="0" smtClean="0"/>
            <a:t>SC 3.3 Rekultivovat staré skládky - výzva č. 76 </a:t>
          </a: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4/2017, příjem žádostí 4/2017 – 6/2017</a:t>
          </a:r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Žadatelé: </a:t>
          </a:r>
          <a:r>
            <a:rPr lang="cs-CZ" sz="2500" b="0" dirty="0" smtClean="0"/>
            <a:t>bez omezení, dle PD</a:t>
          </a:r>
          <a:endParaRPr lang="cs-CZ" sz="2500" b="0" dirty="0"/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Aktivity: </a:t>
          </a:r>
          <a:r>
            <a:rPr lang="cs-CZ" sz="2500" dirty="0" smtClean="0"/>
            <a:t>rekultivace starých skládek technicky nezabezpečených, které byly provozovány před účinností zákona č. 238/1991 Sb. nebo nejpozději v termínu a způsobem dle § 15 odst. 1 a 2 zákona č. 238/1991 Sb.</a:t>
          </a:r>
          <a:endParaRPr lang="cs-CZ" sz="2500" b="0" dirty="0" smtClean="0"/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04D0CE65-0071-456A-AD88-105AA5B9D3F1}">
      <dgm:prSet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b="1" dirty="0" smtClean="0"/>
            <a:t>Více</a:t>
          </a:r>
          <a:r>
            <a:rPr lang="cs-CZ" b="1" baseline="0" dirty="0" smtClean="0"/>
            <a:t> informací k výzvě: </a:t>
          </a:r>
          <a:r>
            <a:rPr lang="cs-CZ" b="0" baseline="0" dirty="0" smtClean="0">
              <a:hlinkClick xmlns:r="http://schemas.openxmlformats.org/officeDocument/2006/relationships" r:id="rId1"/>
            </a:rPr>
            <a:t>http://www.opzp.cz/vyzvy/76-vyzva</a:t>
          </a:r>
          <a:r>
            <a:rPr lang="cs-CZ" b="0" baseline="0" dirty="0" smtClean="0"/>
            <a:t> </a:t>
          </a:r>
          <a:endParaRPr lang="cs-CZ" b="0" dirty="0"/>
        </a:p>
      </dgm:t>
    </dgm:pt>
    <dgm:pt modelId="{BD2BBB39-BF6E-4418-9615-E1AEEE22B14C}" type="parTrans" cxnId="{4D5A3832-6068-4F9C-92A8-17984B0CF43E}">
      <dgm:prSet/>
      <dgm:spPr/>
      <dgm:t>
        <a:bodyPr/>
        <a:lstStyle/>
        <a:p>
          <a:endParaRPr lang="cs-CZ"/>
        </a:p>
      </dgm:t>
    </dgm:pt>
    <dgm:pt modelId="{C6BED87C-523A-4F5B-9F79-73098D552397}" type="sibTrans" cxnId="{4D5A3832-6068-4F9C-92A8-17984B0CF43E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5" custScaleX="89566" custLinFactNeighborX="1480" custLinFactNeighborY="-2357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  <dgm:t>
        <a:bodyPr/>
        <a:lstStyle/>
        <a:p>
          <a:endParaRPr lang="cs-CZ"/>
        </a:p>
      </dgm:t>
    </dgm:pt>
    <dgm:pt modelId="{2DC0F2CF-3CDE-4525-8719-97C625851A66}" type="pres">
      <dgm:prSet presAssocID="{3A5FCDFB-8FD6-417F-8E32-01E69D09A10C}" presName="parentText" presStyleLbl="node1" presStyleIdx="1" presStyleCnt="5" custScaleY="46216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  <dgm:t>
        <a:bodyPr/>
        <a:lstStyle/>
        <a:p>
          <a:endParaRPr lang="cs-CZ"/>
        </a:p>
      </dgm:t>
    </dgm:pt>
    <dgm:pt modelId="{7050804D-CA51-47D5-A1A9-521CCC260A58}" type="pres">
      <dgm:prSet presAssocID="{CD93C983-1A8B-4C92-B284-72C151CC2910}" presName="parentText" presStyleLbl="node1" presStyleIdx="2" presStyleCnt="5" custScaleY="42208" custLinFactY="-122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  <dgm:t>
        <a:bodyPr/>
        <a:lstStyle/>
        <a:p>
          <a:endParaRPr lang="cs-CZ"/>
        </a:p>
      </dgm:t>
    </dgm:pt>
    <dgm:pt modelId="{AA406266-03F5-495B-B9C0-92E6D66F3E4B}" type="pres">
      <dgm:prSet presAssocID="{FCBE3C6F-762B-4DC5-B80E-EA76C0647A38}" presName="parentText" presStyleLbl="node1" presStyleIdx="3" presStyleCnt="5" custScaleY="98378" custLinFactY="-185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2F8EEF-97DE-4AF3-B2A4-B29570F62335}" type="pres">
      <dgm:prSet presAssocID="{5DCCDBD1-E9B5-45A3-AE4D-1BCC8E7AC2F0}" presName="spacer" presStyleCnt="0"/>
      <dgm:spPr/>
    </dgm:pt>
    <dgm:pt modelId="{7B279176-158F-427F-A195-7C34C6A8F1CE}" type="pres">
      <dgm:prSet presAssocID="{04D0CE65-0071-456A-AD88-105AA5B9D3F1}" presName="parentText" presStyleLbl="node1" presStyleIdx="4" presStyleCnt="5" custScaleY="42208" custLinFactY="-19238" custLinFactNeighborX="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D09B466D-8A51-45C3-BAF1-D641D3C19DFD}" type="presOf" srcId="{3A5FCDFB-8FD6-417F-8E32-01E69D09A10C}" destId="{2DC0F2CF-3CDE-4525-8719-97C625851A66}" srcOrd="0" destOrd="0" presId="urn:microsoft.com/office/officeart/2005/8/layout/vList2"/>
    <dgm:cxn modelId="{1F136C58-989E-4ABF-A41F-883A12D50089}" type="presOf" srcId="{CD93C983-1A8B-4C92-B284-72C151CC2910}" destId="{7050804D-CA51-47D5-A1A9-521CCC260A58}" srcOrd="0" destOrd="0" presId="urn:microsoft.com/office/officeart/2005/8/layout/vList2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E2C57850-4CEC-400E-B570-D2E844B29342}" type="presOf" srcId="{FCBE3C6F-762B-4DC5-B80E-EA76C0647A38}" destId="{AA406266-03F5-495B-B9C0-92E6D66F3E4B}" srcOrd="0" destOrd="0" presId="urn:microsoft.com/office/officeart/2005/8/layout/vList2"/>
    <dgm:cxn modelId="{3F17A9AE-7D57-45E5-90A4-34E9E504EA87}" type="presOf" srcId="{F5CE7086-933F-48E2-9E75-276B5CFA9D3D}" destId="{F97849CA-89C6-4AB7-86E2-CBF1CD37B6C5}" srcOrd="0" destOrd="0" presId="urn:microsoft.com/office/officeart/2005/8/layout/vList2"/>
    <dgm:cxn modelId="{4D5A3832-6068-4F9C-92A8-17984B0CF43E}" srcId="{C9255543-4566-4FB8-A5C9-CE4C6557C4C7}" destId="{04D0CE65-0071-456A-AD88-105AA5B9D3F1}" srcOrd="4" destOrd="0" parTransId="{BD2BBB39-BF6E-4418-9615-E1AEEE22B14C}" sibTransId="{C6BED87C-523A-4F5B-9F79-73098D552397}"/>
    <dgm:cxn modelId="{593CC726-C040-4279-BB4C-BE91E99F7E5A}" type="presOf" srcId="{C9255543-4566-4FB8-A5C9-CE4C6557C4C7}" destId="{9311A18B-CD06-4705-8E0B-80CCF0A81EF5}" srcOrd="0" destOrd="0" presId="urn:microsoft.com/office/officeart/2005/8/layout/vList2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1FBC3218-4447-49A6-B78F-749D1A1AD1D2}" type="presOf" srcId="{04D0CE65-0071-456A-AD88-105AA5B9D3F1}" destId="{7B279176-158F-427F-A195-7C34C6A8F1CE}" srcOrd="0" destOrd="0" presId="urn:microsoft.com/office/officeart/2005/8/layout/vList2"/>
    <dgm:cxn modelId="{D579BEB1-F76F-4028-8E0E-62D4B04E18DD}" type="presParOf" srcId="{9311A18B-CD06-4705-8E0B-80CCF0A81EF5}" destId="{F97849CA-89C6-4AB7-86E2-CBF1CD37B6C5}" srcOrd="0" destOrd="0" presId="urn:microsoft.com/office/officeart/2005/8/layout/vList2"/>
    <dgm:cxn modelId="{B37E5CA0-686C-4D2B-9D77-FAECCDB1A9F1}" type="presParOf" srcId="{9311A18B-CD06-4705-8E0B-80CCF0A81EF5}" destId="{CB5ECC21-2764-4842-AD92-DF2DC9EE248F}" srcOrd="1" destOrd="0" presId="urn:microsoft.com/office/officeart/2005/8/layout/vList2"/>
    <dgm:cxn modelId="{75245021-68F6-4E25-A68D-EBB4199AE35E}" type="presParOf" srcId="{9311A18B-CD06-4705-8E0B-80CCF0A81EF5}" destId="{2DC0F2CF-3CDE-4525-8719-97C625851A66}" srcOrd="2" destOrd="0" presId="urn:microsoft.com/office/officeart/2005/8/layout/vList2"/>
    <dgm:cxn modelId="{1D20203A-0BA6-45D2-9DEB-7AA241FF448F}" type="presParOf" srcId="{9311A18B-CD06-4705-8E0B-80CCF0A81EF5}" destId="{634C4327-BF78-4B0C-B041-931A7108C43F}" srcOrd="3" destOrd="0" presId="urn:microsoft.com/office/officeart/2005/8/layout/vList2"/>
    <dgm:cxn modelId="{E4E176F1-0C57-42FB-B849-FC7821E9ED33}" type="presParOf" srcId="{9311A18B-CD06-4705-8E0B-80CCF0A81EF5}" destId="{7050804D-CA51-47D5-A1A9-521CCC260A58}" srcOrd="4" destOrd="0" presId="urn:microsoft.com/office/officeart/2005/8/layout/vList2"/>
    <dgm:cxn modelId="{0FB8C823-164B-4D14-A24C-A82470703EF2}" type="presParOf" srcId="{9311A18B-CD06-4705-8E0B-80CCF0A81EF5}" destId="{BAF77F2D-C92D-4758-861C-A12EFDBB7B3F}" srcOrd="5" destOrd="0" presId="urn:microsoft.com/office/officeart/2005/8/layout/vList2"/>
    <dgm:cxn modelId="{C45C2E19-7971-4CD8-AD6B-CB192E15F083}" type="presParOf" srcId="{9311A18B-CD06-4705-8E0B-80CCF0A81EF5}" destId="{AA406266-03F5-495B-B9C0-92E6D66F3E4B}" srcOrd="6" destOrd="0" presId="urn:microsoft.com/office/officeart/2005/8/layout/vList2"/>
    <dgm:cxn modelId="{2D42F015-48DB-48C5-9211-DAED01019331}" type="presParOf" srcId="{9311A18B-CD06-4705-8E0B-80CCF0A81EF5}" destId="{032F8EEF-97DE-4AF3-B2A4-B29570F62335}" srcOrd="7" destOrd="0" presId="urn:microsoft.com/office/officeart/2005/8/layout/vList2"/>
    <dgm:cxn modelId="{978147E0-3E04-440D-B289-0557486BD236}" type="presParOf" srcId="{9311A18B-CD06-4705-8E0B-80CCF0A81EF5}" destId="{7B279176-158F-427F-A195-7C34C6A8F1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ctr" rtl="0"/>
          <a:r>
            <a:rPr lang="cs-CZ" sz="2800" b="1" dirty="0" smtClean="0"/>
            <a:t>SC 3.4 Dokončit inventarizaci a odstranit ekologické zátěže</a:t>
          </a:r>
        </a:p>
        <a:p>
          <a:pPr algn="ctr" rtl="0"/>
          <a:r>
            <a:rPr lang="cs-CZ" sz="2800" b="1" dirty="0" smtClean="0"/>
            <a:t> -  výzvy č. 65 a 75</a:t>
          </a: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Kdy: výzva č. 65 </a:t>
          </a:r>
          <a:r>
            <a:rPr lang="cs-CZ" sz="2500" dirty="0" smtClean="0"/>
            <a:t>vyhlášení 3/2017, příjem žádostí do 6/2017</a:t>
          </a:r>
        </a:p>
        <a:p>
          <a:pPr rtl="0"/>
          <a:r>
            <a:rPr lang="cs-CZ" sz="2500" dirty="0" smtClean="0"/>
            <a:t>         </a:t>
          </a:r>
          <a:r>
            <a:rPr lang="cs-CZ" sz="2500" b="1" dirty="0" smtClean="0"/>
            <a:t>výzva č. 75 </a:t>
          </a:r>
          <a:r>
            <a:rPr lang="cs-CZ" sz="2500" dirty="0" smtClean="0"/>
            <a:t>vyhlášení 10/2017, příjem žádostí 11/2017 – 2/2018</a:t>
          </a:r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Žadatelé: </a:t>
          </a:r>
          <a:r>
            <a:rPr lang="cs-CZ" sz="2500" b="0" dirty="0" smtClean="0"/>
            <a:t>bez omezení, dle PD</a:t>
          </a:r>
          <a:endParaRPr lang="cs-CZ" sz="2500" b="0" dirty="0"/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Aktivity: </a:t>
          </a:r>
          <a:r>
            <a:rPr lang="cs-CZ" sz="2500" dirty="0" smtClean="0"/>
            <a:t>realizace průzkumných prací (včetně </a:t>
          </a:r>
          <a:r>
            <a:rPr lang="cs-CZ" sz="2500" dirty="0" err="1" smtClean="0"/>
            <a:t>doprůzkumů</a:t>
          </a:r>
          <a:r>
            <a:rPr lang="cs-CZ" sz="2500" dirty="0" smtClean="0"/>
            <a:t>), analýzy rizik, sanace vážně kontaminovaných lokalit</a:t>
          </a:r>
          <a:endParaRPr lang="cs-CZ" sz="2500" b="0" dirty="0" smtClean="0"/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CE7A3B9E-475E-46B9-A2D1-3786A0C3C01A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1800" b="0" dirty="0" smtClean="0"/>
            <a:t>Více</a:t>
          </a:r>
          <a:r>
            <a:rPr lang="cs-CZ" sz="1800" b="0" baseline="0" dirty="0" smtClean="0"/>
            <a:t> informací k výzvě 65: </a:t>
          </a:r>
          <a:r>
            <a:rPr lang="cs-CZ" sz="1800" dirty="0" smtClean="0">
              <a:hlinkClick xmlns:r="http://schemas.openxmlformats.org/officeDocument/2006/relationships" r:id="rId1"/>
            </a:rPr>
            <a:t>http://www.opzp.cz/</a:t>
          </a:r>
          <a:r>
            <a:rPr lang="cs-CZ" sz="1800" dirty="0" err="1" smtClean="0">
              <a:hlinkClick xmlns:r="http://schemas.openxmlformats.org/officeDocument/2006/relationships" r:id="rId1"/>
            </a:rPr>
            <a:t>vyzvy</a:t>
          </a:r>
          <a:r>
            <a:rPr lang="cs-CZ" sz="1800" dirty="0" smtClean="0">
              <a:hlinkClick xmlns:r="http://schemas.openxmlformats.org/officeDocument/2006/relationships" r:id="rId1"/>
            </a:rPr>
            <a:t>/65-vyzva</a:t>
          </a:r>
          <a:r>
            <a:rPr lang="cs-CZ" sz="1800" dirty="0" smtClean="0"/>
            <a:t>, výzva č. 75 - plánovaná </a:t>
          </a:r>
          <a:endParaRPr lang="cs-CZ" sz="1800" b="0" dirty="0"/>
        </a:p>
      </dgm:t>
    </dgm:pt>
    <dgm:pt modelId="{AB29170B-E651-4DCB-BC5B-3D10E8EFABCD}" type="parTrans" cxnId="{DD43DE9F-53AC-4122-98B5-4B261178C59E}">
      <dgm:prSet/>
      <dgm:spPr/>
      <dgm:t>
        <a:bodyPr/>
        <a:lstStyle/>
        <a:p>
          <a:endParaRPr lang="cs-CZ"/>
        </a:p>
      </dgm:t>
    </dgm:pt>
    <dgm:pt modelId="{B163338C-7B21-4074-852C-298EA39C229B}" type="sibTrans" cxnId="{DD43DE9F-53AC-4122-98B5-4B261178C59E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5" custScaleX="95593" custScaleY="114220" custLinFactY="-17277" custLinFactNeighborX="8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  <dgm:t>
        <a:bodyPr/>
        <a:lstStyle/>
        <a:p>
          <a:endParaRPr lang="cs-CZ"/>
        </a:p>
      </dgm:t>
    </dgm:pt>
    <dgm:pt modelId="{2DC0F2CF-3CDE-4525-8719-97C625851A66}" type="pres">
      <dgm:prSet presAssocID="{3A5FCDFB-8FD6-417F-8E32-01E69D09A10C}" presName="parentText" presStyleLbl="node1" presStyleIdx="1" presStyleCnt="5" custScaleX="89379" custScaleY="94954" custLinFactY="-10416" custLinFactNeighborX="4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  <dgm:t>
        <a:bodyPr/>
        <a:lstStyle/>
        <a:p>
          <a:endParaRPr lang="cs-CZ"/>
        </a:p>
      </dgm:t>
    </dgm:pt>
    <dgm:pt modelId="{7050804D-CA51-47D5-A1A9-521CCC260A58}" type="pres">
      <dgm:prSet presAssocID="{CD93C983-1A8B-4C92-B284-72C151CC2910}" presName="parentText" presStyleLbl="node1" presStyleIdx="2" presStyleCnt="5" custScaleX="90366" custScaleY="50456" custLinFactY="-16275" custLinFactNeighborX="10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  <dgm:t>
        <a:bodyPr/>
        <a:lstStyle/>
        <a:p>
          <a:endParaRPr lang="cs-CZ"/>
        </a:p>
      </dgm:t>
    </dgm:pt>
    <dgm:pt modelId="{AA406266-03F5-495B-B9C0-92E6D66F3E4B}" type="pres">
      <dgm:prSet presAssocID="{FCBE3C6F-762B-4DC5-B80E-EA76C0647A38}" presName="parentText" presStyleLbl="node1" presStyleIdx="3" presStyleCnt="5" custScaleX="93748" custScaleY="98378" custLinFactY="-14271" custLinFactNeighborX="3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9D7D92-7D0B-4171-B85A-DD8365B16A93}" type="pres">
      <dgm:prSet presAssocID="{5DCCDBD1-E9B5-45A3-AE4D-1BCC8E7AC2F0}" presName="spacer" presStyleCnt="0"/>
      <dgm:spPr/>
    </dgm:pt>
    <dgm:pt modelId="{5E9A7D64-B595-4698-9C92-462B5C57BC3C}" type="pres">
      <dgm:prSet presAssocID="{CE7A3B9E-475E-46B9-A2D1-3786A0C3C01A}" presName="parentText" presStyleLbl="node1" presStyleIdx="4" presStyleCnt="5" custScaleX="91009" custScaleY="50456" custLinFactY="-16227" custLinFactNeighborX="6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6981B17E-362A-439B-97CD-5D35C582C752}" type="presOf" srcId="{3A5FCDFB-8FD6-417F-8E32-01E69D09A10C}" destId="{2DC0F2CF-3CDE-4525-8719-97C625851A66}" srcOrd="0" destOrd="0" presId="urn:microsoft.com/office/officeart/2005/8/layout/vList2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84E1ACAA-E485-4787-A1CE-1B9A5EF4BB45}" type="presOf" srcId="{CE7A3B9E-475E-46B9-A2D1-3786A0C3C01A}" destId="{5E9A7D64-B595-4698-9C92-462B5C57BC3C}" srcOrd="0" destOrd="0" presId="urn:microsoft.com/office/officeart/2005/8/layout/vList2"/>
    <dgm:cxn modelId="{DD43DE9F-53AC-4122-98B5-4B261178C59E}" srcId="{C9255543-4566-4FB8-A5C9-CE4C6557C4C7}" destId="{CE7A3B9E-475E-46B9-A2D1-3786A0C3C01A}" srcOrd="4" destOrd="0" parTransId="{AB29170B-E651-4DCB-BC5B-3D10E8EFABCD}" sibTransId="{B163338C-7B21-4074-852C-298EA39C229B}"/>
    <dgm:cxn modelId="{3CE5EFC3-69A8-4FCF-B08F-C24C7E57B945}" type="presOf" srcId="{CD93C983-1A8B-4C92-B284-72C151CC2910}" destId="{7050804D-CA51-47D5-A1A9-521CCC260A58}" srcOrd="0" destOrd="0" presId="urn:microsoft.com/office/officeart/2005/8/layout/vList2"/>
    <dgm:cxn modelId="{2FFF27EA-642F-4385-B5E1-1CF0FB3292D7}" type="presOf" srcId="{FCBE3C6F-762B-4DC5-B80E-EA76C0647A38}" destId="{AA406266-03F5-495B-B9C0-92E6D66F3E4B}" srcOrd="0" destOrd="0" presId="urn:microsoft.com/office/officeart/2005/8/layout/vList2"/>
    <dgm:cxn modelId="{06128742-A76D-4495-9DEC-9A80752F8245}" type="presOf" srcId="{F5CE7086-933F-48E2-9E75-276B5CFA9D3D}" destId="{F97849CA-89C6-4AB7-86E2-CBF1CD37B6C5}" srcOrd="0" destOrd="0" presId="urn:microsoft.com/office/officeart/2005/8/layout/vList2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7FDA1FCB-94C3-44D4-92B0-2EE8DED274A7}" type="presOf" srcId="{C9255543-4566-4FB8-A5C9-CE4C6557C4C7}" destId="{9311A18B-CD06-4705-8E0B-80CCF0A81EF5}" srcOrd="0" destOrd="0" presId="urn:microsoft.com/office/officeart/2005/8/layout/vList2"/>
    <dgm:cxn modelId="{E9826720-82BF-442B-9FCE-2F5825CE0D5D}" type="presParOf" srcId="{9311A18B-CD06-4705-8E0B-80CCF0A81EF5}" destId="{F97849CA-89C6-4AB7-86E2-CBF1CD37B6C5}" srcOrd="0" destOrd="0" presId="urn:microsoft.com/office/officeart/2005/8/layout/vList2"/>
    <dgm:cxn modelId="{00602B01-6BA8-47C8-A569-FABBD5559BD9}" type="presParOf" srcId="{9311A18B-CD06-4705-8E0B-80CCF0A81EF5}" destId="{CB5ECC21-2764-4842-AD92-DF2DC9EE248F}" srcOrd="1" destOrd="0" presId="urn:microsoft.com/office/officeart/2005/8/layout/vList2"/>
    <dgm:cxn modelId="{B90EFEBA-B043-4AD6-9B9C-8BBF5C9D37FA}" type="presParOf" srcId="{9311A18B-CD06-4705-8E0B-80CCF0A81EF5}" destId="{2DC0F2CF-3CDE-4525-8719-97C625851A66}" srcOrd="2" destOrd="0" presId="urn:microsoft.com/office/officeart/2005/8/layout/vList2"/>
    <dgm:cxn modelId="{823DB30E-255D-46C1-8446-5669E1DDA87C}" type="presParOf" srcId="{9311A18B-CD06-4705-8E0B-80CCF0A81EF5}" destId="{634C4327-BF78-4B0C-B041-931A7108C43F}" srcOrd="3" destOrd="0" presId="urn:microsoft.com/office/officeart/2005/8/layout/vList2"/>
    <dgm:cxn modelId="{CA7D9262-D5F2-4C98-BC6C-17F247DA4596}" type="presParOf" srcId="{9311A18B-CD06-4705-8E0B-80CCF0A81EF5}" destId="{7050804D-CA51-47D5-A1A9-521CCC260A58}" srcOrd="4" destOrd="0" presId="urn:microsoft.com/office/officeart/2005/8/layout/vList2"/>
    <dgm:cxn modelId="{FF4DFBF6-B41F-420E-A038-EB69F79A00BF}" type="presParOf" srcId="{9311A18B-CD06-4705-8E0B-80CCF0A81EF5}" destId="{BAF77F2D-C92D-4758-861C-A12EFDBB7B3F}" srcOrd="5" destOrd="0" presId="urn:microsoft.com/office/officeart/2005/8/layout/vList2"/>
    <dgm:cxn modelId="{26A820ED-EC66-411A-ACD4-66246FD5F134}" type="presParOf" srcId="{9311A18B-CD06-4705-8E0B-80CCF0A81EF5}" destId="{AA406266-03F5-495B-B9C0-92E6D66F3E4B}" srcOrd="6" destOrd="0" presId="urn:microsoft.com/office/officeart/2005/8/layout/vList2"/>
    <dgm:cxn modelId="{55CBC16F-AC90-4067-8798-B4246A2BE6FA}" type="presParOf" srcId="{9311A18B-CD06-4705-8E0B-80CCF0A81EF5}" destId="{B89D7D92-7D0B-4171-B85A-DD8365B16A93}" srcOrd="7" destOrd="0" presId="urn:microsoft.com/office/officeart/2005/8/layout/vList2"/>
    <dgm:cxn modelId="{5A48E7AD-A42F-47DD-8154-EDB0ECF08B74}" type="presParOf" srcId="{9311A18B-CD06-4705-8E0B-80CCF0A81EF5}" destId="{5E9A7D64-B595-4698-9C92-462B5C57BC3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ctr" rtl="0"/>
          <a:r>
            <a:rPr lang="cs-CZ" sz="2800" b="1" dirty="0" smtClean="0"/>
            <a:t>SC 4.3 Posílit přirozené funkce krajiny – výzva č. 52</a:t>
          </a: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Kdy: výzva č. 52 </a:t>
          </a:r>
          <a:r>
            <a:rPr lang="cs-CZ" sz="2500" dirty="0" smtClean="0"/>
            <a:t>vyhlášení 4/2017, příjem žádostí do 4/2018</a:t>
          </a:r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Žadatelé: </a:t>
          </a:r>
          <a:r>
            <a:rPr lang="cs-CZ" sz="2500" b="0" dirty="0" smtClean="0"/>
            <a:t>bez omezení, dle PD</a:t>
          </a:r>
          <a:endParaRPr lang="cs-CZ" sz="2500" b="0" dirty="0"/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Aktivity: </a:t>
          </a:r>
          <a:r>
            <a:rPr lang="cs-CZ" sz="2500" b="0" dirty="0" smtClean="0"/>
            <a:t>zpracování plánu ÚSES </a:t>
          </a:r>
          <a:r>
            <a:rPr lang="cs-CZ" sz="2500" dirty="0" smtClean="0"/>
            <a:t>(včetně jejich aktualizace) mimo CHKO a NP vč. jejich ochranných pásem. Plán ÚSES musí být zpracován dle Metodiky vymezování územního systému ekologické stability.</a:t>
          </a:r>
          <a:endParaRPr lang="cs-CZ" sz="2500" b="0" dirty="0" smtClean="0"/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9098BD4F-0C00-40B4-A34F-803689663E62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1800" b="1" dirty="0" smtClean="0"/>
            <a:t>Více</a:t>
          </a:r>
          <a:r>
            <a:rPr lang="cs-CZ" sz="1800" b="1" baseline="0" dirty="0" smtClean="0"/>
            <a:t> informací k výzvě: </a:t>
          </a:r>
          <a:r>
            <a:rPr lang="cs-CZ" sz="1800" b="0" baseline="0" dirty="0" smtClean="0">
              <a:hlinkClick xmlns:r="http://schemas.openxmlformats.org/officeDocument/2006/relationships" r:id="rId1"/>
            </a:rPr>
            <a:t>http://www.opzp.cz/vyzvy/52-vyzva</a:t>
          </a:r>
          <a:r>
            <a:rPr lang="cs-CZ" sz="1800" b="0" baseline="0" dirty="0" smtClean="0"/>
            <a:t> </a:t>
          </a:r>
          <a:endParaRPr lang="cs-CZ" sz="1800" b="0" dirty="0"/>
        </a:p>
      </dgm:t>
    </dgm:pt>
    <dgm:pt modelId="{6B13753F-A37D-4A4B-AF01-D1347A494BBF}" type="parTrans" cxnId="{B431B3E2-BDC8-41BB-8C3E-F2AF022EAED6}">
      <dgm:prSet/>
      <dgm:spPr/>
      <dgm:t>
        <a:bodyPr/>
        <a:lstStyle/>
        <a:p>
          <a:endParaRPr lang="cs-CZ"/>
        </a:p>
      </dgm:t>
    </dgm:pt>
    <dgm:pt modelId="{CC5F246F-32A1-4CE5-9A5C-7BB37EF3E406}" type="sibTrans" cxnId="{B431B3E2-BDC8-41BB-8C3E-F2AF022EAED6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5" custScaleX="93966" custScaleY="65444" custLinFactNeighborX="1480" custLinFactNeighborY="-2357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  <dgm:t>
        <a:bodyPr/>
        <a:lstStyle/>
        <a:p>
          <a:endParaRPr lang="cs-CZ"/>
        </a:p>
      </dgm:t>
    </dgm:pt>
    <dgm:pt modelId="{2DC0F2CF-3CDE-4525-8719-97C625851A66}" type="pres">
      <dgm:prSet presAssocID="{3A5FCDFB-8FD6-417F-8E32-01E69D09A10C}" presName="parentText" presStyleLbl="node1" presStyleIdx="1" presStyleCnt="5" custScaleX="95454" custScaleY="61276" custLinFactNeighborY="-7727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  <dgm:t>
        <a:bodyPr/>
        <a:lstStyle/>
        <a:p>
          <a:endParaRPr lang="cs-CZ"/>
        </a:p>
      </dgm:t>
    </dgm:pt>
    <dgm:pt modelId="{7050804D-CA51-47D5-A1A9-521CCC260A58}" type="pres">
      <dgm:prSet presAssocID="{CD93C983-1A8B-4C92-B284-72C151CC2910}" presName="parentText" presStyleLbl="node1" presStyleIdx="2" presStyleCnt="5" custScaleX="95938" custScaleY="50456" custLinFactY="-6511" custLinFactNeighborX="-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  <dgm:t>
        <a:bodyPr/>
        <a:lstStyle/>
        <a:p>
          <a:endParaRPr lang="cs-CZ"/>
        </a:p>
      </dgm:t>
    </dgm:pt>
    <dgm:pt modelId="{AA406266-03F5-495B-B9C0-92E6D66F3E4B}" type="pres">
      <dgm:prSet presAssocID="{FCBE3C6F-762B-4DC5-B80E-EA76C0647A38}" presName="parentText" presStyleLbl="node1" presStyleIdx="3" presStyleCnt="5" custScaleX="95387" custScaleY="127472" custLinFactY="-5261" custLinFactNeighborX="-4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5274C4-16B7-4423-8DBC-D6E54BED43A3}" type="pres">
      <dgm:prSet presAssocID="{5DCCDBD1-E9B5-45A3-AE4D-1BCC8E7AC2F0}" presName="spacer" presStyleCnt="0"/>
      <dgm:spPr/>
    </dgm:pt>
    <dgm:pt modelId="{F304E94C-C305-4B61-8C67-962F2BF31AE0}" type="pres">
      <dgm:prSet presAssocID="{9098BD4F-0C00-40B4-A34F-803689663E62}" presName="parentText" presStyleLbl="node1" presStyleIdx="4" presStyleCnt="5" custScaleX="96085" custScaleY="50456" custLinFactY="-6511" custLinFactNeighborX="-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B431B3E2-BDC8-41BB-8C3E-F2AF022EAED6}" srcId="{C9255543-4566-4FB8-A5C9-CE4C6557C4C7}" destId="{9098BD4F-0C00-40B4-A34F-803689663E62}" srcOrd="4" destOrd="0" parTransId="{6B13753F-A37D-4A4B-AF01-D1347A494BBF}" sibTransId="{CC5F246F-32A1-4CE5-9A5C-7BB37EF3E406}"/>
    <dgm:cxn modelId="{6B1A8372-E4C8-42C8-BF27-28D70325AEEA}" type="presOf" srcId="{3A5FCDFB-8FD6-417F-8E32-01E69D09A10C}" destId="{2DC0F2CF-3CDE-4525-8719-97C625851A66}" srcOrd="0" destOrd="0" presId="urn:microsoft.com/office/officeart/2005/8/layout/vList2"/>
    <dgm:cxn modelId="{AFE67901-808A-42E6-9307-7D84DC081E9B}" type="presOf" srcId="{FCBE3C6F-762B-4DC5-B80E-EA76C0647A38}" destId="{AA406266-03F5-495B-B9C0-92E6D66F3E4B}" srcOrd="0" destOrd="0" presId="urn:microsoft.com/office/officeart/2005/8/layout/vList2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DC638DA9-536D-4179-8A47-8D6642B5AC4B}" type="presOf" srcId="{9098BD4F-0C00-40B4-A34F-803689663E62}" destId="{F304E94C-C305-4B61-8C67-962F2BF31AE0}" srcOrd="0" destOrd="0" presId="urn:microsoft.com/office/officeart/2005/8/layout/vList2"/>
    <dgm:cxn modelId="{BD2A88B8-A02D-4A3B-8CED-C529C0E040DE}" type="presOf" srcId="{F5CE7086-933F-48E2-9E75-276B5CFA9D3D}" destId="{F97849CA-89C6-4AB7-86E2-CBF1CD37B6C5}" srcOrd="0" destOrd="0" presId="urn:microsoft.com/office/officeart/2005/8/layout/vList2"/>
    <dgm:cxn modelId="{B19A950D-BB8F-4092-B7C6-3CAE57D96715}" type="presOf" srcId="{C9255543-4566-4FB8-A5C9-CE4C6557C4C7}" destId="{9311A18B-CD06-4705-8E0B-80CCF0A81EF5}" srcOrd="0" destOrd="0" presId="urn:microsoft.com/office/officeart/2005/8/layout/vList2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2817B241-8551-45DE-A576-32F01EFBF099}" type="presOf" srcId="{CD93C983-1A8B-4C92-B284-72C151CC2910}" destId="{7050804D-CA51-47D5-A1A9-521CCC260A58}" srcOrd="0" destOrd="0" presId="urn:microsoft.com/office/officeart/2005/8/layout/vList2"/>
    <dgm:cxn modelId="{41A0734A-1DCB-43D1-967B-7E047363C9AC}" type="presParOf" srcId="{9311A18B-CD06-4705-8E0B-80CCF0A81EF5}" destId="{F97849CA-89C6-4AB7-86E2-CBF1CD37B6C5}" srcOrd="0" destOrd="0" presId="urn:microsoft.com/office/officeart/2005/8/layout/vList2"/>
    <dgm:cxn modelId="{2ACCD2CF-C3EA-4CFD-A9A8-8D91EB054552}" type="presParOf" srcId="{9311A18B-CD06-4705-8E0B-80CCF0A81EF5}" destId="{CB5ECC21-2764-4842-AD92-DF2DC9EE248F}" srcOrd="1" destOrd="0" presId="urn:microsoft.com/office/officeart/2005/8/layout/vList2"/>
    <dgm:cxn modelId="{587F701F-A138-4985-A520-C86FDB90C0EB}" type="presParOf" srcId="{9311A18B-CD06-4705-8E0B-80CCF0A81EF5}" destId="{2DC0F2CF-3CDE-4525-8719-97C625851A66}" srcOrd="2" destOrd="0" presId="urn:microsoft.com/office/officeart/2005/8/layout/vList2"/>
    <dgm:cxn modelId="{B8F9F49A-E9A7-4C5A-999B-83E2BEB8A9A9}" type="presParOf" srcId="{9311A18B-CD06-4705-8E0B-80CCF0A81EF5}" destId="{634C4327-BF78-4B0C-B041-931A7108C43F}" srcOrd="3" destOrd="0" presId="urn:microsoft.com/office/officeart/2005/8/layout/vList2"/>
    <dgm:cxn modelId="{A47B3C0A-B4B5-41EE-B51D-D46CC60A0E0A}" type="presParOf" srcId="{9311A18B-CD06-4705-8E0B-80CCF0A81EF5}" destId="{7050804D-CA51-47D5-A1A9-521CCC260A58}" srcOrd="4" destOrd="0" presId="urn:microsoft.com/office/officeart/2005/8/layout/vList2"/>
    <dgm:cxn modelId="{D3E13487-4FCD-4EE9-8853-176778731DDE}" type="presParOf" srcId="{9311A18B-CD06-4705-8E0B-80CCF0A81EF5}" destId="{BAF77F2D-C92D-4758-861C-A12EFDBB7B3F}" srcOrd="5" destOrd="0" presId="urn:microsoft.com/office/officeart/2005/8/layout/vList2"/>
    <dgm:cxn modelId="{770A91D3-3761-405D-B3DB-8120D5034392}" type="presParOf" srcId="{9311A18B-CD06-4705-8E0B-80CCF0A81EF5}" destId="{AA406266-03F5-495B-B9C0-92E6D66F3E4B}" srcOrd="6" destOrd="0" presId="urn:microsoft.com/office/officeart/2005/8/layout/vList2"/>
    <dgm:cxn modelId="{E7841477-DFCB-43D9-A1A6-7FA55F9E3CC6}" type="presParOf" srcId="{9311A18B-CD06-4705-8E0B-80CCF0A81EF5}" destId="{7E5274C4-16B7-4423-8DBC-D6E54BED43A3}" srcOrd="7" destOrd="0" presId="urn:microsoft.com/office/officeart/2005/8/layout/vList2"/>
    <dgm:cxn modelId="{BE8B8F8C-02A3-4E29-9C93-5A3CECDD5C73}" type="presParOf" srcId="{9311A18B-CD06-4705-8E0B-80CCF0A81EF5}" destId="{F304E94C-C305-4B61-8C67-962F2BF31AE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7D0B9-B52B-4578-A3C4-AF10E38DA533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85505599-53EB-4AA8-94B5-35FDBD9C87A4}">
      <dgm:prSet custT="1"/>
      <dgm:spPr/>
      <dgm:t>
        <a:bodyPr/>
        <a:lstStyle/>
        <a:p>
          <a:pPr algn="ctr" rtl="0"/>
          <a:r>
            <a:rPr lang="cs-CZ" sz="3000" b="1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26: </a:t>
          </a:r>
          <a:r>
            <a:rPr lang="cs-CZ" sz="3000" b="1" dirty="0" err="1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eGovernment</a:t>
          </a:r>
          <a:r>
            <a:rPr lang="cs-CZ" sz="3000" b="1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 I</a:t>
          </a:r>
          <a:endParaRPr lang="cs-CZ" sz="3000" b="1" dirty="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8EB3EBF1-63F9-41CD-830A-3EC4FE0A2A30}" type="parTrans" cxnId="{B1E8F883-23E1-43D6-ADE5-1AECE83AB624}">
      <dgm:prSet/>
      <dgm:spPr/>
      <dgm:t>
        <a:bodyPr/>
        <a:lstStyle/>
        <a:p>
          <a:endParaRPr lang="cs-CZ"/>
        </a:p>
      </dgm:t>
    </dgm:pt>
    <dgm:pt modelId="{B23E653B-CF81-4090-B923-8F7B8BDFD2D0}" type="sibTrans" cxnId="{B1E8F883-23E1-43D6-ADE5-1AECE83AB624}">
      <dgm:prSet/>
      <dgm:spPr/>
      <dgm:t>
        <a:bodyPr/>
        <a:lstStyle/>
        <a:p>
          <a:endParaRPr lang="cs-CZ"/>
        </a:p>
      </dgm:t>
    </dgm:pt>
    <dgm:pt modelId="{6D9F6728-08B7-4C43-921D-72FD5FB649CA}">
      <dgm:prSet custT="1"/>
      <dgm:spPr/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3/2016, příjem žádostí do 9/2017</a:t>
          </a:r>
          <a:endParaRPr lang="cs-CZ" sz="2500" dirty="0"/>
        </a:p>
      </dgm:t>
    </dgm:pt>
    <dgm:pt modelId="{9E4967B7-8B9B-4F41-99BD-16B269C7FA0A}" type="parTrans" cxnId="{E0E8E21C-D6CF-4912-9C83-5698D13E61C9}">
      <dgm:prSet/>
      <dgm:spPr/>
      <dgm:t>
        <a:bodyPr/>
        <a:lstStyle/>
        <a:p>
          <a:endParaRPr lang="cs-CZ"/>
        </a:p>
      </dgm:t>
    </dgm:pt>
    <dgm:pt modelId="{8A11200A-7DE8-4795-A720-08D3733BFBBE}" type="sibTrans" cxnId="{E0E8E21C-D6CF-4912-9C83-5698D13E61C9}">
      <dgm:prSet/>
      <dgm:spPr/>
      <dgm:t>
        <a:bodyPr/>
        <a:lstStyle/>
        <a:p>
          <a:endParaRPr lang="cs-CZ"/>
        </a:p>
      </dgm:t>
    </dgm:pt>
    <dgm:pt modelId="{A8AE2ED1-9527-4B65-B27D-39908EE98657}">
      <dgm:prSet custT="1"/>
      <dgm:spPr/>
      <dgm:t>
        <a:bodyPr/>
        <a:lstStyle/>
        <a:p>
          <a:pPr rtl="0"/>
          <a:r>
            <a:rPr lang="cs-CZ" sz="2500" b="1" dirty="0" smtClean="0"/>
            <a:t>Žadatelé:</a:t>
          </a:r>
          <a:r>
            <a:rPr lang="cs-CZ" sz="2500" dirty="0" smtClean="0"/>
            <a:t> organizační složky státu, příspěvkové organizace OSS, státní organizace a podniky, kraje, </a:t>
          </a:r>
          <a:r>
            <a:rPr lang="cs-CZ" sz="2500" u="sng" dirty="0" smtClean="0"/>
            <a:t>obce</a:t>
          </a:r>
          <a:r>
            <a:rPr lang="cs-CZ" sz="2500" dirty="0" smtClean="0"/>
            <a:t>, organizace zřizované nebo zakládané kraji nebo obcemi</a:t>
          </a:r>
          <a:endParaRPr lang="cs-CZ" sz="2500" dirty="0"/>
        </a:p>
      </dgm:t>
    </dgm:pt>
    <dgm:pt modelId="{69942558-154A-4938-8466-41A1B46D1433}" type="parTrans" cxnId="{F38E4C9E-6396-462D-A18D-D4F114F27EC5}">
      <dgm:prSet/>
      <dgm:spPr/>
      <dgm:t>
        <a:bodyPr/>
        <a:lstStyle/>
        <a:p>
          <a:endParaRPr lang="cs-CZ"/>
        </a:p>
      </dgm:t>
    </dgm:pt>
    <dgm:pt modelId="{43CB3553-1130-43C1-BCA9-8250A30CA6AB}" type="sibTrans" cxnId="{F38E4C9E-6396-462D-A18D-D4F114F27EC5}">
      <dgm:prSet/>
      <dgm:spPr/>
      <dgm:t>
        <a:bodyPr/>
        <a:lstStyle/>
        <a:p>
          <a:endParaRPr lang="cs-CZ"/>
        </a:p>
      </dgm:t>
    </dgm:pt>
    <dgm:pt modelId="{89317F85-EDF0-461C-9ECB-37B48236FBFC}">
      <dgm:prSet custT="1"/>
      <dgm:spPr/>
      <dgm:t>
        <a:bodyPr/>
        <a:lstStyle/>
        <a:p>
          <a:pPr algn="just" rtl="0"/>
          <a:r>
            <a:rPr lang="cs-CZ" sz="2500" b="1" dirty="0" smtClean="0"/>
            <a:t>Aktivity: </a:t>
          </a:r>
          <a:r>
            <a:rPr lang="cs-CZ" sz="2500" b="0" dirty="0" smtClean="0"/>
            <a:t>musí vycházet ze Strategického rámce rozvoje veřejné správy - </a:t>
          </a:r>
          <a:r>
            <a:rPr lang="cs-CZ" sz="2500" dirty="0" err="1" smtClean="0"/>
            <a:t>eCulture</a:t>
          </a:r>
          <a:r>
            <a:rPr lang="cs-CZ" sz="2500" dirty="0" smtClean="0"/>
            <a:t>, </a:t>
          </a:r>
          <a:r>
            <a:rPr lang="cs-CZ" sz="2500" dirty="0" err="1" smtClean="0"/>
            <a:t>eEducation</a:t>
          </a:r>
          <a:r>
            <a:rPr lang="cs-CZ" sz="2500" dirty="0" smtClean="0"/>
            <a:t>, sociální služby, pojištění, dávky, </a:t>
          </a:r>
          <a:r>
            <a:rPr lang="cs-CZ" sz="2500" dirty="0" err="1" smtClean="0"/>
            <a:t>eHealth</a:t>
          </a:r>
          <a:r>
            <a:rPr lang="cs-CZ" sz="2500" dirty="0" smtClean="0"/>
            <a:t> 6, výběr daní a pojištění , </a:t>
          </a:r>
          <a:r>
            <a:rPr lang="cs-CZ" sz="2500" dirty="0" err="1" smtClean="0"/>
            <a:t>eJustice</a:t>
          </a:r>
          <a:r>
            <a:rPr lang="cs-CZ" sz="2500" dirty="0" smtClean="0"/>
            <a:t>, elektronická identita, elektronické doručování a ekvivalence dokumentů (</a:t>
          </a:r>
          <a:r>
            <a:rPr lang="cs-CZ" sz="2500" dirty="0" err="1" smtClean="0"/>
            <a:t>eIDAS</a:t>
          </a:r>
          <a:r>
            <a:rPr lang="cs-CZ" sz="2500" dirty="0" smtClean="0"/>
            <a:t>)</a:t>
          </a:r>
          <a:r>
            <a:rPr lang="cs-CZ" sz="2500" b="0" dirty="0" smtClean="0"/>
            <a:t> , dále musí vycházet z platné zastřešující resortní strategie nebo platné strategie kraje nebo obce</a:t>
          </a:r>
        </a:p>
      </dgm:t>
    </dgm:pt>
    <dgm:pt modelId="{A9AF2F7E-DCF1-4BC2-9DA4-315716016221}" type="parTrans" cxnId="{4DFF3D26-364F-47F2-BFD7-41D4803F4E90}">
      <dgm:prSet/>
      <dgm:spPr/>
      <dgm:t>
        <a:bodyPr/>
        <a:lstStyle/>
        <a:p>
          <a:endParaRPr lang="cs-CZ"/>
        </a:p>
      </dgm:t>
    </dgm:pt>
    <dgm:pt modelId="{D5042EEB-DC9E-4356-A20B-23FB7D172999}" type="sibTrans" cxnId="{4DFF3D26-364F-47F2-BFD7-41D4803F4E90}">
      <dgm:prSet/>
      <dgm:spPr/>
      <dgm:t>
        <a:bodyPr/>
        <a:lstStyle/>
        <a:p>
          <a:endParaRPr lang="cs-CZ"/>
        </a:p>
      </dgm:t>
    </dgm:pt>
    <dgm:pt modelId="{00EB7F2B-D9CB-4FFC-9943-500A78429EE3}">
      <dgm:prSet custT="1"/>
      <dgm:spPr/>
      <dgm:t>
        <a:bodyPr/>
        <a:lstStyle/>
        <a:p>
          <a:r>
            <a:rPr lang="cs-CZ" sz="2000" b="1" dirty="0" smtClean="0"/>
            <a:t>Více informací k výzvě: </a:t>
          </a:r>
          <a:r>
            <a:rPr lang="cs-CZ" sz="2000" dirty="0" smtClean="0">
              <a:hlinkClick xmlns:r="http://schemas.openxmlformats.org/officeDocument/2006/relationships" r:id="rId1"/>
            </a:rPr>
            <a:t>http://www.dotaceeu.cz/cs/Microsites/IROP/Vyzvy/Vyzva-c-26-eGovernment-I</a:t>
          </a:r>
          <a:r>
            <a:rPr lang="cs-CZ" sz="2000" dirty="0" smtClean="0"/>
            <a:t>   </a:t>
          </a:r>
          <a:endParaRPr lang="cs-CZ" sz="2000" dirty="0"/>
        </a:p>
      </dgm:t>
    </dgm:pt>
    <dgm:pt modelId="{4F889732-034E-407C-AC5F-50AA5282AED2}" type="parTrans" cxnId="{786A3BB9-36C4-4C64-8269-514C03BBDE9F}">
      <dgm:prSet/>
      <dgm:spPr/>
      <dgm:t>
        <a:bodyPr/>
        <a:lstStyle/>
        <a:p>
          <a:endParaRPr lang="cs-CZ"/>
        </a:p>
      </dgm:t>
    </dgm:pt>
    <dgm:pt modelId="{DB29760A-42D3-4FD3-876D-36A5148A652C}" type="sibTrans" cxnId="{786A3BB9-36C4-4C64-8269-514C03BBDE9F}">
      <dgm:prSet/>
      <dgm:spPr/>
      <dgm:t>
        <a:bodyPr/>
        <a:lstStyle/>
        <a:p>
          <a:endParaRPr lang="cs-CZ"/>
        </a:p>
      </dgm:t>
    </dgm:pt>
    <dgm:pt modelId="{F5F736F4-779D-4EE0-98B2-04E7DA57D940}" type="pres">
      <dgm:prSet presAssocID="{CC77D0B9-B52B-4578-A3C4-AF10E38DA5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AC0D98E-6F76-4A30-9701-0874A4CE0CA8}" type="pres">
      <dgm:prSet presAssocID="{85505599-53EB-4AA8-94B5-35FDBD9C87A4}" presName="parentText" presStyleLbl="node1" presStyleIdx="0" presStyleCnt="5" custScaleX="83928" custScaleY="58165" custLinFactY="-7634" custLinFactNeighborX="-15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341059-0D72-4EC9-9E1D-E5F3DBBDB16E}" type="pres">
      <dgm:prSet presAssocID="{B23E653B-CF81-4090-B923-8F7B8BDFD2D0}" presName="spacer" presStyleCnt="0"/>
      <dgm:spPr/>
    </dgm:pt>
    <dgm:pt modelId="{6F7DDB73-A15F-4587-9AB1-794C0BD54CD3}" type="pres">
      <dgm:prSet presAssocID="{6D9F6728-08B7-4C43-921D-72FD5FB649CA}" presName="parentText" presStyleLbl="node1" presStyleIdx="1" presStyleCnt="5" custScaleY="58492" custLinFactNeighborY="7659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B4765C-9FE3-4C1D-A656-F15268426229}" type="pres">
      <dgm:prSet presAssocID="{8A11200A-7DE8-4795-A720-08D3733BFBBE}" presName="spacer" presStyleCnt="0"/>
      <dgm:spPr/>
    </dgm:pt>
    <dgm:pt modelId="{304A48C8-90DF-4865-87CC-E6F6B2E22EC0}" type="pres">
      <dgm:prSet presAssocID="{A8AE2ED1-9527-4B65-B27D-39908EE98657}" presName="parentText" presStyleLbl="node1" presStyleIdx="2" presStyleCnt="5" custScaleY="76130" custLinFactY="49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02B798-A316-4811-A648-EF0268DDBA5F}" type="pres">
      <dgm:prSet presAssocID="{43CB3553-1130-43C1-BCA9-8250A30CA6AB}" presName="spacer" presStyleCnt="0"/>
      <dgm:spPr/>
    </dgm:pt>
    <dgm:pt modelId="{03BF5BF2-B3A9-43EE-BDA1-1174DF55F329}" type="pres">
      <dgm:prSet presAssocID="{89317F85-EDF0-461C-9ECB-37B48236FBFC}" presName="parentText" presStyleLbl="node1" presStyleIdx="3" presStyleCnt="5" custScaleY="167831" custLinFactY="1269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C4213E-5FBB-4791-B2F2-04EE5D9B2248}" type="pres">
      <dgm:prSet presAssocID="{D5042EEB-DC9E-4356-A20B-23FB7D172999}" presName="spacer" presStyleCnt="0"/>
      <dgm:spPr/>
    </dgm:pt>
    <dgm:pt modelId="{28A499D5-B079-4AC1-A103-7CE24FE92937}" type="pres">
      <dgm:prSet presAssocID="{00EB7F2B-D9CB-4FFC-9943-500A78429EE3}" presName="parentText" presStyleLbl="node1" presStyleIdx="4" presStyleCnt="5" custScaleY="34294" custLinFactY="14562" custLinFactNeighborX="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E8E21C-D6CF-4912-9C83-5698D13E61C9}" srcId="{CC77D0B9-B52B-4578-A3C4-AF10E38DA533}" destId="{6D9F6728-08B7-4C43-921D-72FD5FB649CA}" srcOrd="1" destOrd="0" parTransId="{9E4967B7-8B9B-4F41-99BD-16B269C7FA0A}" sibTransId="{8A11200A-7DE8-4795-A720-08D3733BFBBE}"/>
    <dgm:cxn modelId="{786A3BB9-36C4-4C64-8269-514C03BBDE9F}" srcId="{CC77D0B9-B52B-4578-A3C4-AF10E38DA533}" destId="{00EB7F2B-D9CB-4FFC-9943-500A78429EE3}" srcOrd="4" destOrd="0" parTransId="{4F889732-034E-407C-AC5F-50AA5282AED2}" sibTransId="{DB29760A-42D3-4FD3-876D-36A5148A652C}"/>
    <dgm:cxn modelId="{F38E4C9E-6396-462D-A18D-D4F114F27EC5}" srcId="{CC77D0B9-B52B-4578-A3C4-AF10E38DA533}" destId="{A8AE2ED1-9527-4B65-B27D-39908EE98657}" srcOrd="2" destOrd="0" parTransId="{69942558-154A-4938-8466-41A1B46D1433}" sibTransId="{43CB3553-1130-43C1-BCA9-8250A30CA6AB}"/>
    <dgm:cxn modelId="{B1E8F883-23E1-43D6-ADE5-1AECE83AB624}" srcId="{CC77D0B9-B52B-4578-A3C4-AF10E38DA533}" destId="{85505599-53EB-4AA8-94B5-35FDBD9C87A4}" srcOrd="0" destOrd="0" parTransId="{8EB3EBF1-63F9-41CD-830A-3EC4FE0A2A30}" sibTransId="{B23E653B-CF81-4090-B923-8F7B8BDFD2D0}"/>
    <dgm:cxn modelId="{0C17D9E9-61D6-42D4-BAAF-6F2165FB374B}" type="presOf" srcId="{A8AE2ED1-9527-4B65-B27D-39908EE98657}" destId="{304A48C8-90DF-4865-87CC-E6F6B2E22EC0}" srcOrd="0" destOrd="0" presId="urn:microsoft.com/office/officeart/2005/8/layout/vList2"/>
    <dgm:cxn modelId="{4DFF3D26-364F-47F2-BFD7-41D4803F4E90}" srcId="{CC77D0B9-B52B-4578-A3C4-AF10E38DA533}" destId="{89317F85-EDF0-461C-9ECB-37B48236FBFC}" srcOrd="3" destOrd="0" parTransId="{A9AF2F7E-DCF1-4BC2-9DA4-315716016221}" sibTransId="{D5042EEB-DC9E-4356-A20B-23FB7D172999}"/>
    <dgm:cxn modelId="{C03E48FE-423D-422A-A589-EC71BFA3553F}" type="presOf" srcId="{CC77D0B9-B52B-4578-A3C4-AF10E38DA533}" destId="{F5F736F4-779D-4EE0-98B2-04E7DA57D940}" srcOrd="0" destOrd="0" presId="urn:microsoft.com/office/officeart/2005/8/layout/vList2"/>
    <dgm:cxn modelId="{1D9C11BB-3B56-48C2-AA8E-C28A2DAE463D}" type="presOf" srcId="{85505599-53EB-4AA8-94B5-35FDBD9C87A4}" destId="{2AC0D98E-6F76-4A30-9701-0874A4CE0CA8}" srcOrd="0" destOrd="0" presId="urn:microsoft.com/office/officeart/2005/8/layout/vList2"/>
    <dgm:cxn modelId="{2732C0E1-4512-49DF-B17B-3096D3AE0493}" type="presOf" srcId="{89317F85-EDF0-461C-9ECB-37B48236FBFC}" destId="{03BF5BF2-B3A9-43EE-BDA1-1174DF55F329}" srcOrd="0" destOrd="0" presId="urn:microsoft.com/office/officeart/2005/8/layout/vList2"/>
    <dgm:cxn modelId="{B23BFF60-645D-4629-86A6-D2481FE0A35E}" type="presOf" srcId="{00EB7F2B-D9CB-4FFC-9943-500A78429EE3}" destId="{28A499D5-B079-4AC1-A103-7CE24FE92937}" srcOrd="0" destOrd="0" presId="urn:microsoft.com/office/officeart/2005/8/layout/vList2"/>
    <dgm:cxn modelId="{A3492F74-65B6-4D4D-8C5B-3FFAD39AE929}" type="presOf" srcId="{6D9F6728-08B7-4C43-921D-72FD5FB649CA}" destId="{6F7DDB73-A15F-4587-9AB1-794C0BD54CD3}" srcOrd="0" destOrd="0" presId="urn:microsoft.com/office/officeart/2005/8/layout/vList2"/>
    <dgm:cxn modelId="{FED6481C-4667-48AA-B338-7DBA61C23969}" type="presParOf" srcId="{F5F736F4-779D-4EE0-98B2-04E7DA57D940}" destId="{2AC0D98E-6F76-4A30-9701-0874A4CE0CA8}" srcOrd="0" destOrd="0" presId="urn:microsoft.com/office/officeart/2005/8/layout/vList2"/>
    <dgm:cxn modelId="{EC0DAEF5-5EB1-4A91-9484-3F9A35C210C4}" type="presParOf" srcId="{F5F736F4-779D-4EE0-98B2-04E7DA57D940}" destId="{D5341059-0D72-4EC9-9E1D-E5F3DBBDB16E}" srcOrd="1" destOrd="0" presId="urn:microsoft.com/office/officeart/2005/8/layout/vList2"/>
    <dgm:cxn modelId="{9A59B881-4ACB-416B-9642-F19BE49D3D71}" type="presParOf" srcId="{F5F736F4-779D-4EE0-98B2-04E7DA57D940}" destId="{6F7DDB73-A15F-4587-9AB1-794C0BD54CD3}" srcOrd="2" destOrd="0" presId="urn:microsoft.com/office/officeart/2005/8/layout/vList2"/>
    <dgm:cxn modelId="{18469988-CD86-444A-B1EE-68E29C63C04B}" type="presParOf" srcId="{F5F736F4-779D-4EE0-98B2-04E7DA57D940}" destId="{41B4765C-9FE3-4C1D-A656-F15268426229}" srcOrd="3" destOrd="0" presId="urn:microsoft.com/office/officeart/2005/8/layout/vList2"/>
    <dgm:cxn modelId="{75F67422-ABA4-4258-B3CF-74C16F3C61A8}" type="presParOf" srcId="{F5F736F4-779D-4EE0-98B2-04E7DA57D940}" destId="{304A48C8-90DF-4865-87CC-E6F6B2E22EC0}" srcOrd="4" destOrd="0" presId="urn:microsoft.com/office/officeart/2005/8/layout/vList2"/>
    <dgm:cxn modelId="{5B035FCD-4385-45D4-BBFF-44BA8B7D4DF7}" type="presParOf" srcId="{F5F736F4-779D-4EE0-98B2-04E7DA57D940}" destId="{DA02B798-A316-4811-A648-EF0268DDBA5F}" srcOrd="5" destOrd="0" presId="urn:microsoft.com/office/officeart/2005/8/layout/vList2"/>
    <dgm:cxn modelId="{09AF69EF-9381-498C-8436-23D70DE83B74}" type="presParOf" srcId="{F5F736F4-779D-4EE0-98B2-04E7DA57D940}" destId="{03BF5BF2-B3A9-43EE-BDA1-1174DF55F329}" srcOrd="6" destOrd="0" presId="urn:microsoft.com/office/officeart/2005/8/layout/vList2"/>
    <dgm:cxn modelId="{0D60651C-9963-414A-AE7B-26D5A168970D}" type="presParOf" srcId="{F5F736F4-779D-4EE0-98B2-04E7DA57D940}" destId="{5FC4213E-5FBB-4791-B2F2-04EE5D9B2248}" srcOrd="7" destOrd="0" presId="urn:microsoft.com/office/officeart/2005/8/layout/vList2"/>
    <dgm:cxn modelId="{D9AA5262-99B7-445A-BABD-76D14F342319}" type="presParOf" srcId="{F5F736F4-779D-4EE0-98B2-04E7DA57D940}" destId="{28A499D5-B079-4AC1-A103-7CE24FE929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ctr" rtl="0"/>
          <a:r>
            <a:rPr lang="cs-CZ" sz="2800" b="1" dirty="0" smtClean="0"/>
            <a:t>SC 4.4 Zlepšit kvalitu prostředí v sídlech – výzvy č. 56 a 60</a:t>
          </a: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6/2017, příjem žádostí do 9/2017</a:t>
          </a:r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Žadatelé: </a:t>
          </a:r>
          <a:r>
            <a:rPr lang="cs-CZ" sz="2500" b="0" dirty="0" smtClean="0"/>
            <a:t>bez omezení, dle PD</a:t>
          </a:r>
          <a:endParaRPr lang="cs-CZ" sz="2500" b="0" dirty="0"/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Aktivity: </a:t>
          </a:r>
          <a:r>
            <a:rPr lang="cs-CZ" sz="2500" dirty="0" smtClean="0"/>
            <a:t>zakládání a obnova ploch a prvků veřejné zeleně, jako součást realizace zeleně obnova a zakládání doprovodných vodních prvků, jako součást realizace zeleně opatření na podporu biodiverzity</a:t>
          </a:r>
          <a:endParaRPr lang="cs-CZ" sz="2500" b="1" dirty="0" smtClean="0"/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03231AEB-9126-45DE-B2F3-751DCEF5B269}">
      <dgm:prSet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b="1" dirty="0" smtClean="0"/>
            <a:t>Více informací k výzvě</a:t>
          </a:r>
          <a:r>
            <a:rPr lang="cs-CZ" b="0" dirty="0" smtClean="0"/>
            <a:t>: </a:t>
          </a:r>
          <a:r>
            <a:rPr lang="cs-CZ" b="0" dirty="0" smtClean="0">
              <a:hlinkClick xmlns:r="http://schemas.openxmlformats.org/officeDocument/2006/relationships" r:id="rId1"/>
            </a:rPr>
            <a:t>http://www.opzp.cz/vyzvy/60-vyzva</a:t>
          </a:r>
          <a:r>
            <a:rPr lang="cs-CZ" b="0" dirty="0" smtClean="0"/>
            <a:t> </a:t>
          </a:r>
          <a:endParaRPr lang="cs-CZ" b="0" dirty="0"/>
        </a:p>
      </dgm:t>
    </dgm:pt>
    <dgm:pt modelId="{5639AF7E-0D1C-402D-B0DB-8A04D62721AE}" type="parTrans" cxnId="{939E657C-DBB4-4773-8DA4-E286A9A389E4}">
      <dgm:prSet/>
      <dgm:spPr/>
      <dgm:t>
        <a:bodyPr/>
        <a:lstStyle/>
        <a:p>
          <a:endParaRPr lang="cs-CZ"/>
        </a:p>
      </dgm:t>
    </dgm:pt>
    <dgm:pt modelId="{6BCA5A3D-B076-4AC2-87DB-2DEA36304B21}" type="sibTrans" cxnId="{939E657C-DBB4-4773-8DA4-E286A9A389E4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5" custScaleX="89566" custScaleY="61955" custLinFactY="-12061" custLinFactNeighborX="9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  <dgm:t>
        <a:bodyPr/>
        <a:lstStyle/>
        <a:p>
          <a:endParaRPr lang="cs-CZ"/>
        </a:p>
      </dgm:t>
    </dgm:pt>
    <dgm:pt modelId="{2DC0F2CF-3CDE-4525-8719-97C625851A66}" type="pres">
      <dgm:prSet presAssocID="{3A5FCDFB-8FD6-417F-8E32-01E69D09A10C}" presName="parentText" presStyleLbl="node1" presStyleIdx="1" presStyleCnt="5" custScaleX="92827" custScaleY="78589" custLinFactY="-1591" custLinFactNeighborX="-8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  <dgm:t>
        <a:bodyPr/>
        <a:lstStyle/>
        <a:p>
          <a:endParaRPr lang="cs-CZ"/>
        </a:p>
      </dgm:t>
    </dgm:pt>
    <dgm:pt modelId="{7050804D-CA51-47D5-A1A9-521CCC260A58}" type="pres">
      <dgm:prSet presAssocID="{CD93C983-1A8B-4C92-B284-72C151CC2910}" presName="parentText" presStyleLbl="node1" presStyleIdx="2" presStyleCnt="5" custScaleX="93098" custScaleY="51469" custLinFactY="-10050" custLinFactNeighborX="-1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  <dgm:t>
        <a:bodyPr/>
        <a:lstStyle/>
        <a:p>
          <a:endParaRPr lang="cs-CZ"/>
        </a:p>
      </dgm:t>
    </dgm:pt>
    <dgm:pt modelId="{AA406266-03F5-495B-B9C0-92E6D66F3E4B}" type="pres">
      <dgm:prSet presAssocID="{FCBE3C6F-762B-4DC5-B80E-EA76C0647A38}" presName="parentText" presStyleLbl="node1" presStyleIdx="3" presStyleCnt="5" custScaleX="93107" custScaleY="84400" custLinFactY="-9554" custLinFactNeighborX="-2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473D2A-7DFE-443B-B537-592F97C73F52}" type="pres">
      <dgm:prSet presAssocID="{5DCCDBD1-E9B5-45A3-AE4D-1BCC8E7AC2F0}" presName="spacer" presStyleCnt="0"/>
      <dgm:spPr/>
    </dgm:pt>
    <dgm:pt modelId="{94F10BC0-79BF-4FB2-A764-25118C1AA079}" type="pres">
      <dgm:prSet presAssocID="{03231AEB-9126-45DE-B2F3-751DCEF5B269}" presName="parentText" presStyleLbl="node1" presStyleIdx="4" presStyleCnt="5" custScaleX="90422" custScaleY="51469" custLinFactY="-10329" custLinFactNeighborX="10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A6F18E9-B3AE-46FD-858A-42778D0E41E6}" type="presOf" srcId="{FCBE3C6F-762B-4DC5-B80E-EA76C0647A38}" destId="{AA406266-03F5-495B-B9C0-92E6D66F3E4B}" srcOrd="0" destOrd="0" presId="urn:microsoft.com/office/officeart/2005/8/layout/vList2"/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8DD194B8-7CAD-460E-B813-1ACC45261E60}" type="presOf" srcId="{CD93C983-1A8B-4C92-B284-72C151CC2910}" destId="{7050804D-CA51-47D5-A1A9-521CCC260A58}" srcOrd="0" destOrd="0" presId="urn:microsoft.com/office/officeart/2005/8/layout/vList2"/>
    <dgm:cxn modelId="{85792E5F-EC5F-45AF-B090-0E0C870B1CA0}" type="presOf" srcId="{03231AEB-9126-45DE-B2F3-751DCEF5B269}" destId="{94F10BC0-79BF-4FB2-A764-25118C1AA079}" srcOrd="0" destOrd="0" presId="urn:microsoft.com/office/officeart/2005/8/layout/vList2"/>
    <dgm:cxn modelId="{939E657C-DBB4-4773-8DA4-E286A9A389E4}" srcId="{C9255543-4566-4FB8-A5C9-CE4C6557C4C7}" destId="{03231AEB-9126-45DE-B2F3-751DCEF5B269}" srcOrd="4" destOrd="0" parTransId="{5639AF7E-0D1C-402D-B0DB-8A04D62721AE}" sibTransId="{6BCA5A3D-B076-4AC2-87DB-2DEA36304B21}"/>
    <dgm:cxn modelId="{639EDC90-2F03-4096-9538-956925E327A7}" type="presOf" srcId="{C9255543-4566-4FB8-A5C9-CE4C6557C4C7}" destId="{9311A18B-CD06-4705-8E0B-80CCF0A81EF5}" srcOrd="0" destOrd="0" presId="urn:microsoft.com/office/officeart/2005/8/layout/vList2"/>
    <dgm:cxn modelId="{4EE68EAC-DEDB-49A3-B428-0CD43999CB61}" type="presOf" srcId="{F5CE7086-933F-48E2-9E75-276B5CFA9D3D}" destId="{F97849CA-89C6-4AB7-86E2-CBF1CD37B6C5}" srcOrd="0" destOrd="0" presId="urn:microsoft.com/office/officeart/2005/8/layout/vList2"/>
    <dgm:cxn modelId="{C55E79A2-A5BB-4751-AE28-67081D8B43C2}" type="presOf" srcId="{3A5FCDFB-8FD6-417F-8E32-01E69D09A10C}" destId="{2DC0F2CF-3CDE-4525-8719-97C625851A66}" srcOrd="0" destOrd="0" presId="urn:microsoft.com/office/officeart/2005/8/layout/vList2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E0634862-77D7-4BD9-9A2C-CB0312AB19F8}" type="presParOf" srcId="{9311A18B-CD06-4705-8E0B-80CCF0A81EF5}" destId="{F97849CA-89C6-4AB7-86E2-CBF1CD37B6C5}" srcOrd="0" destOrd="0" presId="urn:microsoft.com/office/officeart/2005/8/layout/vList2"/>
    <dgm:cxn modelId="{F812DDDF-AE38-46DA-89EE-FA64F0AE3544}" type="presParOf" srcId="{9311A18B-CD06-4705-8E0B-80CCF0A81EF5}" destId="{CB5ECC21-2764-4842-AD92-DF2DC9EE248F}" srcOrd="1" destOrd="0" presId="urn:microsoft.com/office/officeart/2005/8/layout/vList2"/>
    <dgm:cxn modelId="{1C6B26A6-A28F-485F-8B12-44C2FBD11272}" type="presParOf" srcId="{9311A18B-CD06-4705-8E0B-80CCF0A81EF5}" destId="{2DC0F2CF-3CDE-4525-8719-97C625851A66}" srcOrd="2" destOrd="0" presId="urn:microsoft.com/office/officeart/2005/8/layout/vList2"/>
    <dgm:cxn modelId="{C06BF26D-CEAB-4A51-AA3E-6ADF29495369}" type="presParOf" srcId="{9311A18B-CD06-4705-8E0B-80CCF0A81EF5}" destId="{634C4327-BF78-4B0C-B041-931A7108C43F}" srcOrd="3" destOrd="0" presId="urn:microsoft.com/office/officeart/2005/8/layout/vList2"/>
    <dgm:cxn modelId="{61ABE34B-C60E-4E62-9FB8-8EC364C3CEDE}" type="presParOf" srcId="{9311A18B-CD06-4705-8E0B-80CCF0A81EF5}" destId="{7050804D-CA51-47D5-A1A9-521CCC260A58}" srcOrd="4" destOrd="0" presId="urn:microsoft.com/office/officeart/2005/8/layout/vList2"/>
    <dgm:cxn modelId="{467EE193-60F3-4C83-AA8B-F213F52A584E}" type="presParOf" srcId="{9311A18B-CD06-4705-8E0B-80CCF0A81EF5}" destId="{BAF77F2D-C92D-4758-861C-A12EFDBB7B3F}" srcOrd="5" destOrd="0" presId="urn:microsoft.com/office/officeart/2005/8/layout/vList2"/>
    <dgm:cxn modelId="{C443F911-5DC6-401F-9098-D8DE06D481B1}" type="presParOf" srcId="{9311A18B-CD06-4705-8E0B-80CCF0A81EF5}" destId="{AA406266-03F5-495B-B9C0-92E6D66F3E4B}" srcOrd="6" destOrd="0" presId="urn:microsoft.com/office/officeart/2005/8/layout/vList2"/>
    <dgm:cxn modelId="{1E5CE3F1-4F0A-441F-9741-E3B5E80F57AB}" type="presParOf" srcId="{9311A18B-CD06-4705-8E0B-80CCF0A81EF5}" destId="{D6473D2A-7DFE-443B-B537-592F97C73F52}" srcOrd="7" destOrd="0" presId="urn:microsoft.com/office/officeart/2005/8/layout/vList2"/>
    <dgm:cxn modelId="{7C883EF4-3F79-41EC-9DEC-121353EE6B9B}" type="presParOf" srcId="{9311A18B-CD06-4705-8E0B-80CCF0A81EF5}" destId="{94F10BC0-79BF-4FB2-A764-25118C1AA07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ctr" rtl="0"/>
          <a:r>
            <a:rPr lang="cs-CZ" sz="2800" b="1" dirty="0" smtClean="0"/>
            <a:t>SC 5.2 Dosáhnout vysokého energetického standardu nových veřejných budov – výzva č. 61 </a:t>
          </a: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4/2017, příjem žádostí 4/2017 – 10/2019</a:t>
          </a:r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Žadatelé: </a:t>
          </a:r>
          <a:r>
            <a:rPr lang="cs-CZ" sz="2500" b="0" dirty="0" smtClean="0"/>
            <a:t>bez omezení, dle PD</a:t>
          </a:r>
          <a:endParaRPr lang="cs-CZ" sz="2500" b="0" dirty="0"/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Aktivity: </a:t>
          </a:r>
          <a:r>
            <a:rPr lang="cs-CZ" sz="2500" dirty="0" smtClean="0"/>
            <a:t>vícenáklady na dosažení pasivního energetického standardu v případě výstavby nových budov. V rámci specifického cíle nebude poskytována podpora na výstavbu bytových a rodinných domů.</a:t>
          </a:r>
          <a:endParaRPr lang="cs-CZ" sz="2500" b="0" dirty="0" smtClean="0"/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663CA295-2ED7-4648-8161-E2E9089AC929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1800" b="1" dirty="0" smtClean="0"/>
            <a:t>Více informací k výzvě: </a:t>
          </a:r>
          <a:r>
            <a:rPr lang="cs-CZ" sz="1800" b="0" dirty="0" smtClean="0">
              <a:hlinkClick xmlns:r="http://schemas.openxmlformats.org/officeDocument/2006/relationships" r:id="rId1"/>
            </a:rPr>
            <a:t>http://www.opzp.cz/vyzvy/61-vyzva</a:t>
          </a:r>
          <a:r>
            <a:rPr lang="cs-CZ" sz="1800" b="0" dirty="0" smtClean="0"/>
            <a:t> </a:t>
          </a:r>
          <a:endParaRPr lang="cs-CZ" sz="1800" b="0" dirty="0"/>
        </a:p>
      </dgm:t>
    </dgm:pt>
    <dgm:pt modelId="{DA15613A-04AF-4BE8-8150-19AEA1FC3931}" type="parTrans" cxnId="{415248DD-8CB0-4F0B-B5EA-B71157DC3421}">
      <dgm:prSet/>
      <dgm:spPr/>
      <dgm:t>
        <a:bodyPr/>
        <a:lstStyle/>
        <a:p>
          <a:endParaRPr lang="cs-CZ"/>
        </a:p>
      </dgm:t>
    </dgm:pt>
    <dgm:pt modelId="{364897A7-8049-4787-ABFC-5F203C840B50}" type="sibTrans" cxnId="{415248DD-8CB0-4F0B-B5EA-B71157DC3421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5" custScaleX="89566" custLinFactNeighborX="1480" custLinFactNeighborY="-2357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  <dgm:t>
        <a:bodyPr/>
        <a:lstStyle/>
        <a:p>
          <a:endParaRPr lang="cs-CZ"/>
        </a:p>
      </dgm:t>
    </dgm:pt>
    <dgm:pt modelId="{2DC0F2CF-3CDE-4525-8719-97C625851A66}" type="pres">
      <dgm:prSet presAssocID="{3A5FCDFB-8FD6-417F-8E32-01E69D09A10C}" presName="parentText" presStyleLbl="node1" presStyleIdx="1" presStyleCnt="5" custScaleY="46216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  <dgm:t>
        <a:bodyPr/>
        <a:lstStyle/>
        <a:p>
          <a:endParaRPr lang="cs-CZ"/>
        </a:p>
      </dgm:t>
    </dgm:pt>
    <dgm:pt modelId="{7050804D-CA51-47D5-A1A9-521CCC260A58}" type="pres">
      <dgm:prSet presAssocID="{CD93C983-1A8B-4C92-B284-72C151CC2910}" presName="parentText" presStyleLbl="node1" presStyleIdx="2" presStyleCnt="5" custScaleY="42208" custLinFactY="-122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  <dgm:t>
        <a:bodyPr/>
        <a:lstStyle/>
        <a:p>
          <a:endParaRPr lang="cs-CZ"/>
        </a:p>
      </dgm:t>
    </dgm:pt>
    <dgm:pt modelId="{AA406266-03F5-495B-B9C0-92E6D66F3E4B}" type="pres">
      <dgm:prSet presAssocID="{FCBE3C6F-762B-4DC5-B80E-EA76C0647A38}" presName="parentText" presStyleLbl="node1" presStyleIdx="3" presStyleCnt="5" custScaleY="119461" custLinFactY="-18660" custLinFactNeighborX="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2D38F6-CBAD-4FB5-82A6-659735B46BD8}" type="pres">
      <dgm:prSet presAssocID="{5DCCDBD1-E9B5-45A3-AE4D-1BCC8E7AC2F0}" presName="spacer" presStyleCnt="0"/>
      <dgm:spPr/>
    </dgm:pt>
    <dgm:pt modelId="{21F188B2-DC3D-44C0-8CAF-1B5C72D30AEA}" type="pres">
      <dgm:prSet presAssocID="{663CA295-2ED7-4648-8161-E2E9089AC929}" presName="parentText" presStyleLbl="node1" presStyleIdx="4" presStyleCnt="5" custScaleY="42208" custLinFactY="-21497" custLinFactNeighborX="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61CBA57F-3063-48B0-B6F3-0C2E4E737CF7}" type="presOf" srcId="{663CA295-2ED7-4648-8161-E2E9089AC929}" destId="{21F188B2-DC3D-44C0-8CAF-1B5C72D30AEA}" srcOrd="0" destOrd="0" presId="urn:microsoft.com/office/officeart/2005/8/layout/vList2"/>
    <dgm:cxn modelId="{A7A840C7-97E9-4973-A9C0-9961B80F2535}" type="presOf" srcId="{F5CE7086-933F-48E2-9E75-276B5CFA9D3D}" destId="{F97849CA-89C6-4AB7-86E2-CBF1CD37B6C5}" srcOrd="0" destOrd="0" presId="urn:microsoft.com/office/officeart/2005/8/layout/vList2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415248DD-8CB0-4F0B-B5EA-B71157DC3421}" srcId="{C9255543-4566-4FB8-A5C9-CE4C6557C4C7}" destId="{663CA295-2ED7-4648-8161-E2E9089AC929}" srcOrd="4" destOrd="0" parTransId="{DA15613A-04AF-4BE8-8150-19AEA1FC3931}" sibTransId="{364897A7-8049-4787-ABFC-5F203C840B50}"/>
    <dgm:cxn modelId="{0FA64F18-7DAA-404B-AD0A-A3B5C31A2E63}" type="presOf" srcId="{FCBE3C6F-762B-4DC5-B80E-EA76C0647A38}" destId="{AA406266-03F5-495B-B9C0-92E6D66F3E4B}" srcOrd="0" destOrd="0" presId="urn:microsoft.com/office/officeart/2005/8/layout/vList2"/>
    <dgm:cxn modelId="{40798065-AC16-429C-94BD-CE62CB5E41DE}" type="presOf" srcId="{CD93C983-1A8B-4C92-B284-72C151CC2910}" destId="{7050804D-CA51-47D5-A1A9-521CCC260A58}" srcOrd="0" destOrd="0" presId="urn:microsoft.com/office/officeart/2005/8/layout/vList2"/>
    <dgm:cxn modelId="{37152170-0FAF-4D75-8A70-945772E8BBDE}" type="presOf" srcId="{C9255543-4566-4FB8-A5C9-CE4C6557C4C7}" destId="{9311A18B-CD06-4705-8E0B-80CCF0A81EF5}" srcOrd="0" destOrd="0" presId="urn:microsoft.com/office/officeart/2005/8/layout/vList2"/>
    <dgm:cxn modelId="{8EF6F041-8FF1-4FE6-B309-CA09D8EB134C}" type="presOf" srcId="{3A5FCDFB-8FD6-417F-8E32-01E69D09A10C}" destId="{2DC0F2CF-3CDE-4525-8719-97C625851A66}" srcOrd="0" destOrd="0" presId="urn:microsoft.com/office/officeart/2005/8/layout/vList2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5A56F010-1169-48DB-9C6B-B33D75248EB9}" type="presParOf" srcId="{9311A18B-CD06-4705-8E0B-80CCF0A81EF5}" destId="{F97849CA-89C6-4AB7-86E2-CBF1CD37B6C5}" srcOrd="0" destOrd="0" presId="urn:microsoft.com/office/officeart/2005/8/layout/vList2"/>
    <dgm:cxn modelId="{5A090026-43B4-4CC0-BFC9-32C23E663844}" type="presParOf" srcId="{9311A18B-CD06-4705-8E0B-80CCF0A81EF5}" destId="{CB5ECC21-2764-4842-AD92-DF2DC9EE248F}" srcOrd="1" destOrd="0" presId="urn:microsoft.com/office/officeart/2005/8/layout/vList2"/>
    <dgm:cxn modelId="{C3D59008-3EF2-48B1-B35C-4324A3F3D918}" type="presParOf" srcId="{9311A18B-CD06-4705-8E0B-80CCF0A81EF5}" destId="{2DC0F2CF-3CDE-4525-8719-97C625851A66}" srcOrd="2" destOrd="0" presId="urn:microsoft.com/office/officeart/2005/8/layout/vList2"/>
    <dgm:cxn modelId="{CCF43FD1-036A-4EC6-AEA4-0E175CEDC98A}" type="presParOf" srcId="{9311A18B-CD06-4705-8E0B-80CCF0A81EF5}" destId="{634C4327-BF78-4B0C-B041-931A7108C43F}" srcOrd="3" destOrd="0" presId="urn:microsoft.com/office/officeart/2005/8/layout/vList2"/>
    <dgm:cxn modelId="{C9070C68-56D0-4056-98ED-FE0AF1AA33D2}" type="presParOf" srcId="{9311A18B-CD06-4705-8E0B-80CCF0A81EF5}" destId="{7050804D-CA51-47D5-A1A9-521CCC260A58}" srcOrd="4" destOrd="0" presId="urn:microsoft.com/office/officeart/2005/8/layout/vList2"/>
    <dgm:cxn modelId="{EA40F00B-63AA-43DF-B88C-36C60C1EE8F7}" type="presParOf" srcId="{9311A18B-CD06-4705-8E0B-80CCF0A81EF5}" destId="{BAF77F2D-C92D-4758-861C-A12EFDBB7B3F}" srcOrd="5" destOrd="0" presId="urn:microsoft.com/office/officeart/2005/8/layout/vList2"/>
    <dgm:cxn modelId="{7E250C84-B4CB-448E-9B16-2AB5DB08E550}" type="presParOf" srcId="{9311A18B-CD06-4705-8E0B-80CCF0A81EF5}" destId="{AA406266-03F5-495B-B9C0-92E6D66F3E4B}" srcOrd="6" destOrd="0" presId="urn:microsoft.com/office/officeart/2005/8/layout/vList2"/>
    <dgm:cxn modelId="{42675B63-06D7-4298-881E-33F5D8C30D23}" type="presParOf" srcId="{9311A18B-CD06-4705-8E0B-80CCF0A81EF5}" destId="{442D38F6-CBAD-4FB5-82A6-659735B46BD8}" srcOrd="7" destOrd="0" presId="urn:microsoft.com/office/officeart/2005/8/layout/vList2"/>
    <dgm:cxn modelId="{4CBC7DFE-B3C2-446F-8E85-F69BFDC5F286}" type="presParOf" srcId="{9311A18B-CD06-4705-8E0B-80CCF0A81EF5}" destId="{21F188B2-DC3D-44C0-8CAF-1B5C72D30AE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ctr" rtl="0"/>
          <a:r>
            <a:rPr lang="cs-CZ" sz="2800" b="1" dirty="0" smtClean="0"/>
            <a:t>SC 5.1 Snížit energetickou náročnost  veřejných budov a zvýšit využití obnovitelných zdrojů energie  – výzva č. 70</a:t>
          </a: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4/2017, příjem žádostí 4/2017 – 9/2017</a:t>
          </a:r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Žadatelé: </a:t>
          </a:r>
          <a:r>
            <a:rPr lang="cs-CZ" sz="2500" b="0" dirty="0" smtClean="0"/>
            <a:t>bez omezení, dle PD</a:t>
          </a:r>
          <a:endParaRPr lang="cs-CZ" sz="2500" b="0" dirty="0"/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Aktivity: </a:t>
          </a:r>
          <a:r>
            <a:rPr lang="cs-CZ" sz="2500" dirty="0" smtClean="0"/>
            <a:t>celkové nebo dílčí energeticky úsporné renovace veřejných budov - zateplení obvodového pláště budovy, výměna a renovace (repase) otvorových výplní, instalace </a:t>
          </a:r>
          <a:r>
            <a:rPr lang="cs-CZ" sz="2500" dirty="0" err="1" smtClean="0"/>
            <a:t>fotovoltaického</a:t>
          </a:r>
          <a:r>
            <a:rPr lang="cs-CZ" sz="2500" dirty="0" smtClean="0"/>
            <a:t> systému, realizace systémů využívajících odpadní teplo, výměna zdroje tepla pro vytápění nebo přípravu teplé užitkové vody s výkonem nižším než 5 MW apod.</a:t>
          </a:r>
          <a:endParaRPr lang="cs-CZ" sz="2500" b="0" dirty="0" smtClean="0"/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873EB40E-DAF6-4F7E-B758-DE24A7CABF02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cs-CZ" sz="1800" b="1" dirty="0" smtClean="0"/>
            <a:t>Více informací k výzvě: </a:t>
          </a:r>
          <a:r>
            <a:rPr lang="cs-CZ" sz="1800" b="0" dirty="0" smtClean="0">
              <a:hlinkClick xmlns:r="http://schemas.openxmlformats.org/officeDocument/2006/relationships" r:id="rId1"/>
            </a:rPr>
            <a:t>http://www.opzp.cz/vyzvy/70-vyzva</a:t>
          </a:r>
          <a:r>
            <a:rPr lang="cs-CZ" sz="1800" b="0" dirty="0" smtClean="0"/>
            <a:t> </a:t>
          </a:r>
          <a:endParaRPr lang="cs-CZ" sz="1800" b="0" dirty="0"/>
        </a:p>
      </dgm:t>
    </dgm:pt>
    <dgm:pt modelId="{FC7BC4D9-E183-4943-8548-60BDE14A775A}" type="parTrans" cxnId="{B904AB12-6822-4FFA-80E5-39A3A664C2A3}">
      <dgm:prSet/>
      <dgm:spPr/>
      <dgm:t>
        <a:bodyPr/>
        <a:lstStyle/>
        <a:p>
          <a:endParaRPr lang="cs-CZ"/>
        </a:p>
      </dgm:t>
    </dgm:pt>
    <dgm:pt modelId="{0B21B154-9B2A-437E-8523-2A6D4C4CC174}" type="sibTrans" cxnId="{B904AB12-6822-4FFA-80E5-39A3A664C2A3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5" custScaleX="91905" custScaleY="75313" custLinFactNeighborX="1480" custLinFactNeighborY="-2357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  <dgm:t>
        <a:bodyPr/>
        <a:lstStyle/>
        <a:p>
          <a:endParaRPr lang="cs-CZ"/>
        </a:p>
      </dgm:t>
    </dgm:pt>
    <dgm:pt modelId="{2DC0F2CF-3CDE-4525-8719-97C625851A66}" type="pres">
      <dgm:prSet presAssocID="{3A5FCDFB-8FD6-417F-8E32-01E69D09A10C}" presName="parentText" presStyleLbl="node1" presStyleIdx="1" presStyleCnt="5" custScaleY="46216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  <dgm:t>
        <a:bodyPr/>
        <a:lstStyle/>
        <a:p>
          <a:endParaRPr lang="cs-CZ"/>
        </a:p>
      </dgm:t>
    </dgm:pt>
    <dgm:pt modelId="{7050804D-CA51-47D5-A1A9-521CCC260A58}" type="pres">
      <dgm:prSet presAssocID="{CD93C983-1A8B-4C92-B284-72C151CC2910}" presName="parentText" presStyleLbl="node1" presStyleIdx="2" presStyleCnt="5" custScaleY="42208" custLinFactY="-122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  <dgm:t>
        <a:bodyPr/>
        <a:lstStyle/>
        <a:p>
          <a:endParaRPr lang="cs-CZ"/>
        </a:p>
      </dgm:t>
    </dgm:pt>
    <dgm:pt modelId="{AA406266-03F5-495B-B9C0-92E6D66F3E4B}" type="pres">
      <dgm:prSet presAssocID="{FCBE3C6F-762B-4DC5-B80E-EA76C0647A38}" presName="parentText" presStyleLbl="node1" presStyleIdx="3" presStyleCnt="5" custScaleY="119461" custLinFactY="-103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479950-25C5-4591-B8FD-52E80C3643C5}" type="pres">
      <dgm:prSet presAssocID="{5DCCDBD1-E9B5-45A3-AE4D-1BCC8E7AC2F0}" presName="spacer" presStyleCnt="0"/>
      <dgm:spPr/>
    </dgm:pt>
    <dgm:pt modelId="{7BE06818-10FB-47CE-A423-E606FFE56C55}" type="pres">
      <dgm:prSet presAssocID="{873EB40E-DAF6-4F7E-B758-DE24A7CABF02}" presName="parentText" presStyleLbl="node1" presStyleIdx="4" presStyleCnt="5" custScaleY="42208" custLinFactY="-9649" custLinFactNeighborX="-6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0860FD45-09DA-45FD-8631-7BB0B2C51C79}" type="presOf" srcId="{873EB40E-DAF6-4F7E-B758-DE24A7CABF02}" destId="{7BE06818-10FB-47CE-A423-E606FFE56C55}" srcOrd="0" destOrd="0" presId="urn:microsoft.com/office/officeart/2005/8/layout/vList2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B904AB12-6822-4FFA-80E5-39A3A664C2A3}" srcId="{C9255543-4566-4FB8-A5C9-CE4C6557C4C7}" destId="{873EB40E-DAF6-4F7E-B758-DE24A7CABF02}" srcOrd="4" destOrd="0" parTransId="{FC7BC4D9-E183-4943-8548-60BDE14A775A}" sibTransId="{0B21B154-9B2A-437E-8523-2A6D4C4CC174}"/>
    <dgm:cxn modelId="{4FBA7131-4821-4FEE-9483-B881088FE379}" type="presOf" srcId="{FCBE3C6F-762B-4DC5-B80E-EA76C0647A38}" destId="{AA406266-03F5-495B-B9C0-92E6D66F3E4B}" srcOrd="0" destOrd="0" presId="urn:microsoft.com/office/officeart/2005/8/layout/vList2"/>
    <dgm:cxn modelId="{3BE1C3A1-9088-4AA0-88DE-F8DEF38A3A6C}" type="presOf" srcId="{3A5FCDFB-8FD6-417F-8E32-01E69D09A10C}" destId="{2DC0F2CF-3CDE-4525-8719-97C625851A66}" srcOrd="0" destOrd="0" presId="urn:microsoft.com/office/officeart/2005/8/layout/vList2"/>
    <dgm:cxn modelId="{15644E52-8155-427A-913E-0C46ACE75143}" type="presOf" srcId="{F5CE7086-933F-48E2-9E75-276B5CFA9D3D}" destId="{F97849CA-89C6-4AB7-86E2-CBF1CD37B6C5}" srcOrd="0" destOrd="0" presId="urn:microsoft.com/office/officeart/2005/8/layout/vList2"/>
    <dgm:cxn modelId="{57066C11-528F-4647-A0D0-77998C831498}" type="presOf" srcId="{CD93C983-1A8B-4C92-B284-72C151CC2910}" destId="{7050804D-CA51-47D5-A1A9-521CCC260A58}" srcOrd="0" destOrd="0" presId="urn:microsoft.com/office/officeart/2005/8/layout/vList2"/>
    <dgm:cxn modelId="{4BF64505-956F-4C4F-A40C-AF5F1846C6FC}" type="presOf" srcId="{C9255543-4566-4FB8-A5C9-CE4C6557C4C7}" destId="{9311A18B-CD06-4705-8E0B-80CCF0A81EF5}" srcOrd="0" destOrd="0" presId="urn:microsoft.com/office/officeart/2005/8/layout/vList2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B2D50D5C-887D-4ADC-9A49-A2C59D8716F9}" type="presParOf" srcId="{9311A18B-CD06-4705-8E0B-80CCF0A81EF5}" destId="{F97849CA-89C6-4AB7-86E2-CBF1CD37B6C5}" srcOrd="0" destOrd="0" presId="urn:microsoft.com/office/officeart/2005/8/layout/vList2"/>
    <dgm:cxn modelId="{F8AFF70D-7ECD-464B-968D-7BF47A862616}" type="presParOf" srcId="{9311A18B-CD06-4705-8E0B-80CCF0A81EF5}" destId="{CB5ECC21-2764-4842-AD92-DF2DC9EE248F}" srcOrd="1" destOrd="0" presId="urn:microsoft.com/office/officeart/2005/8/layout/vList2"/>
    <dgm:cxn modelId="{983CAEE3-78DB-4DDB-8902-99BAB44865E3}" type="presParOf" srcId="{9311A18B-CD06-4705-8E0B-80CCF0A81EF5}" destId="{2DC0F2CF-3CDE-4525-8719-97C625851A66}" srcOrd="2" destOrd="0" presId="urn:microsoft.com/office/officeart/2005/8/layout/vList2"/>
    <dgm:cxn modelId="{A1D8C568-0075-4AB0-90B5-50B9F1542283}" type="presParOf" srcId="{9311A18B-CD06-4705-8E0B-80CCF0A81EF5}" destId="{634C4327-BF78-4B0C-B041-931A7108C43F}" srcOrd="3" destOrd="0" presId="urn:microsoft.com/office/officeart/2005/8/layout/vList2"/>
    <dgm:cxn modelId="{F46A4B0E-D954-4971-9A1F-0C4F5FB10D73}" type="presParOf" srcId="{9311A18B-CD06-4705-8E0B-80CCF0A81EF5}" destId="{7050804D-CA51-47D5-A1A9-521CCC260A58}" srcOrd="4" destOrd="0" presId="urn:microsoft.com/office/officeart/2005/8/layout/vList2"/>
    <dgm:cxn modelId="{8A94AED5-5AF0-4097-97F7-70923921CCDD}" type="presParOf" srcId="{9311A18B-CD06-4705-8E0B-80CCF0A81EF5}" destId="{BAF77F2D-C92D-4758-861C-A12EFDBB7B3F}" srcOrd="5" destOrd="0" presId="urn:microsoft.com/office/officeart/2005/8/layout/vList2"/>
    <dgm:cxn modelId="{6806AA82-69D7-475B-8BDC-250CA727A417}" type="presParOf" srcId="{9311A18B-CD06-4705-8E0B-80CCF0A81EF5}" destId="{AA406266-03F5-495B-B9C0-92E6D66F3E4B}" srcOrd="6" destOrd="0" presId="urn:microsoft.com/office/officeart/2005/8/layout/vList2"/>
    <dgm:cxn modelId="{B17EE827-7E9F-4988-A94E-AEA35EA53C38}" type="presParOf" srcId="{9311A18B-CD06-4705-8E0B-80CCF0A81EF5}" destId="{F0479950-25C5-4591-B8FD-52E80C3643C5}" srcOrd="7" destOrd="0" presId="urn:microsoft.com/office/officeart/2005/8/layout/vList2"/>
    <dgm:cxn modelId="{420170EA-9D39-477E-A95F-C1496D176DB7}" type="presParOf" srcId="{9311A18B-CD06-4705-8E0B-80CCF0A81EF5}" destId="{7BE06818-10FB-47CE-A423-E606FFE56C5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77D0B9-B52B-4578-A3C4-AF10E38DA533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85505599-53EB-4AA8-94B5-35FDBD9C87A4}">
      <dgm:prSet custT="1"/>
      <dgm:spPr/>
      <dgm:t>
        <a:bodyPr/>
        <a:lstStyle/>
        <a:p>
          <a:pPr algn="ctr" rtl="0"/>
          <a:r>
            <a:rPr lang="cs-CZ" sz="3000" b="1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28: Specifické informační a komunikační             systémy a infrastruktura II.</a:t>
          </a:r>
          <a:endParaRPr lang="cs-CZ" sz="3000" b="1" dirty="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8EB3EBF1-63F9-41CD-830A-3EC4FE0A2A30}" type="parTrans" cxnId="{B1E8F883-23E1-43D6-ADE5-1AECE83AB624}">
      <dgm:prSet/>
      <dgm:spPr/>
      <dgm:t>
        <a:bodyPr/>
        <a:lstStyle/>
        <a:p>
          <a:endParaRPr lang="cs-CZ"/>
        </a:p>
      </dgm:t>
    </dgm:pt>
    <dgm:pt modelId="{B23E653B-CF81-4090-B923-8F7B8BDFD2D0}" type="sibTrans" cxnId="{B1E8F883-23E1-43D6-ADE5-1AECE83AB624}">
      <dgm:prSet/>
      <dgm:spPr/>
      <dgm:t>
        <a:bodyPr/>
        <a:lstStyle/>
        <a:p>
          <a:endParaRPr lang="cs-CZ"/>
        </a:p>
      </dgm:t>
    </dgm:pt>
    <dgm:pt modelId="{6D9F6728-08B7-4C43-921D-72FD5FB649CA}">
      <dgm:prSet custT="1"/>
      <dgm:spPr/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4/2016, příjem žádostí do 9/2017</a:t>
          </a:r>
          <a:endParaRPr lang="cs-CZ" sz="2500" dirty="0"/>
        </a:p>
      </dgm:t>
    </dgm:pt>
    <dgm:pt modelId="{9E4967B7-8B9B-4F41-99BD-16B269C7FA0A}" type="parTrans" cxnId="{E0E8E21C-D6CF-4912-9C83-5698D13E61C9}">
      <dgm:prSet/>
      <dgm:spPr/>
      <dgm:t>
        <a:bodyPr/>
        <a:lstStyle/>
        <a:p>
          <a:endParaRPr lang="cs-CZ"/>
        </a:p>
      </dgm:t>
    </dgm:pt>
    <dgm:pt modelId="{8A11200A-7DE8-4795-A720-08D3733BFBBE}" type="sibTrans" cxnId="{E0E8E21C-D6CF-4912-9C83-5698D13E61C9}">
      <dgm:prSet/>
      <dgm:spPr/>
      <dgm:t>
        <a:bodyPr/>
        <a:lstStyle/>
        <a:p>
          <a:endParaRPr lang="cs-CZ"/>
        </a:p>
      </dgm:t>
    </dgm:pt>
    <dgm:pt modelId="{A8AE2ED1-9527-4B65-B27D-39908EE98657}">
      <dgm:prSet custT="1"/>
      <dgm:spPr/>
      <dgm:t>
        <a:bodyPr/>
        <a:lstStyle/>
        <a:p>
          <a:pPr rtl="0"/>
          <a:r>
            <a:rPr lang="cs-CZ" sz="2500" b="1" dirty="0" smtClean="0"/>
            <a:t>Žadatelé:</a:t>
          </a:r>
          <a:r>
            <a:rPr lang="cs-CZ" sz="2500" dirty="0" smtClean="0"/>
            <a:t> kraje, </a:t>
          </a:r>
          <a:r>
            <a:rPr lang="cs-CZ" sz="2500" u="sng" dirty="0" smtClean="0"/>
            <a:t>obce, </a:t>
          </a:r>
          <a:r>
            <a:rPr lang="cs-CZ" sz="2500" dirty="0" smtClean="0"/>
            <a:t>organizace zřizované nebo zakládané kraji nebo obcemi</a:t>
          </a:r>
          <a:endParaRPr lang="cs-CZ" sz="2500" dirty="0"/>
        </a:p>
      </dgm:t>
    </dgm:pt>
    <dgm:pt modelId="{69942558-154A-4938-8466-41A1B46D1433}" type="parTrans" cxnId="{F38E4C9E-6396-462D-A18D-D4F114F27EC5}">
      <dgm:prSet/>
      <dgm:spPr/>
      <dgm:t>
        <a:bodyPr/>
        <a:lstStyle/>
        <a:p>
          <a:endParaRPr lang="cs-CZ"/>
        </a:p>
      </dgm:t>
    </dgm:pt>
    <dgm:pt modelId="{43CB3553-1130-43C1-BCA9-8250A30CA6AB}" type="sibTrans" cxnId="{F38E4C9E-6396-462D-A18D-D4F114F27EC5}">
      <dgm:prSet/>
      <dgm:spPr/>
      <dgm:t>
        <a:bodyPr/>
        <a:lstStyle/>
        <a:p>
          <a:endParaRPr lang="cs-CZ"/>
        </a:p>
      </dgm:t>
    </dgm:pt>
    <dgm:pt modelId="{89317F85-EDF0-461C-9ECB-37B48236FBFC}">
      <dgm:prSet custT="1"/>
      <dgm:spPr/>
      <dgm:t>
        <a:bodyPr/>
        <a:lstStyle/>
        <a:p>
          <a:pPr algn="just" rtl="0"/>
          <a:r>
            <a:rPr lang="cs-CZ" sz="2500" b="1" dirty="0" smtClean="0"/>
            <a:t>Aktivity: </a:t>
          </a:r>
          <a:r>
            <a:rPr lang="cs-CZ" sz="2500" dirty="0" smtClean="0"/>
            <a:t>musí vycházet ze Strategického rámce rozvoje veřejné správy - rozvoj, modernizace a zvýšení dostupnosti 5 komunikačních a informačních systémů a infrastruktury, budování, rozvoj a modernizace regionálních datových center a komunikační infrastruktury pro nově pořízené nebo modernizované informační systémy, vytváření nových informačních systémů v souvislosti s centry sdílených služeb aj.</a:t>
          </a:r>
          <a:endParaRPr lang="cs-CZ" sz="2500" dirty="0"/>
        </a:p>
      </dgm:t>
    </dgm:pt>
    <dgm:pt modelId="{A9AF2F7E-DCF1-4BC2-9DA4-315716016221}" type="parTrans" cxnId="{4DFF3D26-364F-47F2-BFD7-41D4803F4E90}">
      <dgm:prSet/>
      <dgm:spPr/>
      <dgm:t>
        <a:bodyPr/>
        <a:lstStyle/>
        <a:p>
          <a:endParaRPr lang="cs-CZ"/>
        </a:p>
      </dgm:t>
    </dgm:pt>
    <dgm:pt modelId="{D5042EEB-DC9E-4356-A20B-23FB7D172999}" type="sibTrans" cxnId="{4DFF3D26-364F-47F2-BFD7-41D4803F4E90}">
      <dgm:prSet/>
      <dgm:spPr/>
      <dgm:t>
        <a:bodyPr/>
        <a:lstStyle/>
        <a:p>
          <a:endParaRPr lang="cs-CZ"/>
        </a:p>
      </dgm:t>
    </dgm:pt>
    <dgm:pt modelId="{752A959D-CC0F-43A2-AD38-E4EA1C69C054}">
      <dgm:prSet custT="1"/>
      <dgm:spPr/>
      <dgm:t>
        <a:bodyPr/>
        <a:lstStyle/>
        <a:p>
          <a:r>
            <a:rPr lang="cs-CZ" sz="1800" b="0" dirty="0" smtClean="0">
              <a:latin typeface="Calibri" panose="020F0502020204030204"/>
              <a:ea typeface="+mn-ea"/>
              <a:cs typeface="+mn-cs"/>
            </a:rPr>
            <a:t>Více informací k výzvě zde: </a:t>
          </a:r>
          <a:r>
            <a:rPr lang="cs-CZ" sz="1800" b="0" dirty="0" smtClean="0">
              <a:latin typeface="Calibri" panose="020F0502020204030204"/>
              <a:ea typeface="+mn-ea"/>
              <a:cs typeface="+mn-cs"/>
              <a:hlinkClick xmlns:r="http://schemas.openxmlformats.org/officeDocument/2006/relationships" r:id="rId1"/>
            </a:rPr>
            <a:t>http://www.dotaceeu.cz/cs/Microsites/IROP/Vyzvy/Vyzva-c-28-Specificke-informacni-a-komunikacni-systemy-a-infrastruktu</a:t>
          </a:r>
          <a:r>
            <a:rPr lang="cs-CZ" sz="1800" b="0" dirty="0" smtClean="0">
              <a:latin typeface="Calibri" panose="020F0502020204030204"/>
              <a:ea typeface="+mn-ea"/>
              <a:cs typeface="+mn-cs"/>
            </a:rPr>
            <a:t>  </a:t>
          </a:r>
          <a:endParaRPr lang="cs-CZ" sz="1800" b="0" dirty="0">
            <a:latin typeface="Calibri" panose="020F0502020204030204"/>
            <a:ea typeface="+mn-ea"/>
            <a:cs typeface="+mn-cs"/>
          </a:endParaRPr>
        </a:p>
      </dgm:t>
    </dgm:pt>
    <dgm:pt modelId="{61B7ECA1-0BD3-4C65-904B-C5FCB598B076}" type="parTrans" cxnId="{DE9EFB48-E083-4825-80D4-9037CEA19D94}">
      <dgm:prSet/>
      <dgm:spPr/>
      <dgm:t>
        <a:bodyPr/>
        <a:lstStyle/>
        <a:p>
          <a:endParaRPr lang="cs-CZ"/>
        </a:p>
      </dgm:t>
    </dgm:pt>
    <dgm:pt modelId="{6194533D-DB40-43AC-9328-72B0DBBC9CDB}" type="sibTrans" cxnId="{DE9EFB48-E083-4825-80D4-9037CEA19D94}">
      <dgm:prSet/>
      <dgm:spPr/>
      <dgm:t>
        <a:bodyPr/>
        <a:lstStyle/>
        <a:p>
          <a:endParaRPr lang="cs-CZ"/>
        </a:p>
      </dgm:t>
    </dgm:pt>
    <dgm:pt modelId="{F5F736F4-779D-4EE0-98B2-04E7DA57D940}" type="pres">
      <dgm:prSet presAssocID="{CC77D0B9-B52B-4578-A3C4-AF10E38DA5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AC0D98E-6F76-4A30-9701-0874A4CE0CA8}" type="pres">
      <dgm:prSet presAssocID="{85505599-53EB-4AA8-94B5-35FDBD9C87A4}" presName="parentText" presStyleLbl="node1" presStyleIdx="0" presStyleCnt="5" custScaleX="95284" custScaleY="58165" custLinFactY="-1393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341059-0D72-4EC9-9E1D-E5F3DBBDB16E}" type="pres">
      <dgm:prSet presAssocID="{B23E653B-CF81-4090-B923-8F7B8BDFD2D0}" presName="spacer" presStyleCnt="0"/>
      <dgm:spPr/>
    </dgm:pt>
    <dgm:pt modelId="{6F7DDB73-A15F-4587-9AB1-794C0BD54CD3}" type="pres">
      <dgm:prSet presAssocID="{6D9F6728-08B7-4C43-921D-72FD5FB649CA}" presName="parentText" presStyleLbl="node1" presStyleIdx="1" presStyleCnt="5" custScaleY="31058" custLinFactNeighborY="7659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B4765C-9FE3-4C1D-A656-F15268426229}" type="pres">
      <dgm:prSet presAssocID="{8A11200A-7DE8-4795-A720-08D3733BFBBE}" presName="spacer" presStyleCnt="0"/>
      <dgm:spPr/>
    </dgm:pt>
    <dgm:pt modelId="{304A48C8-90DF-4865-87CC-E6F6B2E22EC0}" type="pres">
      <dgm:prSet presAssocID="{A8AE2ED1-9527-4B65-B27D-39908EE98657}" presName="parentText" presStyleLbl="node1" presStyleIdx="2" presStyleCnt="5" custScaleY="38577" custLinFactY="-12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02B798-A316-4811-A648-EF0268DDBA5F}" type="pres">
      <dgm:prSet presAssocID="{43CB3553-1130-43C1-BCA9-8250A30CA6AB}" presName="spacer" presStyleCnt="0"/>
      <dgm:spPr/>
    </dgm:pt>
    <dgm:pt modelId="{03BF5BF2-B3A9-43EE-BDA1-1174DF55F329}" type="pres">
      <dgm:prSet presAssocID="{89317F85-EDF0-461C-9ECB-37B48236FBFC}" presName="parentText" presStyleLbl="node1" presStyleIdx="3" presStyleCnt="5" custScaleY="141358" custLinFactY="24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47B891-9233-4B8F-BCBE-49715CF74F55}" type="pres">
      <dgm:prSet presAssocID="{D5042EEB-DC9E-4356-A20B-23FB7D172999}" presName="spacer" presStyleCnt="0"/>
      <dgm:spPr/>
    </dgm:pt>
    <dgm:pt modelId="{CB2EF076-5E34-40CE-9D5E-6697B972DB22}" type="pres">
      <dgm:prSet presAssocID="{752A959D-CC0F-43A2-AD38-E4EA1C69C054}" presName="parentText" presStyleLbl="node1" presStyleIdx="4" presStyleCnt="5" custScaleY="4695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E8E21C-D6CF-4912-9C83-5698D13E61C9}" srcId="{CC77D0B9-B52B-4578-A3C4-AF10E38DA533}" destId="{6D9F6728-08B7-4C43-921D-72FD5FB649CA}" srcOrd="1" destOrd="0" parTransId="{9E4967B7-8B9B-4F41-99BD-16B269C7FA0A}" sibTransId="{8A11200A-7DE8-4795-A720-08D3733BFBBE}"/>
    <dgm:cxn modelId="{F38E4C9E-6396-462D-A18D-D4F114F27EC5}" srcId="{CC77D0B9-B52B-4578-A3C4-AF10E38DA533}" destId="{A8AE2ED1-9527-4B65-B27D-39908EE98657}" srcOrd="2" destOrd="0" parTransId="{69942558-154A-4938-8466-41A1B46D1433}" sibTransId="{43CB3553-1130-43C1-BCA9-8250A30CA6AB}"/>
    <dgm:cxn modelId="{78FF9344-B98B-4102-A9C4-4E6AA79187EE}" type="presOf" srcId="{A8AE2ED1-9527-4B65-B27D-39908EE98657}" destId="{304A48C8-90DF-4865-87CC-E6F6B2E22EC0}" srcOrd="0" destOrd="0" presId="urn:microsoft.com/office/officeart/2005/8/layout/vList2"/>
    <dgm:cxn modelId="{B1E8F883-23E1-43D6-ADE5-1AECE83AB624}" srcId="{CC77D0B9-B52B-4578-A3C4-AF10E38DA533}" destId="{85505599-53EB-4AA8-94B5-35FDBD9C87A4}" srcOrd="0" destOrd="0" parTransId="{8EB3EBF1-63F9-41CD-830A-3EC4FE0A2A30}" sibTransId="{B23E653B-CF81-4090-B923-8F7B8BDFD2D0}"/>
    <dgm:cxn modelId="{DE9EFB48-E083-4825-80D4-9037CEA19D94}" srcId="{CC77D0B9-B52B-4578-A3C4-AF10E38DA533}" destId="{752A959D-CC0F-43A2-AD38-E4EA1C69C054}" srcOrd="4" destOrd="0" parTransId="{61B7ECA1-0BD3-4C65-904B-C5FCB598B076}" sibTransId="{6194533D-DB40-43AC-9328-72B0DBBC9CDB}"/>
    <dgm:cxn modelId="{4DFF3D26-364F-47F2-BFD7-41D4803F4E90}" srcId="{CC77D0B9-B52B-4578-A3C4-AF10E38DA533}" destId="{89317F85-EDF0-461C-9ECB-37B48236FBFC}" srcOrd="3" destOrd="0" parTransId="{A9AF2F7E-DCF1-4BC2-9DA4-315716016221}" sibTransId="{D5042EEB-DC9E-4356-A20B-23FB7D172999}"/>
    <dgm:cxn modelId="{E201BEB7-D814-4566-B37D-626F6E4CA81C}" type="presOf" srcId="{85505599-53EB-4AA8-94B5-35FDBD9C87A4}" destId="{2AC0D98E-6F76-4A30-9701-0874A4CE0CA8}" srcOrd="0" destOrd="0" presId="urn:microsoft.com/office/officeart/2005/8/layout/vList2"/>
    <dgm:cxn modelId="{42A7F572-82C5-4E19-8864-174B43060A25}" type="presOf" srcId="{752A959D-CC0F-43A2-AD38-E4EA1C69C054}" destId="{CB2EF076-5E34-40CE-9D5E-6697B972DB22}" srcOrd="0" destOrd="0" presId="urn:microsoft.com/office/officeart/2005/8/layout/vList2"/>
    <dgm:cxn modelId="{297C6DA0-E94D-4BF4-A93C-AD18F22CD589}" type="presOf" srcId="{CC77D0B9-B52B-4578-A3C4-AF10E38DA533}" destId="{F5F736F4-779D-4EE0-98B2-04E7DA57D940}" srcOrd="0" destOrd="0" presId="urn:microsoft.com/office/officeart/2005/8/layout/vList2"/>
    <dgm:cxn modelId="{B98A440F-90F4-470C-9521-804B27C2987A}" type="presOf" srcId="{89317F85-EDF0-461C-9ECB-37B48236FBFC}" destId="{03BF5BF2-B3A9-43EE-BDA1-1174DF55F329}" srcOrd="0" destOrd="0" presId="urn:microsoft.com/office/officeart/2005/8/layout/vList2"/>
    <dgm:cxn modelId="{6E895491-951B-4924-A1AA-C61246AE1677}" type="presOf" srcId="{6D9F6728-08B7-4C43-921D-72FD5FB649CA}" destId="{6F7DDB73-A15F-4587-9AB1-794C0BD54CD3}" srcOrd="0" destOrd="0" presId="urn:microsoft.com/office/officeart/2005/8/layout/vList2"/>
    <dgm:cxn modelId="{ECC6BF51-7F0F-4992-9CEA-584BE697DDDE}" type="presParOf" srcId="{F5F736F4-779D-4EE0-98B2-04E7DA57D940}" destId="{2AC0D98E-6F76-4A30-9701-0874A4CE0CA8}" srcOrd="0" destOrd="0" presId="urn:microsoft.com/office/officeart/2005/8/layout/vList2"/>
    <dgm:cxn modelId="{D52B7C0F-E978-4C5D-8A69-F3B548310AE1}" type="presParOf" srcId="{F5F736F4-779D-4EE0-98B2-04E7DA57D940}" destId="{D5341059-0D72-4EC9-9E1D-E5F3DBBDB16E}" srcOrd="1" destOrd="0" presId="urn:microsoft.com/office/officeart/2005/8/layout/vList2"/>
    <dgm:cxn modelId="{77A746F7-E54D-438C-AA76-F13E0444DB5A}" type="presParOf" srcId="{F5F736F4-779D-4EE0-98B2-04E7DA57D940}" destId="{6F7DDB73-A15F-4587-9AB1-794C0BD54CD3}" srcOrd="2" destOrd="0" presId="urn:microsoft.com/office/officeart/2005/8/layout/vList2"/>
    <dgm:cxn modelId="{093F6F4E-739F-4356-AACC-1B40A470E093}" type="presParOf" srcId="{F5F736F4-779D-4EE0-98B2-04E7DA57D940}" destId="{41B4765C-9FE3-4C1D-A656-F15268426229}" srcOrd="3" destOrd="0" presId="urn:microsoft.com/office/officeart/2005/8/layout/vList2"/>
    <dgm:cxn modelId="{31F42F9D-65A6-43CF-BA02-5EDC1CE11368}" type="presParOf" srcId="{F5F736F4-779D-4EE0-98B2-04E7DA57D940}" destId="{304A48C8-90DF-4865-87CC-E6F6B2E22EC0}" srcOrd="4" destOrd="0" presId="urn:microsoft.com/office/officeart/2005/8/layout/vList2"/>
    <dgm:cxn modelId="{2EF0E968-3F00-40FF-8B7C-CEB749C01B60}" type="presParOf" srcId="{F5F736F4-779D-4EE0-98B2-04E7DA57D940}" destId="{DA02B798-A316-4811-A648-EF0268DDBA5F}" srcOrd="5" destOrd="0" presId="urn:microsoft.com/office/officeart/2005/8/layout/vList2"/>
    <dgm:cxn modelId="{E82C079F-E570-45A5-A563-A06BB386DB5D}" type="presParOf" srcId="{F5F736F4-779D-4EE0-98B2-04E7DA57D940}" destId="{03BF5BF2-B3A9-43EE-BDA1-1174DF55F329}" srcOrd="6" destOrd="0" presId="urn:microsoft.com/office/officeart/2005/8/layout/vList2"/>
    <dgm:cxn modelId="{44299928-56B1-4EF5-9EF5-2E88F2282555}" type="presParOf" srcId="{F5F736F4-779D-4EE0-98B2-04E7DA57D940}" destId="{2D47B891-9233-4B8F-BCBE-49715CF74F55}" srcOrd="7" destOrd="0" presId="urn:microsoft.com/office/officeart/2005/8/layout/vList2"/>
    <dgm:cxn modelId="{0AD82F2E-6572-4664-8487-571A81E27C30}" type="presParOf" srcId="{F5F736F4-779D-4EE0-98B2-04E7DA57D940}" destId="{CB2EF076-5E34-40CE-9D5E-6697B972DB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77D0B9-B52B-4578-A3C4-AF10E38DA533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85505599-53EB-4AA8-94B5-35FDBD9C87A4}">
      <dgm:prSet custT="1"/>
      <dgm:spPr/>
      <dgm:t>
        <a:bodyPr/>
        <a:lstStyle/>
        <a:p>
          <a:pPr algn="ctr" rtl="0"/>
          <a:r>
            <a:rPr lang="cs-CZ" sz="3000" b="1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37: Energetické úspory v bytových domech II. </a:t>
          </a:r>
          <a:endParaRPr lang="cs-CZ" sz="3000" b="1" dirty="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8EB3EBF1-63F9-41CD-830A-3EC4FE0A2A30}" type="parTrans" cxnId="{B1E8F883-23E1-43D6-ADE5-1AECE83AB624}">
      <dgm:prSet/>
      <dgm:spPr/>
      <dgm:t>
        <a:bodyPr/>
        <a:lstStyle/>
        <a:p>
          <a:endParaRPr lang="cs-CZ"/>
        </a:p>
      </dgm:t>
    </dgm:pt>
    <dgm:pt modelId="{B23E653B-CF81-4090-B923-8F7B8BDFD2D0}" type="sibTrans" cxnId="{B1E8F883-23E1-43D6-ADE5-1AECE83AB624}">
      <dgm:prSet/>
      <dgm:spPr/>
      <dgm:t>
        <a:bodyPr/>
        <a:lstStyle/>
        <a:p>
          <a:endParaRPr lang="cs-CZ"/>
        </a:p>
      </dgm:t>
    </dgm:pt>
    <dgm:pt modelId="{6D9F6728-08B7-4C43-921D-72FD5FB649CA}">
      <dgm:prSet custT="1"/>
      <dgm:spPr/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7/2017, příjem žádostí do 11/2017</a:t>
          </a:r>
          <a:endParaRPr lang="cs-CZ" sz="2500" dirty="0"/>
        </a:p>
      </dgm:t>
    </dgm:pt>
    <dgm:pt modelId="{9E4967B7-8B9B-4F41-99BD-16B269C7FA0A}" type="parTrans" cxnId="{E0E8E21C-D6CF-4912-9C83-5698D13E61C9}">
      <dgm:prSet/>
      <dgm:spPr/>
      <dgm:t>
        <a:bodyPr/>
        <a:lstStyle/>
        <a:p>
          <a:endParaRPr lang="cs-CZ"/>
        </a:p>
      </dgm:t>
    </dgm:pt>
    <dgm:pt modelId="{8A11200A-7DE8-4795-A720-08D3733BFBBE}" type="sibTrans" cxnId="{E0E8E21C-D6CF-4912-9C83-5698D13E61C9}">
      <dgm:prSet/>
      <dgm:spPr/>
      <dgm:t>
        <a:bodyPr/>
        <a:lstStyle/>
        <a:p>
          <a:endParaRPr lang="cs-CZ"/>
        </a:p>
      </dgm:t>
    </dgm:pt>
    <dgm:pt modelId="{A8AE2ED1-9527-4B65-B27D-39908EE98657}">
      <dgm:prSet custT="1"/>
      <dgm:spPr/>
      <dgm:t>
        <a:bodyPr/>
        <a:lstStyle/>
        <a:p>
          <a:pPr rtl="0"/>
          <a:r>
            <a:rPr lang="cs-CZ" sz="2500" b="1" dirty="0" smtClean="0"/>
            <a:t>Žadatelé: </a:t>
          </a:r>
          <a:r>
            <a:rPr lang="cs-CZ" sz="2500" b="0" dirty="0" smtClean="0"/>
            <a:t>vlastníci bytových domů a společenství vlastníků jednotek </a:t>
          </a:r>
          <a:r>
            <a:rPr lang="cs-CZ" sz="1000" b="0" dirty="0" smtClean="0"/>
            <a:t>(stavba obsahuje min. 4 a více bytů)</a:t>
          </a:r>
          <a:endParaRPr lang="cs-CZ" sz="1000" b="0" dirty="0"/>
        </a:p>
      </dgm:t>
    </dgm:pt>
    <dgm:pt modelId="{69942558-154A-4938-8466-41A1B46D1433}" type="parTrans" cxnId="{F38E4C9E-6396-462D-A18D-D4F114F27EC5}">
      <dgm:prSet/>
      <dgm:spPr/>
      <dgm:t>
        <a:bodyPr/>
        <a:lstStyle/>
        <a:p>
          <a:endParaRPr lang="cs-CZ"/>
        </a:p>
      </dgm:t>
    </dgm:pt>
    <dgm:pt modelId="{43CB3553-1130-43C1-BCA9-8250A30CA6AB}" type="sibTrans" cxnId="{F38E4C9E-6396-462D-A18D-D4F114F27EC5}">
      <dgm:prSet/>
      <dgm:spPr/>
      <dgm:t>
        <a:bodyPr/>
        <a:lstStyle/>
        <a:p>
          <a:endParaRPr lang="cs-CZ"/>
        </a:p>
      </dgm:t>
    </dgm:pt>
    <dgm:pt modelId="{89317F85-EDF0-461C-9ECB-37B48236FBFC}">
      <dgm:prSet custT="1"/>
      <dgm:spPr/>
      <dgm:t>
        <a:bodyPr/>
        <a:lstStyle/>
        <a:p>
          <a:pPr algn="just" rtl="0"/>
          <a:r>
            <a:rPr lang="cs-CZ" sz="2500" b="1" dirty="0" smtClean="0"/>
            <a:t>Aktivity: </a:t>
          </a:r>
          <a:r>
            <a:rPr lang="cs-CZ" sz="2000" b="0" dirty="0" smtClean="0"/>
            <a:t>celkové nebo dílčí energeticky úsporné renovace bytových domů- např. zlepšení tepelně-technických parametrů stavebních konstrukcí (zateplení stěn, střechy aj., výměna oken a dveří), výměna stávajícího (kotel na tuhá nebo kapalná fosilní paliva) nebo instalace nového zdroje tepla (plynový kondenzační kotel, kotel na biomasu, tepelné čerpadlo aj.), instalace solárních </a:t>
          </a:r>
          <a:r>
            <a:rPr lang="cs-CZ" sz="2000" b="0" dirty="0" err="1" smtClean="0"/>
            <a:t>fotovoltaických</a:t>
          </a:r>
          <a:r>
            <a:rPr lang="cs-CZ" sz="2000" b="0" dirty="0" smtClean="0"/>
            <a:t> soustav atd. </a:t>
          </a:r>
        </a:p>
      </dgm:t>
    </dgm:pt>
    <dgm:pt modelId="{A9AF2F7E-DCF1-4BC2-9DA4-315716016221}" type="parTrans" cxnId="{4DFF3D26-364F-47F2-BFD7-41D4803F4E90}">
      <dgm:prSet/>
      <dgm:spPr/>
      <dgm:t>
        <a:bodyPr/>
        <a:lstStyle/>
        <a:p>
          <a:endParaRPr lang="cs-CZ"/>
        </a:p>
      </dgm:t>
    </dgm:pt>
    <dgm:pt modelId="{D5042EEB-DC9E-4356-A20B-23FB7D172999}" type="sibTrans" cxnId="{4DFF3D26-364F-47F2-BFD7-41D4803F4E90}">
      <dgm:prSet/>
      <dgm:spPr/>
      <dgm:t>
        <a:bodyPr/>
        <a:lstStyle/>
        <a:p>
          <a:endParaRPr lang="cs-CZ"/>
        </a:p>
      </dgm:t>
    </dgm:pt>
    <dgm:pt modelId="{00EB7F2B-D9CB-4FFC-9943-500A78429EE3}">
      <dgm:prSet custT="1"/>
      <dgm:spPr/>
      <dgm:t>
        <a:bodyPr/>
        <a:lstStyle/>
        <a:p>
          <a:r>
            <a:rPr lang="cs-CZ" sz="2000" b="1" dirty="0" smtClean="0"/>
            <a:t>Více informací k výzvě: </a:t>
          </a:r>
          <a:r>
            <a:rPr lang="cs-CZ" sz="2000" b="0" dirty="0" smtClean="0">
              <a:hlinkClick xmlns:r="http://schemas.openxmlformats.org/officeDocument/2006/relationships" r:id="rId1"/>
            </a:rPr>
            <a:t>http://www.dotaceeu.cz/cs/Microsites/IROP/Vyzvy/Vyzva-c-37-Energeticke-uspory-v-bytovych-domech-II</a:t>
          </a:r>
          <a:r>
            <a:rPr lang="cs-CZ" sz="2000" b="0" dirty="0" smtClean="0"/>
            <a:t> </a:t>
          </a:r>
          <a:endParaRPr lang="cs-CZ" sz="2000" b="0" dirty="0"/>
        </a:p>
      </dgm:t>
    </dgm:pt>
    <dgm:pt modelId="{4F889732-034E-407C-AC5F-50AA5282AED2}" type="parTrans" cxnId="{786A3BB9-36C4-4C64-8269-514C03BBDE9F}">
      <dgm:prSet/>
      <dgm:spPr/>
      <dgm:t>
        <a:bodyPr/>
        <a:lstStyle/>
        <a:p>
          <a:endParaRPr lang="cs-CZ"/>
        </a:p>
      </dgm:t>
    </dgm:pt>
    <dgm:pt modelId="{DB29760A-42D3-4FD3-876D-36A5148A652C}" type="sibTrans" cxnId="{786A3BB9-36C4-4C64-8269-514C03BBDE9F}">
      <dgm:prSet/>
      <dgm:spPr/>
      <dgm:t>
        <a:bodyPr/>
        <a:lstStyle/>
        <a:p>
          <a:endParaRPr lang="cs-CZ"/>
        </a:p>
      </dgm:t>
    </dgm:pt>
    <dgm:pt modelId="{F5F736F4-779D-4EE0-98B2-04E7DA57D940}" type="pres">
      <dgm:prSet presAssocID="{CC77D0B9-B52B-4578-A3C4-AF10E38DA5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AC0D98E-6F76-4A30-9701-0874A4CE0CA8}" type="pres">
      <dgm:prSet presAssocID="{85505599-53EB-4AA8-94B5-35FDBD9C87A4}" presName="parentText" presStyleLbl="node1" presStyleIdx="0" presStyleCnt="5" custScaleX="95012" custScaleY="58165" custLinFactNeighborX="-4428" custLinFactNeighborY="-6724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341059-0D72-4EC9-9E1D-E5F3DBBDB16E}" type="pres">
      <dgm:prSet presAssocID="{B23E653B-CF81-4090-B923-8F7B8BDFD2D0}" presName="spacer" presStyleCnt="0"/>
      <dgm:spPr/>
    </dgm:pt>
    <dgm:pt modelId="{6F7DDB73-A15F-4587-9AB1-794C0BD54CD3}" type="pres">
      <dgm:prSet presAssocID="{6D9F6728-08B7-4C43-921D-72FD5FB649CA}" presName="parentText" presStyleLbl="node1" presStyleIdx="1" presStyleCnt="5" custScaleY="58492" custLinFactNeighborY="7659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B4765C-9FE3-4C1D-A656-F15268426229}" type="pres">
      <dgm:prSet presAssocID="{8A11200A-7DE8-4795-A720-08D3733BFBBE}" presName="spacer" presStyleCnt="0"/>
      <dgm:spPr/>
    </dgm:pt>
    <dgm:pt modelId="{304A48C8-90DF-4865-87CC-E6F6B2E22EC0}" type="pres">
      <dgm:prSet presAssocID="{A8AE2ED1-9527-4B65-B27D-39908EE98657}" presName="parentText" presStyleLbl="node1" presStyleIdx="2" presStyleCnt="5" custScaleY="76130" custLinFactY="49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02B798-A316-4811-A648-EF0268DDBA5F}" type="pres">
      <dgm:prSet presAssocID="{43CB3553-1130-43C1-BCA9-8250A30CA6AB}" presName="spacer" presStyleCnt="0"/>
      <dgm:spPr/>
    </dgm:pt>
    <dgm:pt modelId="{03BF5BF2-B3A9-43EE-BDA1-1174DF55F329}" type="pres">
      <dgm:prSet presAssocID="{89317F85-EDF0-461C-9ECB-37B48236FBFC}" presName="parentText" presStyleLbl="node1" presStyleIdx="3" presStyleCnt="5" custScaleY="167831" custLinFactY="15383" custLinFactNeighborX="-6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C4213E-5FBB-4791-B2F2-04EE5D9B2248}" type="pres">
      <dgm:prSet presAssocID="{D5042EEB-DC9E-4356-A20B-23FB7D172999}" presName="spacer" presStyleCnt="0"/>
      <dgm:spPr/>
    </dgm:pt>
    <dgm:pt modelId="{28A499D5-B079-4AC1-A103-7CE24FE92937}" type="pres">
      <dgm:prSet presAssocID="{00EB7F2B-D9CB-4FFC-9943-500A78429EE3}" presName="parentText" presStyleLbl="node1" presStyleIdx="4" presStyleCnt="5" custScaleY="78526" custLinFactY="14562" custLinFactNeighborX="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BDDA606-E1B9-4B2E-9681-D5217C237F41}" type="presOf" srcId="{A8AE2ED1-9527-4B65-B27D-39908EE98657}" destId="{304A48C8-90DF-4865-87CC-E6F6B2E22EC0}" srcOrd="0" destOrd="0" presId="urn:microsoft.com/office/officeart/2005/8/layout/vList2"/>
    <dgm:cxn modelId="{F38E4C9E-6396-462D-A18D-D4F114F27EC5}" srcId="{CC77D0B9-B52B-4578-A3C4-AF10E38DA533}" destId="{A8AE2ED1-9527-4B65-B27D-39908EE98657}" srcOrd="2" destOrd="0" parTransId="{69942558-154A-4938-8466-41A1B46D1433}" sibTransId="{43CB3553-1130-43C1-BCA9-8250A30CA6AB}"/>
    <dgm:cxn modelId="{786A3BB9-36C4-4C64-8269-514C03BBDE9F}" srcId="{CC77D0B9-B52B-4578-A3C4-AF10E38DA533}" destId="{00EB7F2B-D9CB-4FFC-9943-500A78429EE3}" srcOrd="4" destOrd="0" parTransId="{4F889732-034E-407C-AC5F-50AA5282AED2}" sibTransId="{DB29760A-42D3-4FD3-876D-36A5148A652C}"/>
    <dgm:cxn modelId="{E0E8E21C-D6CF-4912-9C83-5698D13E61C9}" srcId="{CC77D0B9-B52B-4578-A3C4-AF10E38DA533}" destId="{6D9F6728-08B7-4C43-921D-72FD5FB649CA}" srcOrd="1" destOrd="0" parTransId="{9E4967B7-8B9B-4F41-99BD-16B269C7FA0A}" sibTransId="{8A11200A-7DE8-4795-A720-08D3733BFBBE}"/>
    <dgm:cxn modelId="{29E992A2-5C64-45E0-87F5-874E40A05266}" type="presOf" srcId="{6D9F6728-08B7-4C43-921D-72FD5FB649CA}" destId="{6F7DDB73-A15F-4587-9AB1-794C0BD54CD3}" srcOrd="0" destOrd="0" presId="urn:microsoft.com/office/officeart/2005/8/layout/vList2"/>
    <dgm:cxn modelId="{C8E63341-9240-476A-A8CD-0C51AB422AC9}" type="presOf" srcId="{00EB7F2B-D9CB-4FFC-9943-500A78429EE3}" destId="{28A499D5-B079-4AC1-A103-7CE24FE92937}" srcOrd="0" destOrd="0" presId="urn:microsoft.com/office/officeart/2005/8/layout/vList2"/>
    <dgm:cxn modelId="{63EE731F-2057-4887-A75E-8D37ED91CF0C}" type="presOf" srcId="{85505599-53EB-4AA8-94B5-35FDBD9C87A4}" destId="{2AC0D98E-6F76-4A30-9701-0874A4CE0CA8}" srcOrd="0" destOrd="0" presId="urn:microsoft.com/office/officeart/2005/8/layout/vList2"/>
    <dgm:cxn modelId="{4DFF3D26-364F-47F2-BFD7-41D4803F4E90}" srcId="{CC77D0B9-B52B-4578-A3C4-AF10E38DA533}" destId="{89317F85-EDF0-461C-9ECB-37B48236FBFC}" srcOrd="3" destOrd="0" parTransId="{A9AF2F7E-DCF1-4BC2-9DA4-315716016221}" sibTransId="{D5042EEB-DC9E-4356-A20B-23FB7D172999}"/>
    <dgm:cxn modelId="{B2D15AB8-8745-41BE-A5B8-DBF2400D05B2}" type="presOf" srcId="{CC77D0B9-B52B-4578-A3C4-AF10E38DA533}" destId="{F5F736F4-779D-4EE0-98B2-04E7DA57D940}" srcOrd="0" destOrd="0" presId="urn:microsoft.com/office/officeart/2005/8/layout/vList2"/>
    <dgm:cxn modelId="{B1E8F883-23E1-43D6-ADE5-1AECE83AB624}" srcId="{CC77D0B9-B52B-4578-A3C4-AF10E38DA533}" destId="{85505599-53EB-4AA8-94B5-35FDBD9C87A4}" srcOrd="0" destOrd="0" parTransId="{8EB3EBF1-63F9-41CD-830A-3EC4FE0A2A30}" sibTransId="{B23E653B-CF81-4090-B923-8F7B8BDFD2D0}"/>
    <dgm:cxn modelId="{9450F2DD-138C-4413-A210-FBA63DE02B73}" type="presOf" srcId="{89317F85-EDF0-461C-9ECB-37B48236FBFC}" destId="{03BF5BF2-B3A9-43EE-BDA1-1174DF55F329}" srcOrd="0" destOrd="0" presId="urn:microsoft.com/office/officeart/2005/8/layout/vList2"/>
    <dgm:cxn modelId="{4C4E300F-5BE8-4CED-AA91-3C7250F9D8CC}" type="presParOf" srcId="{F5F736F4-779D-4EE0-98B2-04E7DA57D940}" destId="{2AC0D98E-6F76-4A30-9701-0874A4CE0CA8}" srcOrd="0" destOrd="0" presId="urn:microsoft.com/office/officeart/2005/8/layout/vList2"/>
    <dgm:cxn modelId="{5099A4E2-44D5-4506-8FDC-00DD4B55A20D}" type="presParOf" srcId="{F5F736F4-779D-4EE0-98B2-04E7DA57D940}" destId="{D5341059-0D72-4EC9-9E1D-E5F3DBBDB16E}" srcOrd="1" destOrd="0" presId="urn:microsoft.com/office/officeart/2005/8/layout/vList2"/>
    <dgm:cxn modelId="{04CBE2B9-E7D7-413C-BCBD-3E3BB80C3EBC}" type="presParOf" srcId="{F5F736F4-779D-4EE0-98B2-04E7DA57D940}" destId="{6F7DDB73-A15F-4587-9AB1-794C0BD54CD3}" srcOrd="2" destOrd="0" presId="urn:microsoft.com/office/officeart/2005/8/layout/vList2"/>
    <dgm:cxn modelId="{5CCBA719-3D36-43C6-B3D1-115ED5FE43B0}" type="presParOf" srcId="{F5F736F4-779D-4EE0-98B2-04E7DA57D940}" destId="{41B4765C-9FE3-4C1D-A656-F15268426229}" srcOrd="3" destOrd="0" presId="urn:microsoft.com/office/officeart/2005/8/layout/vList2"/>
    <dgm:cxn modelId="{87AEC1FA-D804-4B95-8625-CB5CEDE8C2CC}" type="presParOf" srcId="{F5F736F4-779D-4EE0-98B2-04E7DA57D940}" destId="{304A48C8-90DF-4865-87CC-E6F6B2E22EC0}" srcOrd="4" destOrd="0" presId="urn:microsoft.com/office/officeart/2005/8/layout/vList2"/>
    <dgm:cxn modelId="{FB0F604A-60F9-4D24-8921-A6E61EC32829}" type="presParOf" srcId="{F5F736F4-779D-4EE0-98B2-04E7DA57D940}" destId="{DA02B798-A316-4811-A648-EF0268DDBA5F}" srcOrd="5" destOrd="0" presId="urn:microsoft.com/office/officeart/2005/8/layout/vList2"/>
    <dgm:cxn modelId="{745562E8-988A-4DD6-B7A5-759CC55B96DC}" type="presParOf" srcId="{F5F736F4-779D-4EE0-98B2-04E7DA57D940}" destId="{03BF5BF2-B3A9-43EE-BDA1-1174DF55F329}" srcOrd="6" destOrd="0" presId="urn:microsoft.com/office/officeart/2005/8/layout/vList2"/>
    <dgm:cxn modelId="{91B113B2-8990-42D9-87B9-D21BA2126C52}" type="presParOf" srcId="{F5F736F4-779D-4EE0-98B2-04E7DA57D940}" destId="{5FC4213E-5FBB-4791-B2F2-04EE5D9B2248}" srcOrd="7" destOrd="0" presId="urn:microsoft.com/office/officeart/2005/8/layout/vList2"/>
    <dgm:cxn modelId="{2965F47E-E509-467C-8872-737D49F647CB}" type="presParOf" srcId="{F5F736F4-779D-4EE0-98B2-04E7DA57D940}" destId="{28A499D5-B079-4AC1-A103-7CE24FE929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77D0B9-B52B-4578-A3C4-AF10E38DA533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85505599-53EB-4AA8-94B5-35FDBD9C87A4}">
      <dgm:prSet custT="1"/>
      <dgm:spPr>
        <a:xfrm>
          <a:off x="0" y="6121"/>
          <a:ext cx="4949587" cy="1048320"/>
        </a:xfrm>
        <a:prstGeom prst="roundRect">
          <a:avLst/>
        </a:prstGeom>
      </dgm:spPr>
      <dgm:t>
        <a:bodyPr/>
        <a:lstStyle/>
        <a:p>
          <a:pPr algn="ctr" rtl="0"/>
          <a:r>
            <a:rPr lang="cs-CZ" sz="3000" b="1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72: </a:t>
          </a:r>
          <a:r>
            <a:rPr lang="cs-CZ" sz="3000" b="1" dirty="0" err="1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Cyklodoprava</a:t>
          </a:r>
          <a:r>
            <a:rPr lang="cs-CZ" sz="3000" b="1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 II.</a:t>
          </a:r>
          <a:endParaRPr lang="cs-CZ" sz="3000" b="1" dirty="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8EB3EBF1-63F9-41CD-830A-3EC4FE0A2A30}" type="parTrans" cxnId="{B1E8F883-23E1-43D6-ADE5-1AECE83AB624}">
      <dgm:prSet/>
      <dgm:spPr/>
      <dgm:t>
        <a:bodyPr/>
        <a:lstStyle/>
        <a:p>
          <a:endParaRPr lang="cs-CZ"/>
        </a:p>
      </dgm:t>
    </dgm:pt>
    <dgm:pt modelId="{B23E653B-CF81-4090-B923-8F7B8BDFD2D0}" type="sibTrans" cxnId="{B1E8F883-23E1-43D6-ADE5-1AECE83AB624}">
      <dgm:prSet/>
      <dgm:spPr/>
      <dgm:t>
        <a:bodyPr/>
        <a:lstStyle/>
        <a:p>
          <a:endParaRPr lang="cs-CZ"/>
        </a:p>
      </dgm:t>
    </dgm:pt>
    <dgm:pt modelId="{6D9F6728-08B7-4C43-921D-72FD5FB649CA}">
      <dgm:prSet custT="1"/>
      <dgm:spPr>
        <a:xfrm>
          <a:off x="0" y="1174775"/>
          <a:ext cx="10515600" cy="1048320"/>
        </a:xfrm>
        <a:prstGeom prst="roundRect">
          <a:avLst/>
        </a:prstGeom>
      </dgm:spPr>
      <dgm:t>
        <a:bodyPr/>
        <a:lstStyle/>
        <a:p>
          <a:pPr rtl="0"/>
          <a:r>
            <a:rPr lang="cs-CZ" sz="2500" b="1" dirty="0" smtClean="0">
              <a:latin typeface="Calibri" panose="020F0502020204030204"/>
              <a:ea typeface="+mn-ea"/>
              <a:cs typeface="+mn-cs"/>
            </a:rPr>
            <a:t>Kdy: </a:t>
          </a:r>
          <a:r>
            <a:rPr lang="cs-CZ" sz="2500" dirty="0" smtClean="0">
              <a:latin typeface="Calibri" panose="020F0502020204030204"/>
              <a:ea typeface="+mn-ea"/>
              <a:cs typeface="+mn-cs"/>
            </a:rPr>
            <a:t>vyhlášení 4/2017, příjem žádostí do 9/2017</a:t>
          </a:r>
          <a:endParaRPr lang="cs-CZ" sz="2500" dirty="0">
            <a:latin typeface="Calibri" panose="020F0502020204030204"/>
            <a:ea typeface="+mn-ea"/>
            <a:cs typeface="+mn-cs"/>
          </a:endParaRPr>
        </a:p>
      </dgm:t>
    </dgm:pt>
    <dgm:pt modelId="{9E4967B7-8B9B-4F41-99BD-16B269C7FA0A}" type="parTrans" cxnId="{E0E8E21C-D6CF-4912-9C83-5698D13E61C9}">
      <dgm:prSet/>
      <dgm:spPr/>
      <dgm:t>
        <a:bodyPr/>
        <a:lstStyle/>
        <a:p>
          <a:endParaRPr lang="cs-CZ"/>
        </a:p>
      </dgm:t>
    </dgm:pt>
    <dgm:pt modelId="{8A11200A-7DE8-4795-A720-08D3733BFBBE}" type="sibTrans" cxnId="{E0E8E21C-D6CF-4912-9C83-5698D13E61C9}">
      <dgm:prSet/>
      <dgm:spPr/>
      <dgm:t>
        <a:bodyPr/>
        <a:lstStyle/>
        <a:p>
          <a:endParaRPr lang="cs-CZ"/>
        </a:p>
      </dgm:t>
    </dgm:pt>
    <dgm:pt modelId="{A8AE2ED1-9527-4B65-B27D-39908EE98657}">
      <dgm:prSet custT="1"/>
      <dgm:spPr>
        <a:xfrm>
          <a:off x="0" y="2275199"/>
          <a:ext cx="10515600" cy="1048320"/>
        </a:xfrm>
        <a:prstGeom prst="roundRect">
          <a:avLst/>
        </a:prstGeom>
      </dgm:spPr>
      <dgm:t>
        <a:bodyPr/>
        <a:lstStyle/>
        <a:p>
          <a:pPr rtl="0"/>
          <a:r>
            <a:rPr lang="cs-CZ" sz="2500" b="1" dirty="0" smtClean="0">
              <a:latin typeface="Calibri" panose="020F0502020204030204"/>
              <a:ea typeface="+mn-ea"/>
              <a:cs typeface="+mn-cs"/>
            </a:rPr>
            <a:t>Žadatelé:</a:t>
          </a:r>
          <a:r>
            <a:rPr lang="cs-CZ" sz="2500" dirty="0" smtClean="0">
              <a:latin typeface="Calibri" panose="020F0502020204030204"/>
              <a:ea typeface="+mn-ea"/>
              <a:cs typeface="+mn-cs"/>
            </a:rPr>
            <a:t> kraje, </a:t>
          </a:r>
          <a:r>
            <a:rPr lang="cs-CZ" sz="2500" u="sng" dirty="0" smtClean="0">
              <a:latin typeface="Calibri" panose="020F0502020204030204"/>
              <a:ea typeface="+mn-ea"/>
              <a:cs typeface="+mn-cs"/>
            </a:rPr>
            <a:t>obce,</a:t>
          </a:r>
          <a:r>
            <a:rPr lang="cs-CZ" sz="2500" dirty="0" smtClean="0">
              <a:latin typeface="Calibri" panose="020F0502020204030204"/>
              <a:ea typeface="+mn-ea"/>
              <a:cs typeface="+mn-cs"/>
            </a:rPr>
            <a:t> DSO, organizace zřizované nebo zakládané kraji, obcemi, DSO</a:t>
          </a:r>
          <a:endParaRPr lang="cs-CZ" sz="2500" dirty="0">
            <a:latin typeface="Calibri" panose="020F0502020204030204"/>
            <a:ea typeface="+mn-ea"/>
            <a:cs typeface="+mn-cs"/>
          </a:endParaRPr>
        </a:p>
      </dgm:t>
    </dgm:pt>
    <dgm:pt modelId="{69942558-154A-4938-8466-41A1B46D1433}" type="parTrans" cxnId="{F38E4C9E-6396-462D-A18D-D4F114F27EC5}">
      <dgm:prSet/>
      <dgm:spPr/>
      <dgm:t>
        <a:bodyPr/>
        <a:lstStyle/>
        <a:p>
          <a:endParaRPr lang="cs-CZ"/>
        </a:p>
      </dgm:t>
    </dgm:pt>
    <dgm:pt modelId="{43CB3553-1130-43C1-BCA9-8250A30CA6AB}" type="sibTrans" cxnId="{F38E4C9E-6396-462D-A18D-D4F114F27EC5}">
      <dgm:prSet/>
      <dgm:spPr/>
      <dgm:t>
        <a:bodyPr/>
        <a:lstStyle/>
        <a:p>
          <a:endParaRPr lang="cs-CZ"/>
        </a:p>
      </dgm:t>
    </dgm:pt>
    <dgm:pt modelId="{89317F85-EDF0-461C-9ECB-37B48236FBFC}">
      <dgm:prSet custT="1"/>
      <dgm:spPr>
        <a:xfrm>
          <a:off x="0" y="3443855"/>
          <a:ext cx="10515600" cy="1048320"/>
        </a:xfrm>
        <a:prstGeom prst="roundRect">
          <a:avLst/>
        </a:prstGeom>
      </dgm:spPr>
      <dgm:t>
        <a:bodyPr/>
        <a:lstStyle/>
        <a:p>
          <a:pPr algn="just" rtl="0"/>
          <a:r>
            <a:rPr lang="cs-CZ" sz="2500" b="1" dirty="0" smtClean="0">
              <a:latin typeface="Calibri" panose="020F0502020204030204"/>
              <a:ea typeface="+mn-ea"/>
              <a:cs typeface="+mn-cs"/>
            </a:rPr>
            <a:t>Aktivity: </a:t>
          </a:r>
          <a:r>
            <a:rPr lang="cs-CZ" sz="2500" dirty="0" smtClean="0">
              <a:latin typeface="Calibri" panose="020F0502020204030204"/>
              <a:ea typeface="+mn-ea"/>
              <a:cs typeface="+mn-cs"/>
            </a:rPr>
            <a:t>rekonstrukce, modernizace a výstavba samostatných stezek nebo pruhů pro cyklisty a chodce včetně doprovodné infrastruktury sloužící k dopravě do zaměstnání, škol a za službami * se společným nebo odděleným provozem,                   v přidruženém prostoru silnic a místních komunikací </a:t>
          </a:r>
          <a:endParaRPr lang="cs-CZ" sz="2500" dirty="0">
            <a:latin typeface="Calibri" panose="020F0502020204030204"/>
            <a:ea typeface="+mn-ea"/>
            <a:cs typeface="+mn-cs"/>
          </a:endParaRPr>
        </a:p>
      </dgm:t>
    </dgm:pt>
    <dgm:pt modelId="{A9AF2F7E-DCF1-4BC2-9DA4-315716016221}" type="parTrans" cxnId="{4DFF3D26-364F-47F2-BFD7-41D4803F4E90}">
      <dgm:prSet/>
      <dgm:spPr/>
      <dgm:t>
        <a:bodyPr/>
        <a:lstStyle/>
        <a:p>
          <a:endParaRPr lang="cs-CZ"/>
        </a:p>
      </dgm:t>
    </dgm:pt>
    <dgm:pt modelId="{D5042EEB-DC9E-4356-A20B-23FB7D172999}" type="sibTrans" cxnId="{4DFF3D26-364F-47F2-BFD7-41D4803F4E90}">
      <dgm:prSet/>
      <dgm:spPr/>
      <dgm:t>
        <a:bodyPr/>
        <a:lstStyle/>
        <a:p>
          <a:endParaRPr lang="cs-CZ"/>
        </a:p>
      </dgm:t>
    </dgm:pt>
    <dgm:pt modelId="{F7F19591-D3FA-4437-834C-1D02A37E057D}">
      <dgm:prSet custT="1"/>
      <dgm:spPr/>
      <dgm:t>
        <a:bodyPr/>
        <a:lstStyle/>
        <a:p>
          <a:r>
            <a:rPr lang="cs-CZ" sz="2000" b="1" dirty="0" smtClean="0"/>
            <a:t>Více informací k výzvě: </a:t>
          </a:r>
          <a:r>
            <a:rPr lang="cs-CZ" sz="2000" b="0" dirty="0" smtClean="0">
              <a:hlinkClick xmlns:r="http://schemas.openxmlformats.org/officeDocument/2006/relationships" r:id="rId1"/>
            </a:rPr>
            <a:t>http://www.dotaceeu.cz/cs/Microsites/IROP/Vyzvy/Vyzva-c-72-Cyklodoprava-II</a:t>
          </a:r>
          <a:r>
            <a:rPr lang="cs-CZ" sz="2000" b="0" dirty="0" smtClean="0"/>
            <a:t>  </a:t>
          </a:r>
          <a:endParaRPr lang="cs-CZ" sz="2000" b="0" dirty="0"/>
        </a:p>
      </dgm:t>
    </dgm:pt>
    <dgm:pt modelId="{E32C8B8A-EE85-4AD1-937B-B39E80E27D0F}" type="parTrans" cxnId="{F1BC55E0-27AD-46A5-A926-825FA1BB5C3D}">
      <dgm:prSet/>
      <dgm:spPr/>
      <dgm:t>
        <a:bodyPr/>
        <a:lstStyle/>
        <a:p>
          <a:endParaRPr lang="cs-CZ"/>
        </a:p>
      </dgm:t>
    </dgm:pt>
    <dgm:pt modelId="{5432F79E-B3C3-49AC-BC4C-AF8CECA2995A}" type="sibTrans" cxnId="{F1BC55E0-27AD-46A5-A926-825FA1BB5C3D}">
      <dgm:prSet/>
      <dgm:spPr/>
      <dgm:t>
        <a:bodyPr/>
        <a:lstStyle/>
        <a:p>
          <a:endParaRPr lang="cs-CZ"/>
        </a:p>
      </dgm:t>
    </dgm:pt>
    <dgm:pt modelId="{F5F736F4-779D-4EE0-98B2-04E7DA57D940}" type="pres">
      <dgm:prSet presAssocID="{CC77D0B9-B52B-4578-A3C4-AF10E38DA5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AC0D98E-6F76-4A30-9701-0874A4CE0CA8}" type="pres">
      <dgm:prSet presAssocID="{85505599-53EB-4AA8-94B5-35FDBD9C87A4}" presName="parentText" presStyleLbl="node1" presStyleIdx="0" presStyleCnt="5" custScaleX="93525" custLinFactNeighborX="-2177" custLinFactNeighborY="-3170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341059-0D72-4EC9-9E1D-E5F3DBBDB16E}" type="pres">
      <dgm:prSet presAssocID="{B23E653B-CF81-4090-B923-8F7B8BDFD2D0}" presName="spacer" presStyleCnt="0"/>
      <dgm:spPr/>
      <dgm:t>
        <a:bodyPr/>
        <a:lstStyle/>
        <a:p>
          <a:endParaRPr lang="cs-CZ"/>
        </a:p>
      </dgm:t>
    </dgm:pt>
    <dgm:pt modelId="{6F7DDB73-A15F-4587-9AB1-794C0BD54CD3}" type="pres">
      <dgm:prSet presAssocID="{6D9F6728-08B7-4C43-921D-72FD5FB649CA}" presName="parentText" presStyleLbl="node1" presStyleIdx="1" presStyleCnt="5" custScaleY="56345" custLinFactNeighborY="-2538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B4765C-9FE3-4C1D-A656-F15268426229}" type="pres">
      <dgm:prSet presAssocID="{8A11200A-7DE8-4795-A720-08D3733BFBBE}" presName="spacer" presStyleCnt="0"/>
      <dgm:spPr/>
      <dgm:t>
        <a:bodyPr/>
        <a:lstStyle/>
        <a:p>
          <a:endParaRPr lang="cs-CZ"/>
        </a:p>
      </dgm:t>
    </dgm:pt>
    <dgm:pt modelId="{304A48C8-90DF-4865-87CC-E6F6B2E22EC0}" type="pres">
      <dgm:prSet presAssocID="{A8AE2ED1-9527-4B65-B27D-39908EE98657}" presName="parentText" presStyleLbl="node1" presStyleIdx="2" presStyleCnt="5" custScaleY="61620" custLinFactNeighborY="-9308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02B798-A316-4811-A648-EF0268DDBA5F}" type="pres">
      <dgm:prSet presAssocID="{43CB3553-1130-43C1-BCA9-8250A30CA6AB}" presName="spacer" presStyleCnt="0"/>
      <dgm:spPr/>
      <dgm:t>
        <a:bodyPr/>
        <a:lstStyle/>
        <a:p>
          <a:endParaRPr lang="cs-CZ"/>
        </a:p>
      </dgm:t>
    </dgm:pt>
    <dgm:pt modelId="{03BF5BF2-B3A9-43EE-BDA1-1174DF55F329}" type="pres">
      <dgm:prSet presAssocID="{89317F85-EDF0-461C-9ECB-37B48236FBFC}" presName="parentText" presStyleLbl="node1" presStyleIdx="3" presStyleCnt="5" custScaleY="170895" custLinFactY="-7913" custLinFactNeighborX="-6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56E090-74E7-4800-A673-B560403E6B5E}" type="pres">
      <dgm:prSet presAssocID="{D5042EEB-DC9E-4356-A20B-23FB7D172999}" presName="spacer" presStyleCnt="0"/>
      <dgm:spPr/>
    </dgm:pt>
    <dgm:pt modelId="{E8C321F2-3266-40B0-8514-38888BAEAE8A}" type="pres">
      <dgm:prSet presAssocID="{F7F19591-D3FA-4437-834C-1D02A37E057D}" presName="parentText" presStyleLbl="node1" presStyleIdx="4" presStyleCnt="5" custScaleY="7100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A8F0920-E020-453A-83E4-186532468209}" type="presOf" srcId="{F7F19591-D3FA-4437-834C-1D02A37E057D}" destId="{E8C321F2-3266-40B0-8514-38888BAEAE8A}" srcOrd="0" destOrd="0" presId="urn:microsoft.com/office/officeart/2005/8/layout/vList2"/>
    <dgm:cxn modelId="{E0E8E21C-D6CF-4912-9C83-5698D13E61C9}" srcId="{CC77D0B9-B52B-4578-A3C4-AF10E38DA533}" destId="{6D9F6728-08B7-4C43-921D-72FD5FB649CA}" srcOrd="1" destOrd="0" parTransId="{9E4967B7-8B9B-4F41-99BD-16B269C7FA0A}" sibTransId="{8A11200A-7DE8-4795-A720-08D3733BFBBE}"/>
    <dgm:cxn modelId="{F38E4C9E-6396-462D-A18D-D4F114F27EC5}" srcId="{CC77D0B9-B52B-4578-A3C4-AF10E38DA533}" destId="{A8AE2ED1-9527-4B65-B27D-39908EE98657}" srcOrd="2" destOrd="0" parTransId="{69942558-154A-4938-8466-41A1B46D1433}" sibTransId="{43CB3553-1130-43C1-BCA9-8250A30CA6AB}"/>
    <dgm:cxn modelId="{B1E8F883-23E1-43D6-ADE5-1AECE83AB624}" srcId="{CC77D0B9-B52B-4578-A3C4-AF10E38DA533}" destId="{85505599-53EB-4AA8-94B5-35FDBD9C87A4}" srcOrd="0" destOrd="0" parTransId="{8EB3EBF1-63F9-41CD-830A-3EC4FE0A2A30}" sibTransId="{B23E653B-CF81-4090-B923-8F7B8BDFD2D0}"/>
    <dgm:cxn modelId="{F7F20251-2D2E-4544-99D6-3D60707A7302}" type="presOf" srcId="{89317F85-EDF0-461C-9ECB-37B48236FBFC}" destId="{03BF5BF2-B3A9-43EE-BDA1-1174DF55F329}" srcOrd="0" destOrd="0" presId="urn:microsoft.com/office/officeart/2005/8/layout/vList2"/>
    <dgm:cxn modelId="{CD40A867-73F5-4F1B-B4FD-7FB3AF42D7C2}" type="presOf" srcId="{CC77D0B9-B52B-4578-A3C4-AF10E38DA533}" destId="{F5F736F4-779D-4EE0-98B2-04E7DA57D940}" srcOrd="0" destOrd="0" presId="urn:microsoft.com/office/officeart/2005/8/layout/vList2"/>
    <dgm:cxn modelId="{4DFF3D26-364F-47F2-BFD7-41D4803F4E90}" srcId="{CC77D0B9-B52B-4578-A3C4-AF10E38DA533}" destId="{89317F85-EDF0-461C-9ECB-37B48236FBFC}" srcOrd="3" destOrd="0" parTransId="{A9AF2F7E-DCF1-4BC2-9DA4-315716016221}" sibTransId="{D5042EEB-DC9E-4356-A20B-23FB7D172999}"/>
    <dgm:cxn modelId="{FFF1337D-3D56-47AF-AAE5-CB0D2130EFD4}" type="presOf" srcId="{85505599-53EB-4AA8-94B5-35FDBD9C87A4}" destId="{2AC0D98E-6F76-4A30-9701-0874A4CE0CA8}" srcOrd="0" destOrd="0" presId="urn:microsoft.com/office/officeart/2005/8/layout/vList2"/>
    <dgm:cxn modelId="{6DDDB573-132A-4D94-B238-66C607759242}" type="presOf" srcId="{A8AE2ED1-9527-4B65-B27D-39908EE98657}" destId="{304A48C8-90DF-4865-87CC-E6F6B2E22EC0}" srcOrd="0" destOrd="0" presId="urn:microsoft.com/office/officeart/2005/8/layout/vList2"/>
    <dgm:cxn modelId="{76BB9DBF-320F-49AE-B525-1E97AA612E5E}" type="presOf" srcId="{6D9F6728-08B7-4C43-921D-72FD5FB649CA}" destId="{6F7DDB73-A15F-4587-9AB1-794C0BD54CD3}" srcOrd="0" destOrd="0" presId="urn:microsoft.com/office/officeart/2005/8/layout/vList2"/>
    <dgm:cxn modelId="{F1BC55E0-27AD-46A5-A926-825FA1BB5C3D}" srcId="{CC77D0B9-B52B-4578-A3C4-AF10E38DA533}" destId="{F7F19591-D3FA-4437-834C-1D02A37E057D}" srcOrd="4" destOrd="0" parTransId="{E32C8B8A-EE85-4AD1-937B-B39E80E27D0F}" sibTransId="{5432F79E-B3C3-49AC-BC4C-AF8CECA2995A}"/>
    <dgm:cxn modelId="{037407C3-8A94-4D21-8994-E95015064889}" type="presParOf" srcId="{F5F736F4-779D-4EE0-98B2-04E7DA57D940}" destId="{2AC0D98E-6F76-4A30-9701-0874A4CE0CA8}" srcOrd="0" destOrd="0" presId="urn:microsoft.com/office/officeart/2005/8/layout/vList2"/>
    <dgm:cxn modelId="{8C37FC74-CA16-474F-B0E4-F0CF332E7041}" type="presParOf" srcId="{F5F736F4-779D-4EE0-98B2-04E7DA57D940}" destId="{D5341059-0D72-4EC9-9E1D-E5F3DBBDB16E}" srcOrd="1" destOrd="0" presId="urn:microsoft.com/office/officeart/2005/8/layout/vList2"/>
    <dgm:cxn modelId="{F0CF8EC9-ED12-4A12-9812-4BA398F36595}" type="presParOf" srcId="{F5F736F4-779D-4EE0-98B2-04E7DA57D940}" destId="{6F7DDB73-A15F-4587-9AB1-794C0BD54CD3}" srcOrd="2" destOrd="0" presId="urn:microsoft.com/office/officeart/2005/8/layout/vList2"/>
    <dgm:cxn modelId="{860AAEEB-6523-4B2C-B8D6-68CE6DB05183}" type="presParOf" srcId="{F5F736F4-779D-4EE0-98B2-04E7DA57D940}" destId="{41B4765C-9FE3-4C1D-A656-F15268426229}" srcOrd="3" destOrd="0" presId="urn:microsoft.com/office/officeart/2005/8/layout/vList2"/>
    <dgm:cxn modelId="{5F3A42AC-03AD-4A12-825C-A01FD26273E8}" type="presParOf" srcId="{F5F736F4-779D-4EE0-98B2-04E7DA57D940}" destId="{304A48C8-90DF-4865-87CC-E6F6B2E22EC0}" srcOrd="4" destOrd="0" presId="urn:microsoft.com/office/officeart/2005/8/layout/vList2"/>
    <dgm:cxn modelId="{6DC6F402-64DE-4038-979A-AE018E7885B6}" type="presParOf" srcId="{F5F736F4-779D-4EE0-98B2-04E7DA57D940}" destId="{DA02B798-A316-4811-A648-EF0268DDBA5F}" srcOrd="5" destOrd="0" presId="urn:microsoft.com/office/officeart/2005/8/layout/vList2"/>
    <dgm:cxn modelId="{83181068-DD91-4500-B7BF-8F7C38812F1F}" type="presParOf" srcId="{F5F736F4-779D-4EE0-98B2-04E7DA57D940}" destId="{03BF5BF2-B3A9-43EE-BDA1-1174DF55F329}" srcOrd="6" destOrd="0" presId="urn:microsoft.com/office/officeart/2005/8/layout/vList2"/>
    <dgm:cxn modelId="{4B4F88C1-AE09-4326-9280-77DACC0AF4F5}" type="presParOf" srcId="{F5F736F4-779D-4EE0-98B2-04E7DA57D940}" destId="{E956E090-74E7-4800-A673-B560403E6B5E}" srcOrd="7" destOrd="0" presId="urn:microsoft.com/office/officeart/2005/8/layout/vList2"/>
    <dgm:cxn modelId="{BDF946BF-6E24-4093-9616-61CA14412A7C}" type="presParOf" srcId="{F5F736F4-779D-4EE0-98B2-04E7DA57D940}" destId="{E8C321F2-3266-40B0-8514-38888BAEAE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C2ADDE-1771-4EDF-A7D4-2249A5CB40AE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46FEDF3A-1F8C-41E0-AE71-0082A6755550}">
      <dgm:prSet custT="1"/>
      <dgm:spPr/>
      <dgm:t>
        <a:bodyPr/>
        <a:lstStyle/>
        <a:p>
          <a:pPr algn="l" rtl="0"/>
          <a:r>
            <a:rPr lang="cs-CZ" sz="3000" b="1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73: Výstavba a modernizace přestupních terminálů II.</a:t>
          </a:r>
          <a:endParaRPr lang="cs-CZ" sz="3000" b="1" dirty="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D2EA6D4A-1414-4133-B5D7-9B78C7770A7D}" type="parTrans" cxnId="{71E23036-622E-4BFD-BD1F-47A9EDB35459}">
      <dgm:prSet/>
      <dgm:spPr/>
      <dgm:t>
        <a:bodyPr/>
        <a:lstStyle/>
        <a:p>
          <a:endParaRPr lang="cs-CZ"/>
        </a:p>
      </dgm:t>
    </dgm:pt>
    <dgm:pt modelId="{F4D45C6E-3403-4D1E-83FE-2577C583F579}" type="sibTrans" cxnId="{71E23036-622E-4BFD-BD1F-47A9EDB35459}">
      <dgm:prSet/>
      <dgm:spPr/>
      <dgm:t>
        <a:bodyPr/>
        <a:lstStyle/>
        <a:p>
          <a:endParaRPr lang="cs-CZ"/>
        </a:p>
      </dgm:t>
    </dgm:pt>
    <dgm:pt modelId="{DA7D625C-DF07-4584-968B-12BAFF245C00}">
      <dgm:prSet custT="1"/>
      <dgm:spPr/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4/2017, příjem žádostí do 9/2017</a:t>
          </a:r>
          <a:endParaRPr lang="cs-CZ" sz="2500" dirty="0"/>
        </a:p>
      </dgm:t>
    </dgm:pt>
    <dgm:pt modelId="{78F36F30-317E-421C-9EC9-E460D3E8EF4A}" type="parTrans" cxnId="{281BD95C-A68B-4589-A8AB-95203BD2A190}">
      <dgm:prSet/>
      <dgm:spPr/>
      <dgm:t>
        <a:bodyPr/>
        <a:lstStyle/>
        <a:p>
          <a:endParaRPr lang="cs-CZ"/>
        </a:p>
      </dgm:t>
    </dgm:pt>
    <dgm:pt modelId="{EBF69135-9070-4098-8188-447882175E4E}" type="sibTrans" cxnId="{281BD95C-A68B-4589-A8AB-95203BD2A190}">
      <dgm:prSet/>
      <dgm:spPr/>
      <dgm:t>
        <a:bodyPr/>
        <a:lstStyle/>
        <a:p>
          <a:endParaRPr lang="cs-CZ"/>
        </a:p>
      </dgm:t>
    </dgm:pt>
    <dgm:pt modelId="{BA58988C-620A-41B7-A6FB-258F62437564}">
      <dgm:prSet/>
      <dgm:spPr/>
      <dgm:t>
        <a:bodyPr/>
        <a:lstStyle/>
        <a:p>
          <a:pPr rtl="0"/>
          <a:r>
            <a:rPr lang="cs-CZ" b="1" dirty="0" smtClean="0"/>
            <a:t>Žadatelé: </a:t>
          </a:r>
          <a:r>
            <a:rPr lang="cs-CZ" dirty="0" smtClean="0"/>
            <a:t>Kraje, </a:t>
          </a:r>
          <a:r>
            <a:rPr lang="cs-CZ" u="sng" dirty="0" smtClean="0"/>
            <a:t>obce,</a:t>
          </a:r>
          <a:r>
            <a:rPr lang="cs-CZ" dirty="0" smtClean="0"/>
            <a:t> DSO, organizace zřizované nebo zakládané kraji, obcemi, DSO, dopravci ve veřejné dopravě na základě smlouvy o veřejných službách v přepravě cestujících</a:t>
          </a:r>
          <a:endParaRPr lang="cs-CZ" dirty="0"/>
        </a:p>
      </dgm:t>
    </dgm:pt>
    <dgm:pt modelId="{97154AD8-AB3F-4D56-B7CD-8CA5274C2FC3}" type="parTrans" cxnId="{06D727E3-3B57-438D-ABB7-9DB65C465620}">
      <dgm:prSet/>
      <dgm:spPr/>
      <dgm:t>
        <a:bodyPr/>
        <a:lstStyle/>
        <a:p>
          <a:endParaRPr lang="cs-CZ"/>
        </a:p>
      </dgm:t>
    </dgm:pt>
    <dgm:pt modelId="{F6974F0A-3F2F-415B-92DC-09C3FB7CF29D}" type="sibTrans" cxnId="{06D727E3-3B57-438D-ABB7-9DB65C465620}">
      <dgm:prSet/>
      <dgm:spPr/>
      <dgm:t>
        <a:bodyPr/>
        <a:lstStyle/>
        <a:p>
          <a:endParaRPr lang="cs-CZ"/>
        </a:p>
      </dgm:t>
    </dgm:pt>
    <dgm:pt modelId="{778813C8-58B2-4AE5-BC56-6F162ECCBAA7}">
      <dgm:prSet/>
      <dgm:spPr/>
      <dgm:t>
        <a:bodyPr/>
        <a:lstStyle/>
        <a:p>
          <a:pPr rtl="0"/>
          <a:r>
            <a:rPr lang="cs-CZ" b="1" dirty="0" smtClean="0"/>
            <a:t>Aktivity: </a:t>
          </a:r>
          <a:r>
            <a:rPr lang="cs-CZ" b="0" dirty="0" smtClean="0"/>
            <a:t>rekonstrukce, modernizace a výstavba terminálů jako významných přestupních uzlů veřejné dopravy včetně rekonstrukce a výstavby parkovacích systémů atd. </a:t>
          </a:r>
          <a:endParaRPr lang="cs-CZ" b="0" dirty="0"/>
        </a:p>
      </dgm:t>
    </dgm:pt>
    <dgm:pt modelId="{28545F90-C4CB-4EBB-9C1B-0F7C309CF98E}" type="parTrans" cxnId="{A4DEE5E9-0BD5-42A1-9FDB-19BD8C8F0C2A}">
      <dgm:prSet/>
      <dgm:spPr/>
      <dgm:t>
        <a:bodyPr/>
        <a:lstStyle/>
        <a:p>
          <a:endParaRPr lang="cs-CZ"/>
        </a:p>
      </dgm:t>
    </dgm:pt>
    <dgm:pt modelId="{BCDDD5AC-B874-4EA9-8A30-3B2A23E32C01}" type="sibTrans" cxnId="{A4DEE5E9-0BD5-42A1-9FDB-19BD8C8F0C2A}">
      <dgm:prSet/>
      <dgm:spPr/>
      <dgm:t>
        <a:bodyPr/>
        <a:lstStyle/>
        <a:p>
          <a:endParaRPr lang="cs-CZ"/>
        </a:p>
      </dgm:t>
    </dgm:pt>
    <dgm:pt modelId="{AA098860-958D-4DCD-94F8-D6CF0DFF8785}">
      <dgm:prSet/>
      <dgm:spPr/>
      <dgm:t>
        <a:bodyPr/>
        <a:lstStyle/>
        <a:p>
          <a:r>
            <a:rPr lang="cs-CZ" b="1" dirty="0" smtClean="0"/>
            <a:t>Více informací k výzvě: </a:t>
          </a:r>
          <a:r>
            <a:rPr lang="cs-CZ" b="0" dirty="0" smtClean="0">
              <a:hlinkClick xmlns:r="http://schemas.openxmlformats.org/officeDocument/2006/relationships" r:id="rId1"/>
            </a:rPr>
            <a:t>http://www.dotaceeu.cz/cs/Microsites/IROP/Vyzvy/Vyzva-c-73-Vystavba-a-modernizace-prestupnich-terminalu-II</a:t>
          </a:r>
          <a:r>
            <a:rPr lang="cs-CZ" b="0" dirty="0" smtClean="0"/>
            <a:t>  </a:t>
          </a:r>
          <a:endParaRPr lang="cs-CZ" b="0" dirty="0"/>
        </a:p>
      </dgm:t>
    </dgm:pt>
    <dgm:pt modelId="{7A73CC75-56EE-4DD4-9192-7F358FE59247}" type="parTrans" cxnId="{D9D3F926-5527-4AA7-8FD5-9FCFF73827AB}">
      <dgm:prSet/>
      <dgm:spPr/>
      <dgm:t>
        <a:bodyPr/>
        <a:lstStyle/>
        <a:p>
          <a:endParaRPr lang="cs-CZ"/>
        </a:p>
      </dgm:t>
    </dgm:pt>
    <dgm:pt modelId="{6FF7FF68-ABF0-4F51-84A4-27A0F74E0B1C}" type="sibTrans" cxnId="{D9D3F926-5527-4AA7-8FD5-9FCFF73827AB}">
      <dgm:prSet/>
      <dgm:spPr/>
      <dgm:t>
        <a:bodyPr/>
        <a:lstStyle/>
        <a:p>
          <a:endParaRPr lang="cs-CZ"/>
        </a:p>
      </dgm:t>
    </dgm:pt>
    <dgm:pt modelId="{607D8698-3088-448D-966E-585A06FAC290}" type="pres">
      <dgm:prSet presAssocID="{44C2ADDE-1771-4EDF-A7D4-2249A5CB40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138860D-D7E4-4CDE-A9AB-6A3253B908A7}" type="pres">
      <dgm:prSet presAssocID="{46FEDF3A-1F8C-41E0-AE71-0082A6755550}" presName="parentText" presStyleLbl="node1" presStyleIdx="0" presStyleCnt="5" custScaleX="96647" custScaleY="118003" custLinFactY="-5213" custLinFactNeighborX="-16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508E1E-88CE-43E6-97F2-B1E34A74F13B}" type="pres">
      <dgm:prSet presAssocID="{F4D45C6E-3403-4D1E-83FE-2577C583F579}" presName="spacer" presStyleCnt="0"/>
      <dgm:spPr/>
    </dgm:pt>
    <dgm:pt modelId="{768F33C2-708A-43A6-B5F9-285C9DD8C790}" type="pres">
      <dgm:prSet presAssocID="{DA7D625C-DF07-4584-968B-12BAFF245C00}" presName="parentText" presStyleLbl="node1" presStyleIdx="1" presStyleCnt="5" custScaleY="51621" custLinFactNeighborY="-5686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6B471F-6C4B-4538-B4FE-DE8A3C640EB4}" type="pres">
      <dgm:prSet presAssocID="{EBF69135-9070-4098-8188-447882175E4E}" presName="spacer" presStyleCnt="0"/>
      <dgm:spPr/>
    </dgm:pt>
    <dgm:pt modelId="{A4F6C044-9701-4059-B2EE-0BFEF1FE22F7}" type="pres">
      <dgm:prSet presAssocID="{BA58988C-620A-41B7-A6FB-258F62437564}" presName="parentText" presStyleLbl="node1" presStyleIdx="2" presStyleCnt="5" custLinFactNeighborY="-3790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DA4B51-CA10-4639-984D-EE52BF010D26}" type="pres">
      <dgm:prSet presAssocID="{F6974F0A-3F2F-415B-92DC-09C3FB7CF29D}" presName="spacer" presStyleCnt="0"/>
      <dgm:spPr/>
    </dgm:pt>
    <dgm:pt modelId="{AEE02C08-123A-44C6-9C84-35216EEE0E98}" type="pres">
      <dgm:prSet presAssocID="{778813C8-58B2-4AE5-BC56-6F162ECCBAA7}" presName="parentText" presStyleLbl="node1" presStyleIdx="3" presStyleCnt="5" custLinFactNeighborY="-9478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8B3A06-8AB3-418B-8A2E-E757A6B418B9}" type="pres">
      <dgm:prSet presAssocID="{BCDDD5AC-B874-4EA9-8A30-3B2A23E32C01}" presName="spacer" presStyleCnt="0"/>
      <dgm:spPr/>
    </dgm:pt>
    <dgm:pt modelId="{D34A76EF-5EEE-4950-885C-BBFD47B07AEA}" type="pres">
      <dgm:prSet presAssocID="{AA098860-958D-4DCD-94F8-D6CF0DFF878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072869A-0B32-4378-847F-0CC79ACFFC35}" type="presOf" srcId="{778813C8-58B2-4AE5-BC56-6F162ECCBAA7}" destId="{AEE02C08-123A-44C6-9C84-35216EEE0E98}" srcOrd="0" destOrd="0" presId="urn:microsoft.com/office/officeart/2005/8/layout/vList2"/>
    <dgm:cxn modelId="{71E23036-622E-4BFD-BD1F-47A9EDB35459}" srcId="{44C2ADDE-1771-4EDF-A7D4-2249A5CB40AE}" destId="{46FEDF3A-1F8C-41E0-AE71-0082A6755550}" srcOrd="0" destOrd="0" parTransId="{D2EA6D4A-1414-4133-B5D7-9B78C7770A7D}" sibTransId="{F4D45C6E-3403-4D1E-83FE-2577C583F579}"/>
    <dgm:cxn modelId="{281BD95C-A68B-4589-A8AB-95203BD2A190}" srcId="{44C2ADDE-1771-4EDF-A7D4-2249A5CB40AE}" destId="{DA7D625C-DF07-4584-968B-12BAFF245C00}" srcOrd="1" destOrd="0" parTransId="{78F36F30-317E-421C-9EC9-E460D3E8EF4A}" sibTransId="{EBF69135-9070-4098-8188-447882175E4E}"/>
    <dgm:cxn modelId="{52BF8FE9-813A-4AA7-8D8D-8AAAC6ACFE59}" type="presOf" srcId="{44C2ADDE-1771-4EDF-A7D4-2249A5CB40AE}" destId="{607D8698-3088-448D-966E-585A06FAC290}" srcOrd="0" destOrd="0" presId="urn:microsoft.com/office/officeart/2005/8/layout/vList2"/>
    <dgm:cxn modelId="{49402951-4968-454F-A746-B2DD99CD7B50}" type="presOf" srcId="{BA58988C-620A-41B7-A6FB-258F62437564}" destId="{A4F6C044-9701-4059-B2EE-0BFEF1FE22F7}" srcOrd="0" destOrd="0" presId="urn:microsoft.com/office/officeart/2005/8/layout/vList2"/>
    <dgm:cxn modelId="{06D727E3-3B57-438D-ABB7-9DB65C465620}" srcId="{44C2ADDE-1771-4EDF-A7D4-2249A5CB40AE}" destId="{BA58988C-620A-41B7-A6FB-258F62437564}" srcOrd="2" destOrd="0" parTransId="{97154AD8-AB3F-4D56-B7CD-8CA5274C2FC3}" sibTransId="{F6974F0A-3F2F-415B-92DC-09C3FB7CF29D}"/>
    <dgm:cxn modelId="{DFF46808-9F33-42A8-8C1F-A64C5F7A4FD4}" type="presOf" srcId="{AA098860-958D-4DCD-94F8-D6CF0DFF8785}" destId="{D34A76EF-5EEE-4950-885C-BBFD47B07AEA}" srcOrd="0" destOrd="0" presId="urn:microsoft.com/office/officeart/2005/8/layout/vList2"/>
    <dgm:cxn modelId="{D9D3F926-5527-4AA7-8FD5-9FCFF73827AB}" srcId="{44C2ADDE-1771-4EDF-A7D4-2249A5CB40AE}" destId="{AA098860-958D-4DCD-94F8-D6CF0DFF8785}" srcOrd="4" destOrd="0" parTransId="{7A73CC75-56EE-4DD4-9192-7F358FE59247}" sibTransId="{6FF7FF68-ABF0-4F51-84A4-27A0F74E0B1C}"/>
    <dgm:cxn modelId="{4D0E6CF6-F783-4ADD-B928-461A22BE6B1B}" type="presOf" srcId="{DA7D625C-DF07-4584-968B-12BAFF245C00}" destId="{768F33C2-708A-43A6-B5F9-285C9DD8C790}" srcOrd="0" destOrd="0" presId="urn:microsoft.com/office/officeart/2005/8/layout/vList2"/>
    <dgm:cxn modelId="{A4DEE5E9-0BD5-42A1-9FDB-19BD8C8F0C2A}" srcId="{44C2ADDE-1771-4EDF-A7D4-2249A5CB40AE}" destId="{778813C8-58B2-4AE5-BC56-6F162ECCBAA7}" srcOrd="3" destOrd="0" parTransId="{28545F90-C4CB-4EBB-9C1B-0F7C309CF98E}" sibTransId="{BCDDD5AC-B874-4EA9-8A30-3B2A23E32C01}"/>
    <dgm:cxn modelId="{CBF0CE29-F191-4A82-88EE-AFC44788995A}" type="presOf" srcId="{46FEDF3A-1F8C-41E0-AE71-0082A6755550}" destId="{E138860D-D7E4-4CDE-A9AB-6A3253B908A7}" srcOrd="0" destOrd="0" presId="urn:microsoft.com/office/officeart/2005/8/layout/vList2"/>
    <dgm:cxn modelId="{8B94D916-64E6-4272-AA4F-2C3008AAB238}" type="presParOf" srcId="{607D8698-3088-448D-966E-585A06FAC290}" destId="{E138860D-D7E4-4CDE-A9AB-6A3253B908A7}" srcOrd="0" destOrd="0" presId="urn:microsoft.com/office/officeart/2005/8/layout/vList2"/>
    <dgm:cxn modelId="{CA504F4F-5256-47AC-A7EA-F6C604C13DB2}" type="presParOf" srcId="{607D8698-3088-448D-966E-585A06FAC290}" destId="{46508E1E-88CE-43E6-97F2-B1E34A74F13B}" srcOrd="1" destOrd="0" presId="urn:microsoft.com/office/officeart/2005/8/layout/vList2"/>
    <dgm:cxn modelId="{BE863DAE-0F1C-4B6B-8D77-1D3C385A42CD}" type="presParOf" srcId="{607D8698-3088-448D-966E-585A06FAC290}" destId="{768F33C2-708A-43A6-B5F9-285C9DD8C790}" srcOrd="2" destOrd="0" presId="urn:microsoft.com/office/officeart/2005/8/layout/vList2"/>
    <dgm:cxn modelId="{E81D7C6E-92B3-4AD1-AB78-7B4AE073CD1B}" type="presParOf" srcId="{607D8698-3088-448D-966E-585A06FAC290}" destId="{736B471F-6C4B-4538-B4FE-DE8A3C640EB4}" srcOrd="3" destOrd="0" presId="urn:microsoft.com/office/officeart/2005/8/layout/vList2"/>
    <dgm:cxn modelId="{15EB19BE-7CFA-4288-8B10-4E92143A0B40}" type="presParOf" srcId="{607D8698-3088-448D-966E-585A06FAC290}" destId="{A4F6C044-9701-4059-B2EE-0BFEF1FE22F7}" srcOrd="4" destOrd="0" presId="urn:microsoft.com/office/officeart/2005/8/layout/vList2"/>
    <dgm:cxn modelId="{71459774-5510-4B80-9771-1CD9987817DE}" type="presParOf" srcId="{607D8698-3088-448D-966E-585A06FAC290}" destId="{1EDA4B51-CA10-4639-984D-EE52BF010D26}" srcOrd="5" destOrd="0" presId="urn:microsoft.com/office/officeart/2005/8/layout/vList2"/>
    <dgm:cxn modelId="{DDA62BB0-A131-4350-AA2D-45031583A4DC}" type="presParOf" srcId="{607D8698-3088-448D-966E-585A06FAC290}" destId="{AEE02C08-123A-44C6-9C84-35216EEE0E98}" srcOrd="6" destOrd="0" presId="urn:microsoft.com/office/officeart/2005/8/layout/vList2"/>
    <dgm:cxn modelId="{89FFE82C-101B-4AAE-B63A-B2C62F687C4F}" type="presParOf" srcId="{607D8698-3088-448D-966E-585A06FAC290}" destId="{928B3A06-8AB3-418B-8A2E-E757A6B418B9}" srcOrd="7" destOrd="0" presId="urn:microsoft.com/office/officeart/2005/8/layout/vList2"/>
    <dgm:cxn modelId="{EE640322-79FA-4AFA-AC2A-22C70DF68E7C}" type="presParOf" srcId="{607D8698-3088-448D-966E-585A06FAC290}" destId="{D34A76EF-5EEE-4950-885C-BBFD47B07AE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DF166E-2F61-4799-AACB-8A527BF41D89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2CF8BE7A-1390-4E98-A6C4-C8B7363E16BF}">
      <dgm:prSet custT="1"/>
      <dgm:spPr/>
      <dgm:t>
        <a:bodyPr/>
        <a:lstStyle/>
        <a:p>
          <a:pPr algn="ctr" rtl="0"/>
          <a:r>
            <a:rPr lang="cs-CZ" sz="3000" b="1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74: Polyfunkční komunitní centra</a:t>
          </a:r>
          <a:endParaRPr lang="cs-CZ" sz="3000" dirty="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5D4BF2C6-B375-485E-AF13-E611C2E8BC56}" type="parTrans" cxnId="{3987FBEA-38C4-401A-B59C-F2A26FB633CB}">
      <dgm:prSet/>
      <dgm:spPr/>
      <dgm:t>
        <a:bodyPr/>
        <a:lstStyle/>
        <a:p>
          <a:endParaRPr lang="cs-CZ"/>
        </a:p>
      </dgm:t>
    </dgm:pt>
    <dgm:pt modelId="{9ACB796D-E096-4ECF-AEF5-80964FBDD05C}" type="sibTrans" cxnId="{3987FBEA-38C4-401A-B59C-F2A26FB633CB}">
      <dgm:prSet/>
      <dgm:spPr/>
      <dgm:t>
        <a:bodyPr/>
        <a:lstStyle/>
        <a:p>
          <a:endParaRPr lang="cs-CZ"/>
        </a:p>
      </dgm:t>
    </dgm:pt>
    <dgm:pt modelId="{864E2E59-605F-4944-A95A-FDF27D5498B9}">
      <dgm:prSet custT="1"/>
      <dgm:spPr/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4/2017, příjem žádostí do 11/2017</a:t>
          </a:r>
          <a:endParaRPr lang="cs-CZ" sz="2500" dirty="0"/>
        </a:p>
      </dgm:t>
    </dgm:pt>
    <dgm:pt modelId="{8BC01838-FA9C-431B-A634-D3DAC40C445B}" type="parTrans" cxnId="{450BF0C8-9752-45BC-81FF-FE68F0C82C3F}">
      <dgm:prSet/>
      <dgm:spPr/>
      <dgm:t>
        <a:bodyPr/>
        <a:lstStyle/>
        <a:p>
          <a:endParaRPr lang="cs-CZ"/>
        </a:p>
      </dgm:t>
    </dgm:pt>
    <dgm:pt modelId="{8346795D-3566-4A56-8221-EC5515E620E0}" type="sibTrans" cxnId="{450BF0C8-9752-45BC-81FF-FE68F0C82C3F}">
      <dgm:prSet/>
      <dgm:spPr/>
      <dgm:t>
        <a:bodyPr/>
        <a:lstStyle/>
        <a:p>
          <a:endParaRPr lang="cs-CZ"/>
        </a:p>
      </dgm:t>
    </dgm:pt>
    <dgm:pt modelId="{37C90E5D-1436-4B65-9F03-538DEDF549B5}">
      <dgm:prSet custT="1"/>
      <dgm:spPr/>
      <dgm:t>
        <a:bodyPr/>
        <a:lstStyle/>
        <a:p>
          <a:pPr rtl="0"/>
          <a:r>
            <a:rPr lang="cs-CZ" sz="2500" b="1" dirty="0" smtClean="0"/>
            <a:t>Žadatelé: </a:t>
          </a:r>
          <a:r>
            <a:rPr lang="cs-CZ" sz="2500" b="0" dirty="0" smtClean="0"/>
            <a:t>kraje, obce, dobrovolné svazky obcí, </a:t>
          </a:r>
          <a:r>
            <a:rPr lang="cs-CZ" sz="2500" dirty="0" smtClean="0"/>
            <a:t>organizace zřizované nebo zakládané kraji, obcemi, NNO, církve, církevní organizace</a:t>
          </a:r>
          <a:r>
            <a:rPr lang="cs-CZ" sz="2500" b="1" dirty="0" smtClean="0"/>
            <a:t> </a:t>
          </a:r>
        </a:p>
      </dgm:t>
    </dgm:pt>
    <dgm:pt modelId="{F08C4DE3-650B-44D1-A1DB-ED54E3D6FFBE}" type="parTrans" cxnId="{AB088110-D08C-4EFF-B549-54B7DB086A1E}">
      <dgm:prSet/>
      <dgm:spPr/>
      <dgm:t>
        <a:bodyPr/>
        <a:lstStyle/>
        <a:p>
          <a:endParaRPr lang="cs-CZ"/>
        </a:p>
      </dgm:t>
    </dgm:pt>
    <dgm:pt modelId="{D3247841-6018-41DC-BD58-B136E053391F}" type="sibTrans" cxnId="{AB088110-D08C-4EFF-B549-54B7DB086A1E}">
      <dgm:prSet/>
      <dgm:spPr/>
      <dgm:t>
        <a:bodyPr/>
        <a:lstStyle/>
        <a:p>
          <a:endParaRPr lang="cs-CZ"/>
        </a:p>
      </dgm:t>
    </dgm:pt>
    <dgm:pt modelId="{CECDDF0B-8E0F-4AEE-B848-A7CB9077F30F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cs-CZ" sz="2500" b="1" dirty="0" smtClean="0"/>
            <a:t>Aktivity: </a:t>
          </a:r>
          <a:r>
            <a:rPr lang="cs-CZ" sz="2400" b="0" dirty="0" smtClean="0"/>
            <a:t>stavby, stavební práce, rekonstrukce spojené s výstavbou PKC, nákup budovy a vybavení pro zajištění provozu PKC </a:t>
          </a:r>
          <a:endParaRPr lang="cs-CZ" sz="2000" b="0" dirty="0" smtClean="0"/>
        </a:p>
        <a:p>
          <a:pPr rtl="0">
            <a:spcAft>
              <a:spcPts val="0"/>
            </a:spcAft>
          </a:pPr>
          <a:r>
            <a:rPr lang="cs-CZ" sz="1600" b="0" dirty="0" smtClean="0"/>
            <a:t>*Podporována víceúčelová zařízení k setkávání komunity za účelem realizace sociálních, vzdělávacích, kulturních a rekreačních aktivit s cílem zlepšit sociální situaci jednotlivce a komunity jako celku.</a:t>
          </a:r>
        </a:p>
        <a:p>
          <a:pPr rtl="0">
            <a:spcAft>
              <a:spcPts val="0"/>
            </a:spcAft>
          </a:pPr>
          <a:r>
            <a:rPr lang="cs-CZ" sz="1600" b="0" dirty="0" smtClean="0"/>
            <a:t>* V době udržitelnosti projektu má žadatel povinnost zajistit </a:t>
          </a:r>
          <a:r>
            <a:rPr lang="cs-CZ" sz="1600" b="0" u="sng" dirty="0" smtClean="0"/>
            <a:t>minimálně jednoho pracovníka se vzděláním podle zákona o sociálních službách,</a:t>
          </a:r>
          <a:r>
            <a:rPr lang="cs-CZ" sz="1600" b="0" dirty="0" smtClean="0"/>
            <a:t> který bude v PKC působit.</a:t>
          </a:r>
        </a:p>
        <a:p>
          <a:pPr rtl="0">
            <a:spcAft>
              <a:spcPts val="0"/>
            </a:spcAft>
          </a:pPr>
          <a:r>
            <a:rPr lang="cs-CZ" sz="1600" b="0" dirty="0" smtClean="0"/>
            <a:t>* </a:t>
          </a:r>
          <a:r>
            <a:rPr lang="cs-CZ" sz="1600" b="0" u="sng" dirty="0" smtClean="0"/>
            <a:t>PKC se musí tematicky zaměřovat na více typů aktivit: </a:t>
          </a:r>
          <a:r>
            <a:rPr lang="cs-CZ" sz="1600" b="0" dirty="0" smtClean="0"/>
            <a:t>sociální služby, volnočasové aktivity, kulturní/výchovně/vzdělávací služby, environmentální služby</a:t>
          </a:r>
        </a:p>
        <a:p>
          <a:pPr rtl="0">
            <a:spcAft>
              <a:spcPts val="0"/>
            </a:spcAft>
          </a:pPr>
          <a:r>
            <a:rPr lang="cs-CZ" sz="1600" b="0" dirty="0" smtClean="0"/>
            <a:t>* </a:t>
          </a:r>
          <a:r>
            <a:rPr lang="cs-CZ" sz="1600" b="1" dirty="0" smtClean="0"/>
            <a:t>Cílem výzvy není budování kulturních center nebo prostor pro masovou zábavu.   </a:t>
          </a:r>
          <a:endParaRPr lang="cs-CZ" sz="1800" b="1" dirty="0"/>
        </a:p>
      </dgm:t>
    </dgm:pt>
    <dgm:pt modelId="{CE9FC847-6345-4C79-942F-39C71801F858}" type="parTrans" cxnId="{DA59DA53-9211-40E3-8DDF-381E176A71ED}">
      <dgm:prSet/>
      <dgm:spPr/>
      <dgm:t>
        <a:bodyPr/>
        <a:lstStyle/>
        <a:p>
          <a:endParaRPr lang="cs-CZ"/>
        </a:p>
      </dgm:t>
    </dgm:pt>
    <dgm:pt modelId="{2379F678-8518-40B1-8F9B-63E9B1367B68}" type="sibTrans" cxnId="{DA59DA53-9211-40E3-8DDF-381E176A71ED}">
      <dgm:prSet/>
      <dgm:spPr/>
      <dgm:t>
        <a:bodyPr/>
        <a:lstStyle/>
        <a:p>
          <a:endParaRPr lang="cs-CZ"/>
        </a:p>
      </dgm:t>
    </dgm:pt>
    <dgm:pt modelId="{5DB2470F-153B-4914-A555-4F298E81F0D9}">
      <dgm:prSet custT="1"/>
      <dgm:spPr/>
      <dgm:t>
        <a:bodyPr/>
        <a:lstStyle/>
        <a:p>
          <a:r>
            <a:rPr lang="cs-CZ" sz="1800" b="1" dirty="0" smtClean="0"/>
            <a:t>Více informací k výzvě: </a:t>
          </a:r>
          <a:r>
            <a:rPr lang="cs-CZ" sz="1800" b="0" dirty="0" smtClean="0">
              <a:hlinkClick xmlns:r="http://schemas.openxmlformats.org/officeDocument/2006/relationships" r:id="rId1"/>
            </a:rPr>
            <a:t>http://www.dotaceeu.cz/cs/Microsites/IROP/Vyzvy/Vyzva-c-74-Rozvoj-infrastruktury-polyfunkcnich-komunitnich-center</a:t>
          </a:r>
          <a:r>
            <a:rPr lang="cs-CZ" sz="1800" b="0" dirty="0" smtClean="0"/>
            <a:t>  </a:t>
          </a:r>
          <a:endParaRPr lang="cs-CZ" sz="1800" b="0" dirty="0"/>
        </a:p>
      </dgm:t>
    </dgm:pt>
    <dgm:pt modelId="{11AD02E1-C22C-454D-AE7C-F1818048D82E}" type="parTrans" cxnId="{034E4070-B3A0-4F62-85BF-3431746136C5}">
      <dgm:prSet/>
      <dgm:spPr/>
      <dgm:t>
        <a:bodyPr/>
        <a:lstStyle/>
        <a:p>
          <a:endParaRPr lang="cs-CZ"/>
        </a:p>
      </dgm:t>
    </dgm:pt>
    <dgm:pt modelId="{A7B7B68A-6465-4A47-BCA2-329EE1E18231}" type="sibTrans" cxnId="{034E4070-B3A0-4F62-85BF-3431746136C5}">
      <dgm:prSet/>
      <dgm:spPr/>
      <dgm:t>
        <a:bodyPr/>
        <a:lstStyle/>
        <a:p>
          <a:endParaRPr lang="cs-CZ"/>
        </a:p>
      </dgm:t>
    </dgm:pt>
    <dgm:pt modelId="{C9ADD4FF-BEB1-4E0E-AFFA-230D5F3D7F40}" type="pres">
      <dgm:prSet presAssocID="{32DF166E-2F61-4799-AACB-8A527BF41D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4ECC08F-7C2A-4B38-A4D8-FB45ADC8BB46}" type="pres">
      <dgm:prSet presAssocID="{2CF8BE7A-1390-4E98-A6C4-C8B7363E16BF}" presName="parentText" presStyleLbl="node1" presStyleIdx="0" presStyleCnt="5" custScaleX="81613" custScaleY="37137" custLinFactNeighborX="-6489" custLinFactNeighborY="-1336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9191A4-03FA-4E83-A418-C15F1F5B9DDE}" type="pres">
      <dgm:prSet presAssocID="{9ACB796D-E096-4ECF-AEF5-80964FBDD05C}" presName="spacer" presStyleCnt="0"/>
      <dgm:spPr/>
    </dgm:pt>
    <dgm:pt modelId="{F84654CB-497D-42F5-A97B-1A167DBA0CB9}" type="pres">
      <dgm:prSet presAssocID="{864E2E59-605F-4944-A95A-FDF27D5498B9}" presName="parentText" presStyleLbl="node1" presStyleIdx="1" presStyleCnt="5" custScaleY="40284" custLinFactNeighborY="-5819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46D2E6-860C-4799-89C8-4BA2DC9FA83B}" type="pres">
      <dgm:prSet presAssocID="{8346795D-3566-4A56-8221-EC5515E620E0}" presName="spacer" presStyleCnt="0"/>
      <dgm:spPr/>
    </dgm:pt>
    <dgm:pt modelId="{93393916-535D-4DEB-8BF8-D0519FF2B242}" type="pres">
      <dgm:prSet presAssocID="{37C90E5D-1436-4B65-9F03-538DEDF549B5}" presName="parentText" presStyleLbl="node1" presStyleIdx="2" presStyleCnt="5" custScaleY="56284" custLinFactNeighborY="-9145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91513E-BE22-44B3-A980-319C992FCEBC}" type="pres">
      <dgm:prSet presAssocID="{D3247841-6018-41DC-BD58-B136E053391F}" presName="spacer" presStyleCnt="0"/>
      <dgm:spPr/>
    </dgm:pt>
    <dgm:pt modelId="{F695BAD1-8CC0-492E-A6BE-EB8CE508658B}" type="pres">
      <dgm:prSet presAssocID="{CECDDF0B-8E0F-4AEE-B848-A7CB9077F30F}" presName="parentText" presStyleLbl="node1" presStyleIdx="3" presStyleCnt="5" custScaleY="161934" custLinFactNeighborY="-9007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23B2DD-C31E-44D4-ABD9-90C6FB82C529}" type="pres">
      <dgm:prSet presAssocID="{2379F678-8518-40B1-8F9B-63E9B1367B68}" presName="spacer" presStyleCnt="0"/>
      <dgm:spPr/>
    </dgm:pt>
    <dgm:pt modelId="{6A0C2981-9279-428C-973D-9C0836257ACA}" type="pres">
      <dgm:prSet presAssocID="{5DB2470F-153B-4914-A555-4F298E81F0D9}" presName="parentText" presStyleLbl="node1" presStyleIdx="4" presStyleCnt="5" custScaleY="46016" custLinFactY="3630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FD6A8EF-7944-484A-BC06-C7A0AE99C89D}" type="presOf" srcId="{37C90E5D-1436-4B65-9F03-538DEDF549B5}" destId="{93393916-535D-4DEB-8BF8-D0519FF2B242}" srcOrd="0" destOrd="0" presId="urn:microsoft.com/office/officeart/2005/8/layout/vList2"/>
    <dgm:cxn modelId="{AB088110-D08C-4EFF-B549-54B7DB086A1E}" srcId="{32DF166E-2F61-4799-AACB-8A527BF41D89}" destId="{37C90E5D-1436-4B65-9F03-538DEDF549B5}" srcOrd="2" destOrd="0" parTransId="{F08C4DE3-650B-44D1-A1DB-ED54E3D6FFBE}" sibTransId="{D3247841-6018-41DC-BD58-B136E053391F}"/>
    <dgm:cxn modelId="{034E4070-B3A0-4F62-85BF-3431746136C5}" srcId="{32DF166E-2F61-4799-AACB-8A527BF41D89}" destId="{5DB2470F-153B-4914-A555-4F298E81F0D9}" srcOrd="4" destOrd="0" parTransId="{11AD02E1-C22C-454D-AE7C-F1818048D82E}" sibTransId="{A7B7B68A-6465-4A47-BCA2-329EE1E18231}"/>
    <dgm:cxn modelId="{DA59DA53-9211-40E3-8DDF-381E176A71ED}" srcId="{32DF166E-2F61-4799-AACB-8A527BF41D89}" destId="{CECDDF0B-8E0F-4AEE-B848-A7CB9077F30F}" srcOrd="3" destOrd="0" parTransId="{CE9FC847-6345-4C79-942F-39C71801F858}" sibTransId="{2379F678-8518-40B1-8F9B-63E9B1367B68}"/>
    <dgm:cxn modelId="{1E5B13F0-D165-4577-ACB2-9CE5BFC71AC5}" type="presOf" srcId="{32DF166E-2F61-4799-AACB-8A527BF41D89}" destId="{C9ADD4FF-BEB1-4E0E-AFFA-230D5F3D7F40}" srcOrd="0" destOrd="0" presId="urn:microsoft.com/office/officeart/2005/8/layout/vList2"/>
    <dgm:cxn modelId="{DE345685-7554-4E22-B804-16D116ECF4A8}" type="presOf" srcId="{2CF8BE7A-1390-4E98-A6C4-C8B7363E16BF}" destId="{84ECC08F-7C2A-4B38-A4D8-FB45ADC8BB46}" srcOrd="0" destOrd="0" presId="urn:microsoft.com/office/officeart/2005/8/layout/vList2"/>
    <dgm:cxn modelId="{E04889AB-E85E-484A-AE57-293AE8A9CA60}" type="presOf" srcId="{864E2E59-605F-4944-A95A-FDF27D5498B9}" destId="{F84654CB-497D-42F5-A97B-1A167DBA0CB9}" srcOrd="0" destOrd="0" presId="urn:microsoft.com/office/officeart/2005/8/layout/vList2"/>
    <dgm:cxn modelId="{450BF0C8-9752-45BC-81FF-FE68F0C82C3F}" srcId="{32DF166E-2F61-4799-AACB-8A527BF41D89}" destId="{864E2E59-605F-4944-A95A-FDF27D5498B9}" srcOrd="1" destOrd="0" parTransId="{8BC01838-FA9C-431B-A634-D3DAC40C445B}" sibTransId="{8346795D-3566-4A56-8221-EC5515E620E0}"/>
    <dgm:cxn modelId="{3987FBEA-38C4-401A-B59C-F2A26FB633CB}" srcId="{32DF166E-2F61-4799-AACB-8A527BF41D89}" destId="{2CF8BE7A-1390-4E98-A6C4-C8B7363E16BF}" srcOrd="0" destOrd="0" parTransId="{5D4BF2C6-B375-485E-AF13-E611C2E8BC56}" sibTransId="{9ACB796D-E096-4ECF-AEF5-80964FBDD05C}"/>
    <dgm:cxn modelId="{533C68EA-D8F6-47AE-BB3A-A9BA9419E2D2}" type="presOf" srcId="{CECDDF0B-8E0F-4AEE-B848-A7CB9077F30F}" destId="{F695BAD1-8CC0-492E-A6BE-EB8CE508658B}" srcOrd="0" destOrd="0" presId="urn:microsoft.com/office/officeart/2005/8/layout/vList2"/>
    <dgm:cxn modelId="{F8D8109D-9B0D-406E-819E-F303A2EA7CAB}" type="presOf" srcId="{5DB2470F-153B-4914-A555-4F298E81F0D9}" destId="{6A0C2981-9279-428C-973D-9C0836257ACA}" srcOrd="0" destOrd="0" presId="urn:microsoft.com/office/officeart/2005/8/layout/vList2"/>
    <dgm:cxn modelId="{678F6E25-3BFB-42ED-9FEC-EDA2073D6711}" type="presParOf" srcId="{C9ADD4FF-BEB1-4E0E-AFFA-230D5F3D7F40}" destId="{84ECC08F-7C2A-4B38-A4D8-FB45ADC8BB46}" srcOrd="0" destOrd="0" presId="urn:microsoft.com/office/officeart/2005/8/layout/vList2"/>
    <dgm:cxn modelId="{55E2E967-94E6-4427-94EA-C9BD408601E6}" type="presParOf" srcId="{C9ADD4FF-BEB1-4E0E-AFFA-230D5F3D7F40}" destId="{C49191A4-03FA-4E83-A418-C15F1F5B9DDE}" srcOrd="1" destOrd="0" presId="urn:microsoft.com/office/officeart/2005/8/layout/vList2"/>
    <dgm:cxn modelId="{1897B839-61EA-43F3-9964-1B679D454C47}" type="presParOf" srcId="{C9ADD4FF-BEB1-4E0E-AFFA-230D5F3D7F40}" destId="{F84654CB-497D-42F5-A97B-1A167DBA0CB9}" srcOrd="2" destOrd="0" presId="urn:microsoft.com/office/officeart/2005/8/layout/vList2"/>
    <dgm:cxn modelId="{0578C676-EE14-4E50-8DA9-F5B73143B17D}" type="presParOf" srcId="{C9ADD4FF-BEB1-4E0E-AFFA-230D5F3D7F40}" destId="{1146D2E6-860C-4799-89C8-4BA2DC9FA83B}" srcOrd="3" destOrd="0" presId="urn:microsoft.com/office/officeart/2005/8/layout/vList2"/>
    <dgm:cxn modelId="{703B6494-94C7-476A-86CE-BF85E0E2F8F2}" type="presParOf" srcId="{C9ADD4FF-BEB1-4E0E-AFFA-230D5F3D7F40}" destId="{93393916-535D-4DEB-8BF8-D0519FF2B242}" srcOrd="4" destOrd="0" presId="urn:microsoft.com/office/officeart/2005/8/layout/vList2"/>
    <dgm:cxn modelId="{8DC726A8-97F3-497B-8D61-58F0C0A78909}" type="presParOf" srcId="{C9ADD4FF-BEB1-4E0E-AFFA-230D5F3D7F40}" destId="{8191513E-BE22-44B3-A980-319C992FCEBC}" srcOrd="5" destOrd="0" presId="urn:microsoft.com/office/officeart/2005/8/layout/vList2"/>
    <dgm:cxn modelId="{6EC4621C-302C-491E-BF89-C26B6116F3A1}" type="presParOf" srcId="{C9ADD4FF-BEB1-4E0E-AFFA-230D5F3D7F40}" destId="{F695BAD1-8CC0-492E-A6BE-EB8CE508658B}" srcOrd="6" destOrd="0" presId="urn:microsoft.com/office/officeart/2005/8/layout/vList2"/>
    <dgm:cxn modelId="{A0D1B929-CBBB-40DC-B498-2D0CCA89F368}" type="presParOf" srcId="{C9ADD4FF-BEB1-4E0E-AFFA-230D5F3D7F40}" destId="{E423B2DD-C31E-44D4-ABD9-90C6FB82C529}" srcOrd="7" destOrd="0" presId="urn:microsoft.com/office/officeart/2005/8/layout/vList2"/>
    <dgm:cxn modelId="{233C04B0-C9BB-4A4F-B227-A848F5576266}" type="presParOf" srcId="{C9ADD4FF-BEB1-4E0E-AFFA-230D5F3D7F40}" destId="{6A0C2981-9279-428C-973D-9C0836257AC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ctr" rtl="0"/>
          <a:r>
            <a:rPr lang="cs-CZ" sz="3000" b="1" dirty="0" smtClean="0"/>
            <a:t>Výzva č. 52: Podpora sociálního začleňování v SVL - 3. výzva</a:t>
          </a:r>
          <a:endParaRPr lang="cs-CZ" sz="3000" dirty="0"/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cs-CZ" sz="2500" b="1" dirty="0" smtClean="0"/>
            <a:t>Kdy: </a:t>
          </a:r>
          <a:r>
            <a:rPr lang="cs-CZ" sz="2500" dirty="0" smtClean="0"/>
            <a:t>vyhlášení 1/2017, příjem žádostí do 6/2018 (projekty na 36 měsíců)</a:t>
          </a:r>
          <a:endParaRPr lang="cs-CZ" sz="2500" dirty="0"/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>
            <a:spcAft>
              <a:spcPts val="0"/>
            </a:spcAft>
          </a:pPr>
          <a:r>
            <a:rPr lang="cs-CZ" sz="2500" b="1" dirty="0" smtClean="0"/>
            <a:t>Žadatelé: </a:t>
          </a:r>
          <a:r>
            <a:rPr lang="cs-CZ" sz="2500" b="0" u="sng" dirty="0" smtClean="0"/>
            <a:t>obce, </a:t>
          </a:r>
          <a:r>
            <a:rPr lang="cs-CZ" sz="2500" b="0" dirty="0" smtClean="0"/>
            <a:t>organizace zřizované obcemi a kraji, DSO, NNO, poskytovatelé sociálních služeb zapsaní v registru poskytovatelů soc. služeb</a:t>
          </a:r>
        </a:p>
        <a:p>
          <a:pPr rtl="0">
            <a:spcAft>
              <a:spcPts val="0"/>
            </a:spcAft>
          </a:pPr>
          <a:r>
            <a:rPr lang="cs-CZ" sz="1800" b="1" dirty="0" smtClean="0"/>
            <a:t>* Výzva je určena pro obce vybrané Monitorovacím výborem Rady vlády ČR pro činnost Agentury pro sociální začleňování do 31. 12. 2017!</a:t>
          </a:r>
          <a:endParaRPr lang="cs-CZ" sz="1800" b="1" dirty="0"/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just" rtl="0"/>
          <a:r>
            <a:rPr lang="cs-CZ" sz="2500" b="1" dirty="0" smtClean="0"/>
            <a:t>Aktivity: </a:t>
          </a:r>
          <a:r>
            <a:rPr lang="cs-CZ" sz="2000" b="1" dirty="0" smtClean="0"/>
            <a:t>přímá podpora cílové skupiny (osoby sociálně vyloučené nebo ohroženy vyloučením) </a:t>
          </a:r>
        </a:p>
        <a:p>
          <a:pPr algn="just" rtl="0"/>
          <a:r>
            <a:rPr lang="cs-CZ" sz="2000" b="1" dirty="0" smtClean="0"/>
            <a:t>- </a:t>
          </a:r>
          <a:r>
            <a:rPr lang="cs-CZ" sz="2000" dirty="0" smtClean="0"/>
            <a:t>podpora soc. služeb, profesionální realizace soc. práce, komunitní soc. práce a komunitní centra, podpora osob v přístupu k bydlení,  k zaměstnání, podpora služeb pro ohrožené děti a rodiny, pro závislé, programy prevence soc. patologických jevů, podpora služeb pro osoby po výkonu trestu aj.                                                         </a:t>
          </a:r>
          <a:endParaRPr lang="cs-CZ" sz="2500" dirty="0"/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31F81C9F-8E0B-4D67-91CD-F6144274EAE7}">
      <dgm:prSet custT="1"/>
      <dgm:spPr>
        <a:solidFill>
          <a:srgbClr val="FFFFCC"/>
        </a:solidFill>
      </dgm:spPr>
      <dgm:t>
        <a:bodyPr/>
        <a:lstStyle/>
        <a:p>
          <a:r>
            <a:rPr lang="cs-CZ" sz="1800" b="1" dirty="0" smtClean="0"/>
            <a:t>Více informací k výzvě: </a:t>
          </a:r>
          <a:r>
            <a:rPr lang="cs-CZ" sz="1800" dirty="0" smtClean="0">
              <a:hlinkClick xmlns:r="http://schemas.openxmlformats.org/officeDocument/2006/relationships" r:id="rId1"/>
            </a:rPr>
            <a:t>https://www.esfcr.cz/vyzva-052-opz</a:t>
          </a:r>
          <a:r>
            <a:rPr lang="cs-CZ" sz="1800" dirty="0" smtClean="0"/>
            <a:t> </a:t>
          </a:r>
          <a:endParaRPr lang="cs-CZ" sz="1800" dirty="0"/>
        </a:p>
      </dgm:t>
    </dgm:pt>
    <dgm:pt modelId="{4053E3D1-CD5F-4671-8764-C25250650DBD}" type="parTrans" cxnId="{2597C3CF-ED56-4382-9EA7-7AB37427FD03}">
      <dgm:prSet/>
      <dgm:spPr/>
      <dgm:t>
        <a:bodyPr/>
        <a:lstStyle/>
        <a:p>
          <a:endParaRPr lang="cs-CZ"/>
        </a:p>
      </dgm:t>
    </dgm:pt>
    <dgm:pt modelId="{466E007E-8710-406A-B71B-5D28497F76F3}" type="sibTrans" cxnId="{2597C3CF-ED56-4382-9EA7-7AB37427FD03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5" custScaleX="95094" custScaleY="67897" custLinFactY="-10406" custLinFactNeighborX="1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</dgm:pt>
    <dgm:pt modelId="{2DC0F2CF-3CDE-4525-8719-97C625851A66}" type="pres">
      <dgm:prSet presAssocID="{3A5FCDFB-8FD6-417F-8E32-01E69D09A10C}" presName="parentText" presStyleLbl="node1" presStyleIdx="1" presStyleCnt="5" custScaleY="61763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</dgm:pt>
    <dgm:pt modelId="{7050804D-CA51-47D5-A1A9-521CCC260A58}" type="pres">
      <dgm:prSet presAssocID="{CD93C983-1A8B-4C92-B284-72C151CC2910}" presName="parentText" presStyleLbl="node1" presStyleIdx="2" presStyleCnt="5" custScaleY="106376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</dgm:pt>
    <dgm:pt modelId="{AA406266-03F5-495B-B9C0-92E6D66F3E4B}" type="pres">
      <dgm:prSet presAssocID="{FCBE3C6F-762B-4DC5-B80E-EA76C0647A38}" presName="parentText" presStyleLbl="node1" presStyleIdx="3" presStyleCnt="5" custScaleY="141351" custLinFactY="-17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D42355-8815-47C7-8C8D-D27ED0EEBFCE}" type="pres">
      <dgm:prSet presAssocID="{5DCCDBD1-E9B5-45A3-AE4D-1BCC8E7AC2F0}" presName="spacer" presStyleCnt="0"/>
      <dgm:spPr/>
    </dgm:pt>
    <dgm:pt modelId="{7B36B414-6005-494E-A1C5-97E62D752785}" type="pres">
      <dgm:prSet presAssocID="{31F81C9F-8E0B-4D67-91CD-F6144274EAE7}" presName="parentText" presStyleLbl="node1" presStyleIdx="4" presStyleCnt="5" custScaleY="4385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F7289087-0AD8-429F-ADFC-A42FB1AB8F3E}" type="presOf" srcId="{F5CE7086-933F-48E2-9E75-276B5CFA9D3D}" destId="{F97849CA-89C6-4AB7-86E2-CBF1CD37B6C5}" srcOrd="0" destOrd="0" presId="urn:microsoft.com/office/officeart/2005/8/layout/vList2"/>
    <dgm:cxn modelId="{3E16FC13-B66D-4741-8B95-7534A2E05C5E}" type="presOf" srcId="{FCBE3C6F-762B-4DC5-B80E-EA76C0647A38}" destId="{AA406266-03F5-495B-B9C0-92E6D66F3E4B}" srcOrd="0" destOrd="0" presId="urn:microsoft.com/office/officeart/2005/8/layout/vList2"/>
    <dgm:cxn modelId="{1131AF56-4170-498F-9B22-6115F1CCFFF3}" type="presOf" srcId="{3A5FCDFB-8FD6-417F-8E32-01E69D09A10C}" destId="{2DC0F2CF-3CDE-4525-8719-97C625851A66}" srcOrd="0" destOrd="0" presId="urn:microsoft.com/office/officeart/2005/8/layout/vList2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D2C6FBA4-4B73-4E6F-824B-83522C4BE144}" type="presOf" srcId="{C9255543-4566-4FB8-A5C9-CE4C6557C4C7}" destId="{9311A18B-CD06-4705-8E0B-80CCF0A81EF5}" srcOrd="0" destOrd="0" presId="urn:microsoft.com/office/officeart/2005/8/layout/vList2"/>
    <dgm:cxn modelId="{23C9E887-C4EF-46FB-9EB2-82A152B1806D}" type="presOf" srcId="{31F81C9F-8E0B-4D67-91CD-F6144274EAE7}" destId="{7B36B414-6005-494E-A1C5-97E62D752785}" srcOrd="0" destOrd="0" presId="urn:microsoft.com/office/officeart/2005/8/layout/vList2"/>
    <dgm:cxn modelId="{512ABC6F-9E64-47B4-A3B8-2D883BD7B5A8}" type="presOf" srcId="{CD93C983-1A8B-4C92-B284-72C151CC2910}" destId="{7050804D-CA51-47D5-A1A9-521CCC260A58}" srcOrd="0" destOrd="0" presId="urn:microsoft.com/office/officeart/2005/8/layout/vList2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2597C3CF-ED56-4382-9EA7-7AB37427FD03}" srcId="{C9255543-4566-4FB8-A5C9-CE4C6557C4C7}" destId="{31F81C9F-8E0B-4D67-91CD-F6144274EAE7}" srcOrd="4" destOrd="0" parTransId="{4053E3D1-CD5F-4671-8764-C25250650DBD}" sibTransId="{466E007E-8710-406A-B71B-5D28497F76F3}"/>
    <dgm:cxn modelId="{78347ED0-AC63-4AE7-B62E-82C74420351F}" type="presParOf" srcId="{9311A18B-CD06-4705-8E0B-80CCF0A81EF5}" destId="{F97849CA-89C6-4AB7-86E2-CBF1CD37B6C5}" srcOrd="0" destOrd="0" presId="urn:microsoft.com/office/officeart/2005/8/layout/vList2"/>
    <dgm:cxn modelId="{40004974-FED2-4FFE-AC23-77BF7788846C}" type="presParOf" srcId="{9311A18B-CD06-4705-8E0B-80CCF0A81EF5}" destId="{CB5ECC21-2764-4842-AD92-DF2DC9EE248F}" srcOrd="1" destOrd="0" presId="urn:microsoft.com/office/officeart/2005/8/layout/vList2"/>
    <dgm:cxn modelId="{D091A29B-35F0-48F9-9205-5AAF0457AD11}" type="presParOf" srcId="{9311A18B-CD06-4705-8E0B-80CCF0A81EF5}" destId="{2DC0F2CF-3CDE-4525-8719-97C625851A66}" srcOrd="2" destOrd="0" presId="urn:microsoft.com/office/officeart/2005/8/layout/vList2"/>
    <dgm:cxn modelId="{699EB26B-588A-45DC-9595-7C676CE8E4F5}" type="presParOf" srcId="{9311A18B-CD06-4705-8E0B-80CCF0A81EF5}" destId="{634C4327-BF78-4B0C-B041-931A7108C43F}" srcOrd="3" destOrd="0" presId="urn:microsoft.com/office/officeart/2005/8/layout/vList2"/>
    <dgm:cxn modelId="{9F5F177B-F2CD-46DC-BBDE-280BA201FAF2}" type="presParOf" srcId="{9311A18B-CD06-4705-8E0B-80CCF0A81EF5}" destId="{7050804D-CA51-47D5-A1A9-521CCC260A58}" srcOrd="4" destOrd="0" presId="urn:microsoft.com/office/officeart/2005/8/layout/vList2"/>
    <dgm:cxn modelId="{262E0B4E-530F-4980-8E07-F391FF641B8D}" type="presParOf" srcId="{9311A18B-CD06-4705-8E0B-80CCF0A81EF5}" destId="{BAF77F2D-C92D-4758-861C-A12EFDBB7B3F}" srcOrd="5" destOrd="0" presId="urn:microsoft.com/office/officeart/2005/8/layout/vList2"/>
    <dgm:cxn modelId="{97A12FAF-0D93-4FA8-A640-86DD9E948830}" type="presParOf" srcId="{9311A18B-CD06-4705-8E0B-80CCF0A81EF5}" destId="{AA406266-03F5-495B-B9C0-92E6D66F3E4B}" srcOrd="6" destOrd="0" presId="urn:microsoft.com/office/officeart/2005/8/layout/vList2"/>
    <dgm:cxn modelId="{A72D38B5-7470-4BA1-B738-60BE3F53295F}" type="presParOf" srcId="{9311A18B-CD06-4705-8E0B-80CCF0A81EF5}" destId="{09D42355-8815-47C7-8C8D-D27ED0EEBFCE}" srcOrd="7" destOrd="0" presId="urn:microsoft.com/office/officeart/2005/8/layout/vList2"/>
    <dgm:cxn modelId="{69303479-666F-41C2-B785-AD29D746A5D6}" type="presParOf" srcId="{9311A18B-CD06-4705-8E0B-80CCF0A81EF5}" destId="{7B36B414-6005-494E-A1C5-97E62D75278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255543-4566-4FB8-A5C9-CE4C6557C4C7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F5CE7086-933F-48E2-9E75-276B5CFA9D3D}">
      <dgm:prSet custT="1"/>
      <dgm:spPr>
        <a:xfrm>
          <a:off x="473093" y="0"/>
          <a:ext cx="9569412" cy="1244828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 rtl="0"/>
          <a:r>
            <a:rPr lang="cs-CZ" sz="3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Výzva č. 71: Podpora procesů ve službách a podpora rozvoje sociální práce </a:t>
          </a:r>
          <a:endParaRPr lang="cs-CZ" sz="3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C2DCF94-FA4F-4B06-BFB4-E1E024B9153E}" type="parTrans" cxnId="{277D3007-5B19-4E0D-BBBA-E255614DE666}">
      <dgm:prSet/>
      <dgm:spPr/>
      <dgm:t>
        <a:bodyPr/>
        <a:lstStyle/>
        <a:p>
          <a:endParaRPr lang="cs-CZ"/>
        </a:p>
      </dgm:t>
    </dgm:pt>
    <dgm:pt modelId="{17CD7D45-9ED5-46BD-AE02-E079A424095F}" type="sibTrans" cxnId="{277D3007-5B19-4E0D-BBBA-E255614DE666}">
      <dgm:prSet/>
      <dgm:spPr/>
      <dgm:t>
        <a:bodyPr/>
        <a:lstStyle/>
        <a:p>
          <a:endParaRPr lang="cs-CZ"/>
        </a:p>
      </dgm:t>
    </dgm:pt>
    <dgm:pt modelId="{3A5FCDFB-8FD6-417F-8E32-01E69D09A10C}">
      <dgm:prSet custT="1"/>
      <dgm:spPr>
        <a:xfrm>
          <a:off x="0" y="1177243"/>
          <a:ext cx="10515600" cy="768843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rtl="0"/>
          <a:r>
            <a:rPr lang="cs-CZ" sz="2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Kdy: </a:t>
          </a:r>
          <a:r>
            <a:rPr lang="cs-CZ" sz="2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vyhlášení 4/2017, příjem žádostí do 7/2017</a:t>
          </a:r>
          <a:endParaRPr lang="cs-CZ" sz="2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A677F1E-DB0B-461B-9B09-730271ED494D}" type="parTrans" cxnId="{6E1EF67F-8555-47F0-AD44-277D2609AE10}">
      <dgm:prSet/>
      <dgm:spPr/>
      <dgm:t>
        <a:bodyPr/>
        <a:lstStyle/>
        <a:p>
          <a:endParaRPr lang="cs-CZ"/>
        </a:p>
      </dgm:t>
    </dgm:pt>
    <dgm:pt modelId="{032EC481-7A05-413E-8B2F-1A7123FA926C}" type="sibTrans" cxnId="{6E1EF67F-8555-47F0-AD44-277D2609AE10}">
      <dgm:prSet/>
      <dgm:spPr/>
      <dgm:t>
        <a:bodyPr/>
        <a:lstStyle/>
        <a:p>
          <a:endParaRPr lang="cs-CZ"/>
        </a:p>
      </dgm:t>
    </dgm:pt>
    <dgm:pt modelId="{CD93C983-1A8B-4C92-B284-72C151CC2910}">
      <dgm:prSet custT="1"/>
      <dgm:spPr>
        <a:xfrm>
          <a:off x="0" y="1953693"/>
          <a:ext cx="10515600" cy="1324198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rtl="0"/>
          <a:r>
            <a:rPr lang="cs-CZ" sz="2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Žadatelé: </a:t>
          </a:r>
          <a:r>
            <a:rPr lang="cs-CZ" sz="25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organizace zřizované kraji a obcemi, obce, DSO, NNO a poskytovatelé sociálních služeb </a:t>
          </a:r>
          <a:endParaRPr lang="cs-CZ" sz="25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F3B633C-C2A9-494F-ABAA-EA8EBE9FEF6C}" type="parTrans" cxnId="{243C6241-A725-4819-8401-FC640FC50A21}">
      <dgm:prSet/>
      <dgm:spPr/>
      <dgm:t>
        <a:bodyPr/>
        <a:lstStyle/>
        <a:p>
          <a:endParaRPr lang="cs-CZ"/>
        </a:p>
      </dgm:t>
    </dgm:pt>
    <dgm:pt modelId="{5ADC9367-50F2-4CD9-996D-34C43C55425E}" type="sibTrans" cxnId="{243C6241-A725-4819-8401-FC640FC50A21}">
      <dgm:prSet/>
      <dgm:spPr/>
      <dgm:t>
        <a:bodyPr/>
        <a:lstStyle/>
        <a:p>
          <a:endParaRPr lang="cs-CZ"/>
        </a:p>
      </dgm:t>
    </dgm:pt>
    <dgm:pt modelId="{FCBE3C6F-762B-4DC5-B80E-EA76C0647A38}">
      <dgm:prSet custT="1"/>
      <dgm:spPr>
        <a:xfrm>
          <a:off x="0" y="3333511"/>
          <a:ext cx="10515600" cy="1439171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just" rtl="0"/>
          <a:r>
            <a:rPr lang="cs-CZ" sz="2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Aktivity: </a:t>
          </a:r>
          <a:r>
            <a:rPr lang="cs-CZ" sz="20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1) rozvíjení a zkvalitňování sociálních služeb, sociální práce a sociálně-právní ochrana dětí</a:t>
          </a:r>
          <a:r>
            <a:rPr lang="cs-CZ" sz="20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(vytváření kontrolních mechanismů – procesní audity, mapování potřeb, analýzy současného stavu, vzdělávací plány zaměstnanců), nová řešení v sociálních službách </a:t>
          </a:r>
          <a:r>
            <a:rPr lang="cs-CZ" sz="20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2) podpora pečujících osob – podpora neformálních pečovatelů a asistentů péče</a:t>
          </a:r>
          <a:endParaRPr lang="cs-CZ" sz="20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B580A54-0F1F-4071-9AE7-94DCA568B4B8}" type="parTrans" cxnId="{70357A44-197F-4026-BADD-6D5EDBACE12C}">
      <dgm:prSet/>
      <dgm:spPr/>
      <dgm:t>
        <a:bodyPr/>
        <a:lstStyle/>
        <a:p>
          <a:endParaRPr lang="cs-CZ"/>
        </a:p>
      </dgm:t>
    </dgm:pt>
    <dgm:pt modelId="{5DCCDBD1-E9B5-45A3-AE4D-1BCC8E7AC2F0}" type="sibTrans" cxnId="{70357A44-197F-4026-BADD-6D5EDBACE12C}">
      <dgm:prSet/>
      <dgm:spPr/>
      <dgm:t>
        <a:bodyPr/>
        <a:lstStyle/>
        <a:p>
          <a:endParaRPr lang="cs-CZ"/>
        </a:p>
      </dgm:t>
    </dgm:pt>
    <dgm:pt modelId="{F8BA3994-EAD4-46C6-BAE3-6EE61C74E1D6}">
      <dgm:prSet custT="1"/>
      <dgm:spPr>
        <a:solidFill>
          <a:srgbClr val="FFFFCC"/>
        </a:solidFill>
      </dgm:spPr>
      <dgm:t>
        <a:bodyPr/>
        <a:lstStyle/>
        <a:p>
          <a:r>
            <a:rPr lang="cs-CZ" sz="1800" b="1" dirty="0" smtClean="0"/>
            <a:t>Více informací k výzvě: </a:t>
          </a:r>
          <a:r>
            <a:rPr lang="cs-CZ" sz="1800" b="0" dirty="0" smtClean="0">
              <a:hlinkClick xmlns:r="http://schemas.openxmlformats.org/officeDocument/2006/relationships" r:id="rId1"/>
            </a:rPr>
            <a:t>https://www.esfcr.cz/vyzva-071-opz</a:t>
          </a:r>
          <a:r>
            <a:rPr lang="cs-CZ" sz="1800" b="0" dirty="0" smtClean="0"/>
            <a:t> </a:t>
          </a:r>
          <a:endParaRPr lang="cs-CZ" sz="1800" b="0" dirty="0"/>
        </a:p>
      </dgm:t>
    </dgm:pt>
    <dgm:pt modelId="{CEDDD131-DA25-4094-AA27-4FDC36AB5F90}" type="parTrans" cxnId="{681758EA-BD24-43A3-A555-F103B6E91843}">
      <dgm:prSet/>
      <dgm:spPr/>
      <dgm:t>
        <a:bodyPr/>
        <a:lstStyle/>
        <a:p>
          <a:endParaRPr lang="cs-CZ"/>
        </a:p>
      </dgm:t>
    </dgm:pt>
    <dgm:pt modelId="{44A218F3-1378-4AC4-A745-61FE60CC91B7}" type="sibTrans" cxnId="{681758EA-BD24-43A3-A555-F103B6E91843}">
      <dgm:prSet/>
      <dgm:spPr/>
      <dgm:t>
        <a:bodyPr/>
        <a:lstStyle/>
        <a:p>
          <a:endParaRPr lang="cs-CZ"/>
        </a:p>
      </dgm:t>
    </dgm:pt>
    <dgm:pt modelId="{9311A18B-CD06-4705-8E0B-80CCF0A81EF5}" type="pres">
      <dgm:prSet presAssocID="{C9255543-4566-4FB8-A5C9-CE4C6557C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7849CA-89C6-4AB7-86E2-CBF1CD37B6C5}" type="pres">
      <dgm:prSet presAssocID="{F5CE7086-933F-48E2-9E75-276B5CFA9D3D}" presName="parentText" presStyleLbl="node1" presStyleIdx="0" presStyleCnt="5" custScaleX="95395" custScaleY="69932" custLinFactY="-7889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5ECC21-2764-4842-AD92-DF2DC9EE248F}" type="pres">
      <dgm:prSet presAssocID="{17CD7D45-9ED5-46BD-AE02-E079A424095F}" presName="spacer" presStyleCnt="0"/>
      <dgm:spPr/>
    </dgm:pt>
    <dgm:pt modelId="{2DC0F2CF-3CDE-4525-8719-97C625851A66}" type="pres">
      <dgm:prSet presAssocID="{3A5FCDFB-8FD6-417F-8E32-01E69D09A10C}" presName="parentText" presStyleLbl="node1" presStyleIdx="1" presStyleCnt="5" custScaleY="61763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C4327-BF78-4B0C-B041-931A7108C43F}" type="pres">
      <dgm:prSet presAssocID="{032EC481-7A05-413E-8B2F-1A7123FA926C}" presName="spacer" presStyleCnt="0"/>
      <dgm:spPr/>
    </dgm:pt>
    <dgm:pt modelId="{7050804D-CA51-47D5-A1A9-521CCC260A58}" type="pres">
      <dgm:prSet presAssocID="{CD93C983-1A8B-4C92-B284-72C151CC2910}" presName="parentText" presStyleLbl="node1" presStyleIdx="2" presStyleCnt="5" custScaleY="76014" custLinFactY="-5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77F2D-C92D-4758-861C-A12EFDBB7B3F}" type="pres">
      <dgm:prSet presAssocID="{5ADC9367-50F2-4CD9-996D-34C43C55425E}" presName="spacer" presStyleCnt="0"/>
      <dgm:spPr/>
    </dgm:pt>
    <dgm:pt modelId="{AA406266-03F5-495B-B9C0-92E6D66F3E4B}" type="pres">
      <dgm:prSet presAssocID="{FCBE3C6F-762B-4DC5-B80E-EA76C0647A38}" presName="parentText" presStyleLbl="node1" presStyleIdx="3" presStyleCnt="5" custScaleY="105834" custLinFactY="-11936" custLinFactNeighborX="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54911F-69BB-4C7D-8240-8F9A0E9054B6}" type="pres">
      <dgm:prSet presAssocID="{5DCCDBD1-E9B5-45A3-AE4D-1BCC8E7AC2F0}" presName="spacer" presStyleCnt="0"/>
      <dgm:spPr/>
    </dgm:pt>
    <dgm:pt modelId="{4F51C10B-62E8-489E-8095-E51C0507E50F}" type="pres">
      <dgm:prSet presAssocID="{F8BA3994-EAD4-46C6-BAE3-6EE61C74E1D6}" presName="parentText" presStyleLbl="node1" presStyleIdx="4" presStyleCnt="5" custScaleY="21299" custLinFactY="-2311" custLinFactNeighborX="-6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E2C0880-D641-4D11-8A59-C67485C0D1FF}" type="presOf" srcId="{F8BA3994-EAD4-46C6-BAE3-6EE61C74E1D6}" destId="{4F51C10B-62E8-489E-8095-E51C0507E50F}" srcOrd="0" destOrd="0" presId="urn:microsoft.com/office/officeart/2005/8/layout/vList2"/>
    <dgm:cxn modelId="{C3FF8CCD-4994-41C7-9873-D39129D25D00}" type="presOf" srcId="{FCBE3C6F-762B-4DC5-B80E-EA76C0647A38}" destId="{AA406266-03F5-495B-B9C0-92E6D66F3E4B}" srcOrd="0" destOrd="0" presId="urn:microsoft.com/office/officeart/2005/8/layout/vList2"/>
    <dgm:cxn modelId="{70357A44-197F-4026-BADD-6D5EDBACE12C}" srcId="{C9255543-4566-4FB8-A5C9-CE4C6557C4C7}" destId="{FCBE3C6F-762B-4DC5-B80E-EA76C0647A38}" srcOrd="3" destOrd="0" parTransId="{9B580A54-0F1F-4071-9AE7-94DCA568B4B8}" sibTransId="{5DCCDBD1-E9B5-45A3-AE4D-1BCC8E7AC2F0}"/>
    <dgm:cxn modelId="{7B443930-CBAC-4321-A448-E048CCC42E78}" type="presOf" srcId="{C9255543-4566-4FB8-A5C9-CE4C6557C4C7}" destId="{9311A18B-CD06-4705-8E0B-80CCF0A81EF5}" srcOrd="0" destOrd="0" presId="urn:microsoft.com/office/officeart/2005/8/layout/vList2"/>
    <dgm:cxn modelId="{681758EA-BD24-43A3-A555-F103B6E91843}" srcId="{C9255543-4566-4FB8-A5C9-CE4C6557C4C7}" destId="{F8BA3994-EAD4-46C6-BAE3-6EE61C74E1D6}" srcOrd="4" destOrd="0" parTransId="{CEDDD131-DA25-4094-AA27-4FDC36AB5F90}" sibTransId="{44A218F3-1378-4AC4-A745-61FE60CC91B7}"/>
    <dgm:cxn modelId="{277D3007-5B19-4E0D-BBBA-E255614DE666}" srcId="{C9255543-4566-4FB8-A5C9-CE4C6557C4C7}" destId="{F5CE7086-933F-48E2-9E75-276B5CFA9D3D}" srcOrd="0" destOrd="0" parTransId="{FC2DCF94-FA4F-4B06-BFB4-E1E024B9153E}" sibTransId="{17CD7D45-9ED5-46BD-AE02-E079A424095F}"/>
    <dgm:cxn modelId="{18F1F772-5C9A-4DC1-B4EF-CA86EF049855}" type="presOf" srcId="{3A5FCDFB-8FD6-417F-8E32-01E69D09A10C}" destId="{2DC0F2CF-3CDE-4525-8719-97C625851A66}" srcOrd="0" destOrd="0" presId="urn:microsoft.com/office/officeart/2005/8/layout/vList2"/>
    <dgm:cxn modelId="{6E1EF67F-8555-47F0-AD44-277D2609AE10}" srcId="{C9255543-4566-4FB8-A5C9-CE4C6557C4C7}" destId="{3A5FCDFB-8FD6-417F-8E32-01E69D09A10C}" srcOrd="1" destOrd="0" parTransId="{2A677F1E-DB0B-461B-9B09-730271ED494D}" sibTransId="{032EC481-7A05-413E-8B2F-1A7123FA926C}"/>
    <dgm:cxn modelId="{0D5DD251-CF9B-468C-858E-E54EC7A8E3EB}" type="presOf" srcId="{F5CE7086-933F-48E2-9E75-276B5CFA9D3D}" destId="{F97849CA-89C6-4AB7-86E2-CBF1CD37B6C5}" srcOrd="0" destOrd="0" presId="urn:microsoft.com/office/officeart/2005/8/layout/vList2"/>
    <dgm:cxn modelId="{D9563A02-A46C-43CD-BB8F-51ED89339021}" type="presOf" srcId="{CD93C983-1A8B-4C92-B284-72C151CC2910}" destId="{7050804D-CA51-47D5-A1A9-521CCC260A58}" srcOrd="0" destOrd="0" presId="urn:microsoft.com/office/officeart/2005/8/layout/vList2"/>
    <dgm:cxn modelId="{243C6241-A725-4819-8401-FC640FC50A21}" srcId="{C9255543-4566-4FB8-A5C9-CE4C6557C4C7}" destId="{CD93C983-1A8B-4C92-B284-72C151CC2910}" srcOrd="2" destOrd="0" parTransId="{AF3B633C-C2A9-494F-ABAA-EA8EBE9FEF6C}" sibTransId="{5ADC9367-50F2-4CD9-996D-34C43C55425E}"/>
    <dgm:cxn modelId="{DB370DF2-0F75-4014-964E-67CFB7B06697}" type="presParOf" srcId="{9311A18B-CD06-4705-8E0B-80CCF0A81EF5}" destId="{F97849CA-89C6-4AB7-86E2-CBF1CD37B6C5}" srcOrd="0" destOrd="0" presId="urn:microsoft.com/office/officeart/2005/8/layout/vList2"/>
    <dgm:cxn modelId="{30763184-79D7-40A5-9229-9BA52B900351}" type="presParOf" srcId="{9311A18B-CD06-4705-8E0B-80CCF0A81EF5}" destId="{CB5ECC21-2764-4842-AD92-DF2DC9EE248F}" srcOrd="1" destOrd="0" presId="urn:microsoft.com/office/officeart/2005/8/layout/vList2"/>
    <dgm:cxn modelId="{F138DC6E-9BAD-4B77-976D-34FE8B3B523C}" type="presParOf" srcId="{9311A18B-CD06-4705-8E0B-80CCF0A81EF5}" destId="{2DC0F2CF-3CDE-4525-8719-97C625851A66}" srcOrd="2" destOrd="0" presId="urn:microsoft.com/office/officeart/2005/8/layout/vList2"/>
    <dgm:cxn modelId="{F33E86FB-0F9A-4253-B51D-87708D0D0D55}" type="presParOf" srcId="{9311A18B-CD06-4705-8E0B-80CCF0A81EF5}" destId="{634C4327-BF78-4B0C-B041-931A7108C43F}" srcOrd="3" destOrd="0" presId="urn:microsoft.com/office/officeart/2005/8/layout/vList2"/>
    <dgm:cxn modelId="{657BDBBE-B038-4BF6-A418-181078FCBC51}" type="presParOf" srcId="{9311A18B-CD06-4705-8E0B-80CCF0A81EF5}" destId="{7050804D-CA51-47D5-A1A9-521CCC260A58}" srcOrd="4" destOrd="0" presId="urn:microsoft.com/office/officeart/2005/8/layout/vList2"/>
    <dgm:cxn modelId="{A0ED409C-F659-4940-B0E2-41DEEF6E35C6}" type="presParOf" srcId="{9311A18B-CD06-4705-8E0B-80CCF0A81EF5}" destId="{BAF77F2D-C92D-4758-861C-A12EFDBB7B3F}" srcOrd="5" destOrd="0" presId="urn:microsoft.com/office/officeart/2005/8/layout/vList2"/>
    <dgm:cxn modelId="{7C9E9AAB-105D-42D0-9734-01FB0B4B3931}" type="presParOf" srcId="{9311A18B-CD06-4705-8E0B-80CCF0A81EF5}" destId="{AA406266-03F5-495B-B9C0-92E6D66F3E4B}" srcOrd="6" destOrd="0" presId="urn:microsoft.com/office/officeart/2005/8/layout/vList2"/>
    <dgm:cxn modelId="{0EA4C08C-CF72-4298-97C4-A5807BBD2E75}" type="presParOf" srcId="{9311A18B-CD06-4705-8E0B-80CCF0A81EF5}" destId="{9854911F-69BB-4C7D-8240-8F9A0E9054B6}" srcOrd="7" destOrd="0" presId="urn:microsoft.com/office/officeart/2005/8/layout/vList2"/>
    <dgm:cxn modelId="{53793FE6-963D-4544-A445-B2FAA2D2D174}" type="presParOf" srcId="{9311A18B-CD06-4705-8E0B-80CCF0A81EF5}" destId="{4F51C10B-62E8-489E-8095-E51C0507E5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0D98E-6F76-4A30-9701-0874A4CE0CA8}">
      <dsp:nvSpPr>
        <dsp:cNvPr id="0" name=""/>
        <dsp:cNvSpPr/>
      </dsp:nvSpPr>
      <dsp:spPr>
        <a:xfrm>
          <a:off x="708715" y="6920"/>
          <a:ext cx="7659286" cy="87236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9: Územní studie</a:t>
          </a:r>
          <a:endParaRPr lang="cs-CZ" sz="3000" b="1" kern="1200" dirty="0">
            <a:ln>
              <a:solidFill>
                <a:schemeClr val="accent2">
                  <a:lumMod val="75000"/>
                </a:schemeClr>
              </a:solidFill>
            </a:ln>
          </a:endParaRPr>
        </a:p>
      </dsp:txBody>
      <dsp:txXfrm>
        <a:off x="751300" y="49505"/>
        <a:ext cx="7574116" cy="787193"/>
      </dsp:txXfrm>
    </dsp:sp>
    <dsp:sp modelId="{6F7DDB73-A15F-4587-9AB1-794C0BD54CD3}">
      <dsp:nvSpPr>
        <dsp:cNvPr id="0" name=""/>
        <dsp:cNvSpPr/>
      </dsp:nvSpPr>
      <dsp:spPr>
        <a:xfrm>
          <a:off x="0" y="829248"/>
          <a:ext cx="10873629" cy="6399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latin typeface="Calibri" panose="020F0502020204030204"/>
              <a:ea typeface="+mn-ea"/>
              <a:cs typeface="+mn-cs"/>
            </a:rPr>
            <a:t>Kdy: </a:t>
          </a:r>
          <a:r>
            <a:rPr lang="cs-CZ" sz="2500" kern="1200" dirty="0" smtClean="0">
              <a:latin typeface="Calibri" panose="020F0502020204030204"/>
              <a:ea typeface="+mn-ea"/>
              <a:cs typeface="+mn-cs"/>
            </a:rPr>
            <a:t>vyhlášení 10/2015, příjem žádostí do 10/2017</a:t>
          </a:r>
          <a:endParaRPr lang="cs-CZ" sz="2500" kern="1200" dirty="0">
            <a:latin typeface="Calibri" panose="020F0502020204030204"/>
            <a:ea typeface="+mn-ea"/>
            <a:cs typeface="+mn-cs"/>
          </a:endParaRPr>
        </a:p>
      </dsp:txBody>
      <dsp:txXfrm>
        <a:off x="31241" y="860489"/>
        <a:ext cx="10811147" cy="577501"/>
      </dsp:txXfrm>
    </dsp:sp>
    <dsp:sp modelId="{304A48C8-90DF-4865-87CC-E6F6B2E22EC0}">
      <dsp:nvSpPr>
        <dsp:cNvPr id="0" name=""/>
        <dsp:cNvSpPr/>
      </dsp:nvSpPr>
      <dsp:spPr>
        <a:xfrm>
          <a:off x="0" y="1459343"/>
          <a:ext cx="10873629" cy="6641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smtClean="0">
              <a:latin typeface="Calibri" panose="020F0502020204030204"/>
              <a:ea typeface="+mn-ea"/>
              <a:cs typeface="+mn-cs"/>
            </a:rPr>
            <a:t>Žadatelé: </a:t>
          </a:r>
          <a:r>
            <a:rPr lang="cs-CZ" sz="2500" b="0" u="sng" kern="1200" smtClean="0">
              <a:latin typeface="Calibri" panose="020F0502020204030204"/>
              <a:ea typeface="+mn-ea"/>
              <a:cs typeface="+mn-cs"/>
            </a:rPr>
            <a:t>obce s rozšířenou působností</a:t>
          </a:r>
          <a:endParaRPr lang="cs-CZ" sz="2500" b="0" u="sng" kern="1200" dirty="0">
            <a:latin typeface="Calibri" panose="020F0502020204030204"/>
            <a:ea typeface="+mn-ea"/>
            <a:cs typeface="+mn-cs"/>
          </a:endParaRPr>
        </a:p>
      </dsp:txBody>
      <dsp:txXfrm>
        <a:off x="32420" y="1491763"/>
        <a:ext cx="10808789" cy="599290"/>
      </dsp:txXfrm>
    </dsp:sp>
    <dsp:sp modelId="{03BF5BF2-B3A9-43EE-BDA1-1174DF55F329}">
      <dsp:nvSpPr>
        <dsp:cNvPr id="0" name=""/>
        <dsp:cNvSpPr/>
      </dsp:nvSpPr>
      <dsp:spPr>
        <a:xfrm>
          <a:off x="0" y="2340459"/>
          <a:ext cx="10873629" cy="15724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smtClean="0">
              <a:latin typeface="Calibri" panose="020F0502020204030204"/>
              <a:ea typeface="+mn-ea"/>
              <a:cs typeface="+mn-cs"/>
            </a:rPr>
            <a:t>Aktivity: </a:t>
          </a:r>
          <a:r>
            <a:rPr lang="cs-CZ" sz="2500" b="0" kern="1200" smtClean="0">
              <a:latin typeface="Calibri" panose="020F0502020204030204"/>
              <a:ea typeface="+mn-ea"/>
              <a:cs typeface="+mn-cs"/>
            </a:rPr>
            <a:t>zpracování územních studií veřejné technické infrastruktury, veřejné dopravní infrastruktury, veřejných prostranství nebo na komplexní řešení krajiny 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smtClean="0">
              <a:latin typeface="Calibri" panose="020F0502020204030204"/>
              <a:ea typeface="+mn-ea"/>
              <a:cs typeface="+mn-cs"/>
            </a:rPr>
            <a:t>* Územní studie veřejné infrastruktury lze realizovat v celém územní správního obvodu obce s rozšířenou působností a územní studie krajiny lze realizovat pouze na celý správní obvod obce s rozšířenou působností.</a:t>
          </a:r>
          <a:endParaRPr lang="cs-CZ" sz="1800" b="0" kern="1200" dirty="0" smtClean="0">
            <a:latin typeface="Calibri" panose="020F0502020204030204"/>
            <a:ea typeface="+mn-ea"/>
            <a:cs typeface="+mn-cs"/>
          </a:endParaRPr>
        </a:p>
      </dsp:txBody>
      <dsp:txXfrm>
        <a:off x="76762" y="2417221"/>
        <a:ext cx="10720105" cy="1418954"/>
      </dsp:txXfrm>
    </dsp:sp>
    <dsp:sp modelId="{965B1180-093F-4501-B6F3-776D61468BA2}">
      <dsp:nvSpPr>
        <dsp:cNvPr id="0" name=""/>
        <dsp:cNvSpPr/>
      </dsp:nvSpPr>
      <dsp:spPr>
        <a:xfrm>
          <a:off x="0" y="3816993"/>
          <a:ext cx="10873629" cy="87236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0" kern="1200" dirty="0" smtClean="0">
            <a:latin typeface="Calibri" panose="020F0502020204030204"/>
            <a:ea typeface="+mn-ea"/>
            <a:cs typeface="+mn-c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Calibri" panose="020F0502020204030204"/>
              <a:ea typeface="+mn-ea"/>
              <a:cs typeface="+mn-cs"/>
            </a:rPr>
            <a:t>Více informací k výzvě: </a:t>
          </a:r>
          <a:r>
            <a:rPr lang="cs-CZ" sz="1800" b="0" kern="1200" dirty="0" smtClean="0">
              <a:latin typeface="Calibri" panose="020F0502020204030204"/>
              <a:ea typeface="+mn-ea"/>
              <a:cs typeface="+mn-cs"/>
              <a:hlinkClick xmlns:r="http://schemas.openxmlformats.org/officeDocument/2006/relationships" r:id="rId1"/>
            </a:rPr>
            <a:t>http://www.dotaceeu.cz/cs/Microsites/IROP/Vyzvy/Vyzva-c-9-Uzemni-studie</a:t>
          </a:r>
          <a:r>
            <a:rPr lang="cs-CZ" sz="1800" b="0" kern="1200" dirty="0" smtClean="0">
              <a:latin typeface="Calibri" panose="020F0502020204030204"/>
              <a:ea typeface="+mn-ea"/>
              <a:cs typeface="+mn-cs"/>
            </a:rPr>
            <a:t> 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>
            <a:latin typeface="Calibri" panose="020F0502020204030204"/>
            <a:ea typeface="+mn-ea"/>
            <a:cs typeface="+mn-cs"/>
          </a:endParaRPr>
        </a:p>
      </dsp:txBody>
      <dsp:txXfrm>
        <a:off x="42585" y="3859578"/>
        <a:ext cx="10788459" cy="7871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0" y="1095"/>
          <a:ext cx="10505717" cy="1305139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/>
            <a:t>Výzva č. 77: Podpora dětských klubů při základních školách          s možností podpory letních příměstských táborů mimo Prahu </a:t>
          </a:r>
        </a:p>
      </dsp:txBody>
      <dsp:txXfrm>
        <a:off x="63712" y="64807"/>
        <a:ext cx="10378293" cy="1177715"/>
      </dsp:txXfrm>
    </dsp:sp>
    <dsp:sp modelId="{2DC0F2CF-3CDE-4525-8719-97C625851A66}">
      <dsp:nvSpPr>
        <dsp:cNvPr id="0" name=""/>
        <dsp:cNvSpPr/>
      </dsp:nvSpPr>
      <dsp:spPr>
        <a:xfrm>
          <a:off x="0" y="1058888"/>
          <a:ext cx="10515600" cy="642136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5/2017, příjem žádostí do 9/2017</a:t>
          </a:r>
          <a:endParaRPr lang="cs-CZ" sz="2500" kern="1200" dirty="0"/>
        </a:p>
      </dsp:txBody>
      <dsp:txXfrm>
        <a:off x="31346" y="1090234"/>
        <a:ext cx="10452908" cy="579444"/>
      </dsp:txXfrm>
    </dsp:sp>
    <dsp:sp modelId="{7050804D-CA51-47D5-A1A9-521CCC260A58}">
      <dsp:nvSpPr>
        <dsp:cNvPr id="0" name=""/>
        <dsp:cNvSpPr/>
      </dsp:nvSpPr>
      <dsp:spPr>
        <a:xfrm>
          <a:off x="0" y="1726937"/>
          <a:ext cx="10515600" cy="893981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000" b="0" kern="1200" dirty="0" smtClean="0"/>
            <a:t>kraje, obce, organizace zřizované kraji a obcemi, NNO, obchodní korporace, OSVČ, státní podnik, školy a školská zařízení, VŠ, profesní a podnikatelská sdružení, DSO, sociální partneři, veřejné výzkumné instituce</a:t>
          </a:r>
          <a:endParaRPr lang="cs-CZ" sz="2000" b="0" kern="1200" dirty="0"/>
        </a:p>
      </dsp:txBody>
      <dsp:txXfrm>
        <a:off x="43641" y="1770578"/>
        <a:ext cx="10428318" cy="806699"/>
      </dsp:txXfrm>
    </dsp:sp>
    <dsp:sp modelId="{AA406266-03F5-495B-B9C0-92E6D66F3E4B}">
      <dsp:nvSpPr>
        <dsp:cNvPr id="0" name=""/>
        <dsp:cNvSpPr/>
      </dsp:nvSpPr>
      <dsp:spPr>
        <a:xfrm>
          <a:off x="0" y="2664295"/>
          <a:ext cx="10515600" cy="1863048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500" b="1" kern="1200" dirty="0" smtClean="0"/>
            <a:t>Aktivity: </a:t>
          </a:r>
          <a:r>
            <a:rPr lang="cs-CZ" sz="2400" b="0" kern="1200" dirty="0" smtClean="0"/>
            <a:t>zakládání provozování zařízení typu školní družiny a kluby, skupinová doprava do/ze školy zejména ve venkovských či příměstských regionech s komplikovanou dopravní obslužností, zajištění doprovodu dětí na kroužky a zájmové aktivity, příměstské tábory v době školních prázdnin</a:t>
          </a:r>
        </a:p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000" b="0" kern="1200" dirty="0" smtClean="0"/>
            <a:t>* Způsob vykazování výdajů – tzv. FLAT RATE (osobní náklady + 40 % na ostatní náklady</a:t>
          </a:r>
          <a:r>
            <a:rPr lang="cs-CZ" sz="2500" b="0" kern="1200" dirty="0" smtClean="0"/>
            <a:t>) </a:t>
          </a:r>
          <a:endParaRPr lang="cs-CZ" sz="2500" b="0" kern="1200" dirty="0"/>
        </a:p>
      </dsp:txBody>
      <dsp:txXfrm>
        <a:off x="90947" y="2755242"/>
        <a:ext cx="10333706" cy="1681154"/>
      </dsp:txXfrm>
    </dsp:sp>
    <dsp:sp modelId="{968E9E47-5996-4515-9C36-B056C1B646CE}">
      <dsp:nvSpPr>
        <dsp:cNvPr id="0" name=""/>
        <dsp:cNvSpPr/>
      </dsp:nvSpPr>
      <dsp:spPr>
        <a:xfrm rot="10800000" flipV="1">
          <a:off x="0" y="4536512"/>
          <a:ext cx="10515600" cy="330482"/>
        </a:xfrm>
        <a:prstGeom prst="round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Více informací k výzvě: </a:t>
          </a:r>
          <a:r>
            <a:rPr lang="cs-CZ" sz="1800" b="0" kern="1200" dirty="0" smtClean="0">
              <a:hlinkClick xmlns:r="http://schemas.openxmlformats.org/officeDocument/2006/relationships" r:id="rId1"/>
            </a:rPr>
            <a:t>https://www.esfcr.cz/vyzva-077-opz</a:t>
          </a:r>
          <a:r>
            <a:rPr lang="cs-CZ" sz="1800" b="0" kern="1200" dirty="0" smtClean="0"/>
            <a:t>  </a:t>
          </a:r>
          <a:endParaRPr lang="cs-CZ" sz="1800" b="0" kern="1200" dirty="0"/>
        </a:p>
      </dsp:txBody>
      <dsp:txXfrm rot="-10800000">
        <a:off x="16133" y="4552645"/>
        <a:ext cx="10483334" cy="2982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869904" y="0"/>
          <a:ext cx="8821636" cy="1125942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3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PŘÍPRAVA Výzva č. 75 plánovaná</a:t>
          </a: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3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Podpora zaměstnanosti cílových skupin </a:t>
          </a:r>
          <a:endParaRPr lang="cs-CZ" sz="3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24868" y="54964"/>
        <a:ext cx="8711708" cy="1016014"/>
      </dsp:txXfrm>
    </dsp:sp>
    <dsp:sp modelId="{2DC0F2CF-3CDE-4525-8719-97C625851A66}">
      <dsp:nvSpPr>
        <dsp:cNvPr id="0" name=""/>
        <dsp:cNvSpPr/>
      </dsp:nvSpPr>
      <dsp:spPr>
        <a:xfrm>
          <a:off x="0" y="1028026"/>
          <a:ext cx="10515600" cy="597452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Kdy: </a:t>
          </a:r>
          <a:r>
            <a:rPr lang="cs-CZ" sz="25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září 2017 (předpoklad), </a:t>
          </a:r>
          <a:r>
            <a:rPr lang="cs-CZ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alokace: </a:t>
          </a:r>
          <a:r>
            <a:rPr lang="cs-CZ" sz="25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298 000 000 Kč</a:t>
          </a:r>
          <a:endParaRPr lang="cs-CZ" sz="25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165" y="1057191"/>
        <a:ext cx="10457270" cy="539122"/>
      </dsp:txXfrm>
    </dsp:sp>
    <dsp:sp modelId="{7050804D-CA51-47D5-A1A9-521CCC260A58}">
      <dsp:nvSpPr>
        <dsp:cNvPr id="0" name=""/>
        <dsp:cNvSpPr/>
      </dsp:nvSpPr>
      <dsp:spPr>
        <a:xfrm>
          <a:off x="0" y="1628079"/>
          <a:ext cx="10515600" cy="1008230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Žadatelé: </a:t>
          </a:r>
          <a:r>
            <a:rPr lang="cs-CZ" sz="25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poradenské a vzdělávací instituce (včetně škol), NNO, </a:t>
          </a:r>
          <a:r>
            <a:rPr lang="cs-CZ" sz="2500" b="0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obce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Cílová skupina: </a:t>
          </a:r>
          <a:r>
            <a:rPr lang="cs-CZ" sz="2500" b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uchazeči a zájemci o zaměstnání, neaktivní lidí apod. </a:t>
          </a:r>
          <a:endParaRPr lang="cs-CZ" sz="2500" b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218" y="1677297"/>
        <a:ext cx="10417164" cy="909794"/>
      </dsp:txXfrm>
    </dsp:sp>
    <dsp:sp modelId="{AA406266-03F5-495B-B9C0-92E6D66F3E4B}">
      <dsp:nvSpPr>
        <dsp:cNvPr id="0" name=""/>
        <dsp:cNvSpPr/>
      </dsp:nvSpPr>
      <dsp:spPr>
        <a:xfrm>
          <a:off x="0" y="2653081"/>
          <a:ext cx="10515600" cy="2060701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Aktivity: </a:t>
          </a:r>
          <a:r>
            <a:rPr lang="cs-CZ" sz="25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rozvoj základních kompetencí, podpora aktivit k získání pracovních návyků a zkušeností, poradenské a informační činnosti a programy, bilanční a pracovní diagnostika, rekvalifikace, motivační aktivity, podpora umístění na uvolněná pracovní místa a podpora vytváření nových pracovních míst, podpora flexibilních forem zaměstnání aj.</a:t>
          </a:r>
          <a:endParaRPr lang="cs-CZ" sz="25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0595" y="2753676"/>
        <a:ext cx="10314410" cy="18595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422502" y="0"/>
          <a:ext cx="9670594" cy="1579012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PŘÍPRAVA výzvy na DĚTSKÉ SKUPINY </a:t>
          </a:r>
          <a:r>
            <a:rPr lang="cs-CZ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-  plánovaná podobná jako č. </a:t>
          </a:r>
          <a:r>
            <a:rPr lang="cs-CZ" sz="1700" b="1" kern="1200" dirty="0" smtClean="0"/>
            <a:t>73 a 132</a:t>
          </a:r>
          <a:r>
            <a:rPr lang="cs-CZ" sz="1800" b="1" kern="1200" dirty="0" smtClean="0"/>
            <a:t> </a:t>
          </a:r>
          <a:endParaRPr lang="cs-CZ" sz="3000" b="1" kern="1200" dirty="0" smtClean="0"/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/>
            <a:t>Podpora dětských skupin pro podniky i veřejnost</a:t>
          </a:r>
          <a:endParaRPr lang="cs-CZ" sz="3000" b="1" kern="1200" dirty="0"/>
        </a:p>
      </dsp:txBody>
      <dsp:txXfrm>
        <a:off x="499583" y="77081"/>
        <a:ext cx="9516432" cy="1424850"/>
      </dsp:txXfrm>
    </dsp:sp>
    <dsp:sp modelId="{2DC0F2CF-3CDE-4525-8719-97C625851A66}">
      <dsp:nvSpPr>
        <dsp:cNvPr id="0" name=""/>
        <dsp:cNvSpPr/>
      </dsp:nvSpPr>
      <dsp:spPr>
        <a:xfrm>
          <a:off x="0" y="1491699"/>
          <a:ext cx="10515600" cy="975245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9/2017, příjem žádostí 9/2017 – 12/2017</a:t>
          </a:r>
          <a:endParaRPr lang="cs-CZ" sz="2500" kern="1200" dirty="0"/>
        </a:p>
      </dsp:txBody>
      <dsp:txXfrm>
        <a:off x="47608" y="1539307"/>
        <a:ext cx="10420384" cy="880029"/>
      </dsp:txXfrm>
    </dsp:sp>
    <dsp:sp modelId="{7050804D-CA51-47D5-A1A9-521CCC260A58}">
      <dsp:nvSpPr>
        <dsp:cNvPr id="0" name=""/>
        <dsp:cNvSpPr/>
      </dsp:nvSpPr>
      <dsp:spPr>
        <a:xfrm>
          <a:off x="0" y="2394583"/>
          <a:ext cx="10515600" cy="1407705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b="1" kern="1200" dirty="0" smtClean="0"/>
        </a:p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400" b="0" kern="1200" dirty="0" smtClean="0"/>
            <a:t>kraje, obce a jim zřizované organizace, DSO, zaměstnavatelé, neziskové organizace, územně samosprávné celky a jimi založené právnické osoby, vysoké školy, profesní a podnikatelská sdružení, obchodní korporace, OSVČ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b="0" kern="1200" dirty="0"/>
        </a:p>
      </dsp:txBody>
      <dsp:txXfrm>
        <a:off x="68718" y="2463301"/>
        <a:ext cx="10378164" cy="1270269"/>
      </dsp:txXfrm>
    </dsp:sp>
    <dsp:sp modelId="{AA406266-03F5-495B-B9C0-92E6D66F3E4B}">
      <dsp:nvSpPr>
        <dsp:cNvPr id="0" name=""/>
        <dsp:cNvSpPr/>
      </dsp:nvSpPr>
      <dsp:spPr>
        <a:xfrm>
          <a:off x="0" y="3778703"/>
          <a:ext cx="10515600" cy="825586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500" b="0" kern="1200" dirty="0" smtClean="0"/>
            <a:t>vybudování/transformace a provoz zařízení péče o děti typu dětská skupina – zapojení rodičů do pracovního procesu</a:t>
          </a:r>
          <a:endParaRPr lang="cs-CZ" sz="2500" b="0" kern="1200" dirty="0"/>
        </a:p>
      </dsp:txBody>
      <dsp:txXfrm>
        <a:off x="40302" y="3819005"/>
        <a:ext cx="10434996" cy="7449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643253" y="0"/>
          <a:ext cx="8435686" cy="1111515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SC 1.4 Podpořit preventivní protipovodňová opatření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- výzvy č. 63 a 66  </a:t>
          </a:r>
        </a:p>
      </dsp:txBody>
      <dsp:txXfrm>
        <a:off x="697513" y="54260"/>
        <a:ext cx="8327166" cy="1002995"/>
      </dsp:txXfrm>
    </dsp:sp>
    <dsp:sp modelId="{2DC0F2CF-3CDE-4525-8719-97C625851A66}">
      <dsp:nvSpPr>
        <dsp:cNvPr id="0" name=""/>
        <dsp:cNvSpPr/>
      </dsp:nvSpPr>
      <dsp:spPr>
        <a:xfrm>
          <a:off x="0" y="996564"/>
          <a:ext cx="10515600" cy="978565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výzva č. 63 </a:t>
          </a:r>
          <a:r>
            <a:rPr lang="cs-CZ" sz="2500" kern="1200" dirty="0" smtClean="0"/>
            <a:t>vyhlášení 4/2017, příjem žádostí do 6/2017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         </a:t>
          </a:r>
          <a:r>
            <a:rPr lang="cs-CZ" sz="2500" b="1" kern="1200" dirty="0" smtClean="0"/>
            <a:t>výzva č. 66 </a:t>
          </a:r>
          <a:r>
            <a:rPr lang="cs-CZ" sz="2500" kern="1200" dirty="0" smtClean="0"/>
            <a:t>vyhlášení 10/2017, příjem žádostí do 1/2018</a:t>
          </a:r>
          <a:endParaRPr lang="cs-CZ" sz="2500" kern="1200" dirty="0"/>
        </a:p>
      </dsp:txBody>
      <dsp:txXfrm>
        <a:off x="47770" y="1044334"/>
        <a:ext cx="10420060" cy="883025"/>
      </dsp:txXfrm>
    </dsp:sp>
    <dsp:sp modelId="{7050804D-CA51-47D5-A1A9-521CCC260A58}">
      <dsp:nvSpPr>
        <dsp:cNvPr id="0" name=""/>
        <dsp:cNvSpPr/>
      </dsp:nvSpPr>
      <dsp:spPr>
        <a:xfrm>
          <a:off x="0" y="2059210"/>
          <a:ext cx="10515600" cy="618252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500" b="0" kern="1200" dirty="0" smtClean="0"/>
            <a:t>bez omezení, dle PD</a:t>
          </a:r>
          <a:endParaRPr lang="cs-CZ" sz="2500" b="0" kern="1200" dirty="0"/>
        </a:p>
      </dsp:txBody>
      <dsp:txXfrm>
        <a:off x="30181" y="2089391"/>
        <a:ext cx="10455238" cy="557890"/>
      </dsp:txXfrm>
    </dsp:sp>
    <dsp:sp modelId="{AA406266-03F5-495B-B9C0-92E6D66F3E4B}">
      <dsp:nvSpPr>
        <dsp:cNvPr id="0" name=""/>
        <dsp:cNvSpPr/>
      </dsp:nvSpPr>
      <dsp:spPr>
        <a:xfrm>
          <a:off x="0" y="2718025"/>
          <a:ext cx="10515600" cy="2083030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výzva č. 63 - </a:t>
          </a:r>
          <a:r>
            <a:rPr lang="cs-CZ" sz="2500" kern="1200" dirty="0" smtClean="0"/>
            <a:t>budování a rozšíření varovných, hlásných, předpovědních a výstražných systémů na lokální úrovni, digitální povodňové plány – výzva zde: </a:t>
          </a:r>
          <a:r>
            <a:rPr lang="cs-CZ" sz="2500" kern="1200" dirty="0" smtClean="0">
              <a:hlinkClick xmlns:r="http://schemas.openxmlformats.org/officeDocument/2006/relationships" r:id="rId1"/>
            </a:rPr>
            <a:t>http://www.opzp.cz/vyzvy/63-vyzva</a:t>
          </a:r>
          <a:r>
            <a:rPr lang="cs-CZ" sz="2500" kern="1200" dirty="0" smtClean="0"/>
            <a:t>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výzva č. 66 – </a:t>
          </a:r>
          <a:r>
            <a:rPr lang="cs-CZ" sz="2500" b="0" kern="1200" dirty="0" smtClean="0"/>
            <a:t>aktivity výzvy 63 + zpracování podkladů pro vymezení území ohroženého zvláštní povodní – plánovaná</a:t>
          </a:r>
          <a:endParaRPr lang="cs-CZ" sz="2500" b="0" kern="1200" dirty="0"/>
        </a:p>
      </dsp:txBody>
      <dsp:txXfrm>
        <a:off x="101685" y="2819710"/>
        <a:ext cx="10312230" cy="18796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1179349" y="868"/>
          <a:ext cx="8435686" cy="1261401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 2.2 Snížit emise stacionárních zdrojů podílejících se na expozici obyvatelstva nadlimitním koncentracím znečišťujících látek - výzva č. 89</a:t>
          </a:r>
        </a:p>
      </dsp:txBody>
      <dsp:txXfrm>
        <a:off x="1240926" y="62445"/>
        <a:ext cx="8312532" cy="1138247"/>
      </dsp:txXfrm>
    </dsp:sp>
    <dsp:sp modelId="{2DC0F2CF-3CDE-4525-8719-97C625851A66}">
      <dsp:nvSpPr>
        <dsp:cNvPr id="0" name=""/>
        <dsp:cNvSpPr/>
      </dsp:nvSpPr>
      <dsp:spPr>
        <a:xfrm>
          <a:off x="0" y="1272536"/>
          <a:ext cx="10515600" cy="805729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Kdy: </a:t>
          </a:r>
          <a:r>
            <a:rPr lang="cs-CZ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vyhlášení 6/2017, příjem žádostí 6/2017 – 1/2018</a:t>
          </a:r>
        </a:p>
      </dsp:txBody>
      <dsp:txXfrm>
        <a:off x="39332" y="1311868"/>
        <a:ext cx="10436936" cy="727065"/>
      </dsp:txXfrm>
    </dsp:sp>
    <dsp:sp modelId="{7050804D-CA51-47D5-A1A9-521CCC260A58}">
      <dsp:nvSpPr>
        <dsp:cNvPr id="0" name=""/>
        <dsp:cNvSpPr/>
      </dsp:nvSpPr>
      <dsp:spPr>
        <a:xfrm>
          <a:off x="0" y="2022750"/>
          <a:ext cx="10515600" cy="509054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Žadatelé: </a:t>
          </a:r>
          <a:r>
            <a:rPr lang="cs-CZ" sz="25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bez omezení, dle PD</a:t>
          </a:r>
          <a:endParaRPr lang="cs-CZ" sz="25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850" y="2047600"/>
        <a:ext cx="10465900" cy="459354"/>
      </dsp:txXfrm>
    </dsp:sp>
    <dsp:sp modelId="{AA406266-03F5-495B-B9C0-92E6D66F3E4B}">
      <dsp:nvSpPr>
        <dsp:cNvPr id="0" name=""/>
        <dsp:cNvSpPr/>
      </dsp:nvSpPr>
      <dsp:spPr>
        <a:xfrm>
          <a:off x="0" y="2482559"/>
          <a:ext cx="10515600" cy="1715120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Aktivity: </a:t>
          </a:r>
          <a:r>
            <a:rPr lang="cs-CZ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náhrada nebo rekonstrukce spalovacích stacionárních zdrojů znečišťování za účelem snížení emisí, pořízení technologií ke snižování emisí NH3 z chovů hospodářských zvířat,  omezování prašnosti z plošných zdrojů (např. vodní clony, skrápění, odprašovací nebo mlžící zařízení)</a:t>
          </a:r>
        </a:p>
      </dsp:txBody>
      <dsp:txXfrm>
        <a:off x="83725" y="2566284"/>
        <a:ext cx="10348150" cy="1547670"/>
      </dsp:txXfrm>
    </dsp:sp>
    <dsp:sp modelId="{5EAF29FC-137B-4971-A478-53543E39BA23}">
      <dsp:nvSpPr>
        <dsp:cNvPr id="0" name=""/>
        <dsp:cNvSpPr/>
      </dsp:nvSpPr>
      <dsp:spPr>
        <a:xfrm>
          <a:off x="0" y="4248016"/>
          <a:ext cx="10515600" cy="509054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Více informací k výzvě: </a:t>
          </a:r>
          <a:r>
            <a:rPr lang="cs-CZ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"/>
            </a:rPr>
            <a:t>http://www.opzp.cz/vyzvy/89-vyzva</a:t>
          </a:r>
          <a:r>
            <a:rPr lang="cs-CZ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cs-CZ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850" y="4272866"/>
        <a:ext cx="10465900" cy="4593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704229" y="0"/>
          <a:ext cx="9418402" cy="1389375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SC 2.3 Zlepšit systém sledování, hodnocení a předpovídání vývoje kvality ovzduší a souvisejících meteorologických aspektů - výzva č. 79 </a:t>
          </a:r>
        </a:p>
      </dsp:txBody>
      <dsp:txXfrm>
        <a:off x="772053" y="67824"/>
        <a:ext cx="9282754" cy="1253727"/>
      </dsp:txXfrm>
    </dsp:sp>
    <dsp:sp modelId="{2DC0F2CF-3CDE-4525-8719-97C625851A66}">
      <dsp:nvSpPr>
        <dsp:cNvPr id="0" name=""/>
        <dsp:cNvSpPr/>
      </dsp:nvSpPr>
      <dsp:spPr>
        <a:xfrm>
          <a:off x="0" y="1318569"/>
          <a:ext cx="10515600" cy="642113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1/2017, příjem žádostí do12/2017</a:t>
          </a:r>
        </a:p>
      </dsp:txBody>
      <dsp:txXfrm>
        <a:off x="31345" y="1349914"/>
        <a:ext cx="10452910" cy="579423"/>
      </dsp:txXfrm>
    </dsp:sp>
    <dsp:sp modelId="{7050804D-CA51-47D5-A1A9-521CCC260A58}">
      <dsp:nvSpPr>
        <dsp:cNvPr id="0" name=""/>
        <dsp:cNvSpPr/>
      </dsp:nvSpPr>
      <dsp:spPr>
        <a:xfrm>
          <a:off x="0" y="1946656"/>
          <a:ext cx="10515600" cy="586427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500" b="0" kern="1200" dirty="0" smtClean="0"/>
            <a:t>bez omezení, dle PD</a:t>
          </a:r>
          <a:endParaRPr lang="cs-CZ" sz="2500" b="0" kern="1200" dirty="0"/>
        </a:p>
      </dsp:txBody>
      <dsp:txXfrm>
        <a:off x="28627" y="1975283"/>
        <a:ext cx="10458346" cy="529173"/>
      </dsp:txXfrm>
    </dsp:sp>
    <dsp:sp modelId="{AA406266-03F5-495B-B9C0-92E6D66F3E4B}">
      <dsp:nvSpPr>
        <dsp:cNvPr id="0" name=""/>
        <dsp:cNvSpPr/>
      </dsp:nvSpPr>
      <dsp:spPr>
        <a:xfrm>
          <a:off x="0" y="2507748"/>
          <a:ext cx="10515600" cy="1366839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500" kern="1200" dirty="0" smtClean="0"/>
            <a:t>výstavba a obnova systémů sledování kvality ovzduší, systémy pro hodnocení kvality ovzduší, systémy pro archivaci a zpracování údajů o znečištění ovzduší, </a:t>
          </a:r>
          <a:r>
            <a:rPr lang="pl-PL" sz="2500" b="0" i="0" kern="1200" dirty="0" smtClean="0"/>
            <a:t>realizace infrastruktury pro identifikaci zdrojů znečišťování</a:t>
          </a:r>
          <a:endParaRPr lang="cs-CZ" sz="2500" kern="1200" dirty="0" smtClean="0"/>
        </a:p>
      </dsp:txBody>
      <dsp:txXfrm>
        <a:off x="66724" y="2574472"/>
        <a:ext cx="10382152" cy="1233391"/>
      </dsp:txXfrm>
    </dsp:sp>
    <dsp:sp modelId="{454B1401-72C1-439B-9E8C-98AEAD5C3A21}">
      <dsp:nvSpPr>
        <dsp:cNvPr id="0" name=""/>
        <dsp:cNvSpPr/>
      </dsp:nvSpPr>
      <dsp:spPr>
        <a:xfrm>
          <a:off x="0" y="3886584"/>
          <a:ext cx="10515600" cy="586427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Více</a:t>
          </a:r>
          <a:r>
            <a:rPr lang="cs-CZ" sz="1800" b="1" kern="1200" baseline="0" dirty="0" smtClean="0"/>
            <a:t> informací k výzvě: </a:t>
          </a:r>
          <a:r>
            <a:rPr lang="cs-CZ" sz="1800" b="0" kern="1200" baseline="0" dirty="0" smtClean="0">
              <a:hlinkClick xmlns:r="http://schemas.openxmlformats.org/officeDocument/2006/relationships" r:id="rId1"/>
            </a:rPr>
            <a:t>http://www.opzp.cz/vyzvy/79-vyzva</a:t>
          </a:r>
          <a:r>
            <a:rPr lang="cs-CZ" sz="1800" b="0" kern="1200" baseline="0" dirty="0" smtClean="0"/>
            <a:t> </a:t>
          </a:r>
          <a:endParaRPr lang="cs-CZ" sz="1800" b="0" kern="1200" dirty="0"/>
        </a:p>
      </dsp:txBody>
      <dsp:txXfrm>
        <a:off x="28627" y="3915211"/>
        <a:ext cx="10458346" cy="5291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1179349" y="1881"/>
          <a:ext cx="8435686" cy="926119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SC 3.1 Prevence vzniku odpadů - výzva č. 68 </a:t>
          </a:r>
        </a:p>
      </dsp:txBody>
      <dsp:txXfrm>
        <a:off x="1224558" y="47090"/>
        <a:ext cx="8345268" cy="835701"/>
      </dsp:txXfrm>
    </dsp:sp>
    <dsp:sp modelId="{2DC0F2CF-3CDE-4525-8719-97C625851A66}">
      <dsp:nvSpPr>
        <dsp:cNvPr id="0" name=""/>
        <dsp:cNvSpPr/>
      </dsp:nvSpPr>
      <dsp:spPr>
        <a:xfrm>
          <a:off x="0" y="833348"/>
          <a:ext cx="10515600" cy="780936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4/2017, příjem žádostí 4/2017 – 7/2017</a:t>
          </a:r>
        </a:p>
      </dsp:txBody>
      <dsp:txXfrm>
        <a:off x="38122" y="871470"/>
        <a:ext cx="10439356" cy="704692"/>
      </dsp:txXfrm>
    </dsp:sp>
    <dsp:sp modelId="{7050804D-CA51-47D5-A1A9-521CCC260A58}">
      <dsp:nvSpPr>
        <dsp:cNvPr id="0" name=""/>
        <dsp:cNvSpPr/>
      </dsp:nvSpPr>
      <dsp:spPr>
        <a:xfrm>
          <a:off x="0" y="1477271"/>
          <a:ext cx="10515600" cy="713210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500" b="0" kern="1200" dirty="0" smtClean="0"/>
            <a:t>bez omezení</a:t>
          </a:r>
          <a:endParaRPr lang="cs-CZ" sz="2500" b="0" kern="1200" dirty="0"/>
        </a:p>
      </dsp:txBody>
      <dsp:txXfrm>
        <a:off x="34816" y="1512087"/>
        <a:ext cx="10445968" cy="643578"/>
      </dsp:txXfrm>
    </dsp:sp>
    <dsp:sp modelId="{AA406266-03F5-495B-B9C0-92E6D66F3E4B}">
      <dsp:nvSpPr>
        <dsp:cNvPr id="0" name=""/>
        <dsp:cNvSpPr/>
      </dsp:nvSpPr>
      <dsp:spPr>
        <a:xfrm>
          <a:off x="0" y="2230402"/>
          <a:ext cx="10515600" cy="1662345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500" b="0" kern="1200" dirty="0" smtClean="0"/>
            <a:t>předcházení vzniku komunálních a průmyslových odpadů (např. budování míst pro nábytek, textil, BRKO), zavádění tzv. systému </a:t>
          </a:r>
          <a:r>
            <a:rPr lang="cs-CZ" sz="2500" kern="1200" dirty="0" smtClean="0"/>
            <a:t>„</a:t>
          </a:r>
          <a:r>
            <a:rPr lang="cs-CZ" sz="2500" kern="1200" dirty="0" err="1" smtClean="0"/>
            <a:t>door</a:t>
          </a:r>
          <a:r>
            <a:rPr lang="cs-CZ" sz="2500" kern="1200" dirty="0" smtClean="0"/>
            <a:t>-to-</a:t>
          </a:r>
          <a:r>
            <a:rPr lang="cs-CZ" sz="2500" kern="1200" dirty="0" err="1" smtClean="0"/>
            <a:t>door</a:t>
          </a:r>
          <a:r>
            <a:rPr lang="cs-CZ" sz="2500" kern="1200" dirty="0" smtClean="0"/>
            <a:t>“ (systém předcházení vzniku domovních odpadů u občanů, tzv. ode dveří ke dveřím)</a:t>
          </a:r>
          <a:endParaRPr lang="cs-CZ" sz="2500" b="0" kern="1200" dirty="0" smtClean="0"/>
        </a:p>
      </dsp:txBody>
      <dsp:txXfrm>
        <a:off x="81149" y="2311551"/>
        <a:ext cx="10353302" cy="1500047"/>
      </dsp:txXfrm>
    </dsp:sp>
    <dsp:sp modelId="{5D4F9FCA-D6CD-4919-AABB-267EBB4BEAE3}">
      <dsp:nvSpPr>
        <dsp:cNvPr id="0" name=""/>
        <dsp:cNvSpPr/>
      </dsp:nvSpPr>
      <dsp:spPr>
        <a:xfrm>
          <a:off x="0" y="4030605"/>
          <a:ext cx="10515600" cy="713210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Více</a:t>
          </a:r>
          <a:r>
            <a:rPr lang="cs-CZ" sz="1800" b="1" kern="1200" baseline="0" dirty="0" smtClean="0"/>
            <a:t> informací k výzvě: </a:t>
          </a:r>
          <a:r>
            <a:rPr lang="cs-CZ" sz="1800" b="0" kern="1200" baseline="0" dirty="0" smtClean="0">
              <a:hlinkClick xmlns:r="http://schemas.openxmlformats.org/officeDocument/2006/relationships" r:id="rId1"/>
            </a:rPr>
            <a:t>http://www.opzp.cz/vyzvy/68-vyzva</a:t>
          </a:r>
          <a:r>
            <a:rPr lang="cs-CZ" sz="1800" b="0" kern="1200" baseline="0" dirty="0" smtClean="0"/>
            <a:t> </a:t>
          </a:r>
          <a:endParaRPr lang="cs-CZ" sz="1800" b="0" kern="1200" dirty="0"/>
        </a:p>
      </dsp:txBody>
      <dsp:txXfrm>
        <a:off x="34816" y="4065421"/>
        <a:ext cx="10445968" cy="6435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704229" y="0"/>
          <a:ext cx="9418402" cy="1389960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SC 3.3 Rekultivovat staré skládky - výzva č. 76 </a:t>
          </a:r>
        </a:p>
      </dsp:txBody>
      <dsp:txXfrm>
        <a:off x="772081" y="67852"/>
        <a:ext cx="9282698" cy="1254256"/>
      </dsp:txXfrm>
    </dsp:sp>
    <dsp:sp modelId="{2DC0F2CF-3CDE-4525-8719-97C625851A66}">
      <dsp:nvSpPr>
        <dsp:cNvPr id="0" name=""/>
        <dsp:cNvSpPr/>
      </dsp:nvSpPr>
      <dsp:spPr>
        <a:xfrm>
          <a:off x="0" y="1323919"/>
          <a:ext cx="10515600" cy="642383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4/2017, příjem žádostí 4/2017 – 6/2017</a:t>
          </a:r>
        </a:p>
      </dsp:txBody>
      <dsp:txXfrm>
        <a:off x="31359" y="1355278"/>
        <a:ext cx="10452882" cy="579665"/>
      </dsp:txXfrm>
    </dsp:sp>
    <dsp:sp modelId="{7050804D-CA51-47D5-A1A9-521CCC260A58}">
      <dsp:nvSpPr>
        <dsp:cNvPr id="0" name=""/>
        <dsp:cNvSpPr/>
      </dsp:nvSpPr>
      <dsp:spPr>
        <a:xfrm>
          <a:off x="0" y="1925877"/>
          <a:ext cx="10515600" cy="586674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500" b="0" kern="1200" dirty="0" smtClean="0"/>
            <a:t>bez omezení, dle PD</a:t>
          </a:r>
          <a:endParaRPr lang="cs-CZ" sz="2500" b="0" kern="1200" dirty="0"/>
        </a:p>
      </dsp:txBody>
      <dsp:txXfrm>
        <a:off x="28639" y="1954516"/>
        <a:ext cx="10458322" cy="529396"/>
      </dsp:txXfrm>
    </dsp:sp>
    <dsp:sp modelId="{AA406266-03F5-495B-B9C0-92E6D66F3E4B}">
      <dsp:nvSpPr>
        <dsp:cNvPr id="0" name=""/>
        <dsp:cNvSpPr/>
      </dsp:nvSpPr>
      <dsp:spPr>
        <a:xfrm>
          <a:off x="0" y="2477255"/>
          <a:ext cx="10515600" cy="1367414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500" kern="1200" dirty="0" smtClean="0"/>
            <a:t>rekultivace starých skládek technicky nezabezpečených, které byly provozovány před účinností zákona č. 238/1991 Sb. nebo nejpozději v termínu a způsobem dle § 15 odst. 1 a 2 zákona č. 238/1991 Sb.</a:t>
          </a:r>
          <a:endParaRPr lang="cs-CZ" sz="2500" b="0" kern="1200" dirty="0" smtClean="0"/>
        </a:p>
      </dsp:txBody>
      <dsp:txXfrm>
        <a:off x="66752" y="2544007"/>
        <a:ext cx="10382096" cy="1233910"/>
      </dsp:txXfrm>
    </dsp:sp>
    <dsp:sp modelId="{7B279176-158F-427F-A195-7C34C6A8F1CE}">
      <dsp:nvSpPr>
        <dsp:cNvPr id="0" name=""/>
        <dsp:cNvSpPr/>
      </dsp:nvSpPr>
      <dsp:spPr>
        <a:xfrm>
          <a:off x="0" y="3886585"/>
          <a:ext cx="10515600" cy="586674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Více</a:t>
          </a:r>
          <a:r>
            <a:rPr lang="cs-CZ" sz="1700" b="1" kern="1200" baseline="0" dirty="0" smtClean="0"/>
            <a:t> informací k výzvě: </a:t>
          </a:r>
          <a:r>
            <a:rPr lang="cs-CZ" sz="1700" b="0" kern="1200" baseline="0" dirty="0" smtClean="0">
              <a:hlinkClick xmlns:r="http://schemas.openxmlformats.org/officeDocument/2006/relationships" r:id="rId1"/>
            </a:rPr>
            <a:t>http://www.opzp.cz/vyzvy/76-vyzva</a:t>
          </a:r>
          <a:r>
            <a:rPr lang="cs-CZ" sz="1700" b="0" kern="1200" baseline="0" dirty="0" smtClean="0"/>
            <a:t> </a:t>
          </a:r>
          <a:endParaRPr lang="cs-CZ" sz="1700" b="0" kern="1200" dirty="0"/>
        </a:p>
      </dsp:txBody>
      <dsp:txXfrm>
        <a:off x="28639" y="3915224"/>
        <a:ext cx="10458322" cy="5293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539358" y="0"/>
          <a:ext cx="9609178" cy="1338681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SC 3.4 Dokončit inventarizaci a odstranit ekologické zátěže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 -  výzvy č. 65 a 75</a:t>
          </a:r>
        </a:p>
      </dsp:txBody>
      <dsp:txXfrm>
        <a:off x="604707" y="65349"/>
        <a:ext cx="9478480" cy="1207983"/>
      </dsp:txXfrm>
    </dsp:sp>
    <dsp:sp modelId="{2DC0F2CF-3CDE-4525-8719-97C625851A66}">
      <dsp:nvSpPr>
        <dsp:cNvPr id="0" name=""/>
        <dsp:cNvSpPr/>
      </dsp:nvSpPr>
      <dsp:spPr>
        <a:xfrm>
          <a:off x="1103510" y="1218993"/>
          <a:ext cx="8400498" cy="1112879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výzva č. 65 </a:t>
          </a:r>
          <a:r>
            <a:rPr lang="cs-CZ" sz="2500" kern="1200" dirty="0" smtClean="0"/>
            <a:t>vyhlášení 3/2017, příjem žádostí do 6/2017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         </a:t>
          </a:r>
          <a:r>
            <a:rPr lang="cs-CZ" sz="2500" b="1" kern="1200" dirty="0" smtClean="0"/>
            <a:t>výzva č. 75 </a:t>
          </a:r>
          <a:r>
            <a:rPr lang="cs-CZ" sz="2500" kern="1200" dirty="0" smtClean="0"/>
            <a:t>vyhlášení 10/2017, příjem žádostí 11/2017 – 2/2018</a:t>
          </a:r>
        </a:p>
      </dsp:txBody>
      <dsp:txXfrm>
        <a:off x="1157836" y="1273319"/>
        <a:ext cx="8291846" cy="1004227"/>
      </dsp:txXfrm>
    </dsp:sp>
    <dsp:sp modelId="{7050804D-CA51-47D5-A1A9-521CCC260A58}">
      <dsp:nvSpPr>
        <dsp:cNvPr id="0" name=""/>
        <dsp:cNvSpPr/>
      </dsp:nvSpPr>
      <dsp:spPr>
        <a:xfrm>
          <a:off x="1059868" y="2266323"/>
          <a:ext cx="8587053" cy="591354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500" b="0" kern="1200" dirty="0" smtClean="0"/>
            <a:t>bez omezení, dle PD</a:t>
          </a:r>
          <a:endParaRPr lang="cs-CZ" sz="2500" b="0" kern="1200" dirty="0"/>
        </a:p>
      </dsp:txBody>
      <dsp:txXfrm>
        <a:off x="1088736" y="2295191"/>
        <a:ext cx="8529317" cy="533618"/>
      </dsp:txXfrm>
    </dsp:sp>
    <dsp:sp modelId="{AA406266-03F5-495B-B9C0-92E6D66F3E4B}">
      <dsp:nvSpPr>
        <dsp:cNvPr id="0" name=""/>
        <dsp:cNvSpPr/>
      </dsp:nvSpPr>
      <dsp:spPr>
        <a:xfrm>
          <a:off x="668528" y="2884283"/>
          <a:ext cx="9241832" cy="1153009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500" kern="1200" dirty="0" smtClean="0"/>
            <a:t>realizace průzkumných prací (včetně </a:t>
          </a:r>
          <a:r>
            <a:rPr lang="cs-CZ" sz="2500" kern="1200" dirty="0" err="1" smtClean="0"/>
            <a:t>doprůzkumů</a:t>
          </a:r>
          <a:r>
            <a:rPr lang="cs-CZ" sz="2500" kern="1200" dirty="0" smtClean="0"/>
            <a:t>), analýzy rizik, sanace vážně kontaminovaných lokalit</a:t>
          </a:r>
          <a:endParaRPr lang="cs-CZ" sz="2500" b="0" kern="1200" dirty="0" smtClean="0"/>
        </a:p>
      </dsp:txBody>
      <dsp:txXfrm>
        <a:off x="724813" y="2940568"/>
        <a:ext cx="9129262" cy="1040439"/>
      </dsp:txXfrm>
    </dsp:sp>
    <dsp:sp modelId="{5E9A7D64-B595-4698-9C92-462B5C57BC3C}">
      <dsp:nvSpPr>
        <dsp:cNvPr id="0" name=""/>
        <dsp:cNvSpPr/>
      </dsp:nvSpPr>
      <dsp:spPr>
        <a:xfrm>
          <a:off x="962193" y="4017487"/>
          <a:ext cx="8709690" cy="591354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/>
            <a:t>Více</a:t>
          </a:r>
          <a:r>
            <a:rPr lang="cs-CZ" sz="1800" b="0" kern="1200" baseline="0" dirty="0" smtClean="0"/>
            <a:t> informací k výzvě 65: </a:t>
          </a:r>
          <a:r>
            <a:rPr lang="cs-CZ" sz="1800" kern="1200" dirty="0" smtClean="0">
              <a:hlinkClick xmlns:r="http://schemas.openxmlformats.org/officeDocument/2006/relationships" r:id="rId1"/>
            </a:rPr>
            <a:t>http://www.opzp.cz/</a:t>
          </a:r>
          <a:r>
            <a:rPr lang="cs-CZ" sz="1800" kern="1200" dirty="0" err="1" smtClean="0">
              <a:hlinkClick xmlns:r="http://schemas.openxmlformats.org/officeDocument/2006/relationships" r:id="rId1"/>
            </a:rPr>
            <a:t>vyzvy</a:t>
          </a:r>
          <a:r>
            <a:rPr lang="cs-CZ" sz="1800" kern="1200" dirty="0" smtClean="0">
              <a:hlinkClick xmlns:r="http://schemas.openxmlformats.org/officeDocument/2006/relationships" r:id="rId1"/>
            </a:rPr>
            <a:t>/65-vyzva</a:t>
          </a:r>
          <a:r>
            <a:rPr lang="cs-CZ" sz="1800" kern="1200" dirty="0" smtClean="0"/>
            <a:t>, výzva č. 75 - plánovaná </a:t>
          </a:r>
          <a:endParaRPr lang="cs-CZ" sz="1800" b="0" kern="1200" dirty="0"/>
        </a:p>
      </dsp:txBody>
      <dsp:txXfrm>
        <a:off x="991061" y="4046355"/>
        <a:ext cx="8651954" cy="5336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761608" y="117"/>
          <a:ext cx="9284863" cy="846762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SC 4.3 Posílit přirozené funkce krajiny – výzva č. 52</a:t>
          </a:r>
        </a:p>
      </dsp:txBody>
      <dsp:txXfrm>
        <a:off x="802944" y="41453"/>
        <a:ext cx="9202191" cy="764090"/>
      </dsp:txXfrm>
    </dsp:sp>
    <dsp:sp modelId="{2DC0F2CF-3CDE-4525-8719-97C625851A66}">
      <dsp:nvSpPr>
        <dsp:cNvPr id="0" name=""/>
        <dsp:cNvSpPr/>
      </dsp:nvSpPr>
      <dsp:spPr>
        <a:xfrm>
          <a:off x="467173" y="848105"/>
          <a:ext cx="9581253" cy="792833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výzva č. 52 </a:t>
          </a:r>
          <a:r>
            <a:rPr lang="cs-CZ" sz="2500" kern="1200" dirty="0" smtClean="0"/>
            <a:t>vyhlášení 4/2017, příjem žádostí do 4/2018</a:t>
          </a:r>
        </a:p>
      </dsp:txBody>
      <dsp:txXfrm>
        <a:off x="505876" y="886808"/>
        <a:ext cx="9503847" cy="715427"/>
      </dsp:txXfrm>
    </dsp:sp>
    <dsp:sp modelId="{7050804D-CA51-47D5-A1A9-521CCC260A58}">
      <dsp:nvSpPr>
        <dsp:cNvPr id="0" name=""/>
        <dsp:cNvSpPr/>
      </dsp:nvSpPr>
      <dsp:spPr>
        <a:xfrm>
          <a:off x="416955" y="1558740"/>
          <a:ext cx="9678663" cy="652836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500" b="0" kern="1200" dirty="0" smtClean="0"/>
            <a:t>bez omezení, dle PD</a:t>
          </a:r>
          <a:endParaRPr lang="cs-CZ" sz="2500" b="0" kern="1200" dirty="0"/>
        </a:p>
      </dsp:txBody>
      <dsp:txXfrm>
        <a:off x="448824" y="1590609"/>
        <a:ext cx="9614925" cy="589098"/>
      </dsp:txXfrm>
    </dsp:sp>
    <dsp:sp modelId="{AA406266-03F5-495B-B9C0-92E6D66F3E4B}">
      <dsp:nvSpPr>
        <dsp:cNvPr id="0" name=""/>
        <dsp:cNvSpPr/>
      </dsp:nvSpPr>
      <dsp:spPr>
        <a:xfrm>
          <a:off x="432470" y="2230397"/>
          <a:ext cx="9567807" cy="1649326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500" b="0" kern="1200" dirty="0" smtClean="0"/>
            <a:t>zpracování plánu ÚSES </a:t>
          </a:r>
          <a:r>
            <a:rPr lang="cs-CZ" sz="2500" kern="1200" dirty="0" smtClean="0"/>
            <a:t>(včetně jejich aktualizace) mimo CHKO a NP vč. jejich ochranných pásem. Plán ÚSES musí být zpracován dle Metodiky vymezování územního systému ekologické stability.</a:t>
          </a:r>
          <a:endParaRPr lang="cs-CZ" sz="2500" b="0" kern="1200" dirty="0" smtClean="0"/>
        </a:p>
      </dsp:txBody>
      <dsp:txXfrm>
        <a:off x="512983" y="2310910"/>
        <a:ext cx="9406781" cy="1488300"/>
      </dsp:txXfrm>
    </dsp:sp>
    <dsp:sp modelId="{F304E94C-C305-4B61-8C67-962F2BF31AE0}">
      <dsp:nvSpPr>
        <dsp:cNvPr id="0" name=""/>
        <dsp:cNvSpPr/>
      </dsp:nvSpPr>
      <dsp:spPr>
        <a:xfrm>
          <a:off x="402111" y="3866197"/>
          <a:ext cx="9708346" cy="652836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Více</a:t>
          </a:r>
          <a:r>
            <a:rPr lang="cs-CZ" sz="1800" b="1" kern="1200" baseline="0" dirty="0" smtClean="0"/>
            <a:t> informací k výzvě: </a:t>
          </a:r>
          <a:r>
            <a:rPr lang="cs-CZ" sz="1800" b="0" kern="1200" baseline="0" dirty="0" smtClean="0">
              <a:hlinkClick xmlns:r="http://schemas.openxmlformats.org/officeDocument/2006/relationships" r:id="rId1"/>
            </a:rPr>
            <a:t>http://www.opzp.cz/vyzvy/52-vyzva</a:t>
          </a:r>
          <a:r>
            <a:rPr lang="cs-CZ" sz="1800" b="0" kern="1200" baseline="0" dirty="0" smtClean="0"/>
            <a:t> </a:t>
          </a:r>
          <a:endParaRPr lang="cs-CZ" sz="1800" b="0" kern="1200" dirty="0"/>
        </a:p>
      </dsp:txBody>
      <dsp:txXfrm>
        <a:off x="433980" y="3898066"/>
        <a:ext cx="9644608" cy="589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0D98E-6F76-4A30-9701-0874A4CE0CA8}">
      <dsp:nvSpPr>
        <dsp:cNvPr id="0" name=""/>
        <dsp:cNvSpPr/>
      </dsp:nvSpPr>
      <dsp:spPr>
        <a:xfrm>
          <a:off x="1469566" y="0"/>
          <a:ext cx="7659363" cy="6931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26: </a:t>
          </a:r>
          <a:r>
            <a:rPr lang="cs-CZ" sz="3000" b="1" kern="1200" dirty="0" err="1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eGovernment</a:t>
          </a:r>
          <a:r>
            <a:rPr lang="cs-CZ" sz="30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 I</a:t>
          </a:r>
          <a:endParaRPr lang="cs-CZ" sz="3000" b="1" kern="1200" dirty="0">
            <a:ln>
              <a:solidFill>
                <a:schemeClr val="accent2">
                  <a:lumMod val="75000"/>
                </a:schemeClr>
              </a:solidFill>
            </a:ln>
          </a:endParaRPr>
        </a:p>
      </dsp:txBody>
      <dsp:txXfrm>
        <a:off x="1503403" y="33837"/>
        <a:ext cx="7591689" cy="625474"/>
      </dsp:txXfrm>
    </dsp:sp>
    <dsp:sp modelId="{6F7DDB73-A15F-4587-9AB1-794C0BD54CD3}">
      <dsp:nvSpPr>
        <dsp:cNvPr id="0" name=""/>
        <dsp:cNvSpPr/>
      </dsp:nvSpPr>
      <dsp:spPr>
        <a:xfrm>
          <a:off x="0" y="696739"/>
          <a:ext cx="10873739" cy="6970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3/2016, příjem žádostí do 9/2017</a:t>
          </a:r>
          <a:endParaRPr lang="cs-CZ" sz="2500" kern="1200" dirty="0"/>
        </a:p>
      </dsp:txBody>
      <dsp:txXfrm>
        <a:off x="34027" y="730766"/>
        <a:ext cx="10805685" cy="628991"/>
      </dsp:txXfrm>
    </dsp:sp>
    <dsp:sp modelId="{304A48C8-90DF-4865-87CC-E6F6B2E22EC0}">
      <dsp:nvSpPr>
        <dsp:cNvPr id="0" name=""/>
        <dsp:cNvSpPr/>
      </dsp:nvSpPr>
      <dsp:spPr>
        <a:xfrm>
          <a:off x="0" y="1455249"/>
          <a:ext cx="10873739" cy="9072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</a:t>
          </a:r>
          <a:r>
            <a:rPr lang="cs-CZ" sz="2500" kern="1200" dirty="0" smtClean="0"/>
            <a:t> organizační složky státu, příspěvkové organizace OSS, státní organizace a podniky, kraje, </a:t>
          </a:r>
          <a:r>
            <a:rPr lang="cs-CZ" sz="2500" u="sng" kern="1200" dirty="0" smtClean="0"/>
            <a:t>obce</a:t>
          </a:r>
          <a:r>
            <a:rPr lang="cs-CZ" sz="2500" kern="1200" dirty="0" smtClean="0"/>
            <a:t>, organizace zřizované nebo zakládané kraji nebo obcemi</a:t>
          </a:r>
          <a:endParaRPr lang="cs-CZ" sz="2500" kern="1200" dirty="0"/>
        </a:p>
      </dsp:txBody>
      <dsp:txXfrm>
        <a:off x="44288" y="1499537"/>
        <a:ext cx="10785163" cy="818660"/>
      </dsp:txXfrm>
    </dsp:sp>
    <dsp:sp modelId="{03BF5BF2-B3A9-43EE-BDA1-1174DF55F329}">
      <dsp:nvSpPr>
        <dsp:cNvPr id="0" name=""/>
        <dsp:cNvSpPr/>
      </dsp:nvSpPr>
      <dsp:spPr>
        <a:xfrm>
          <a:off x="0" y="2456750"/>
          <a:ext cx="10873739" cy="20000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500" b="0" kern="1200" dirty="0" smtClean="0"/>
            <a:t>musí vycházet ze Strategického rámce rozvoje veřejné správy - </a:t>
          </a:r>
          <a:r>
            <a:rPr lang="cs-CZ" sz="2500" kern="1200" dirty="0" err="1" smtClean="0"/>
            <a:t>eCulture</a:t>
          </a:r>
          <a:r>
            <a:rPr lang="cs-CZ" sz="2500" kern="1200" dirty="0" smtClean="0"/>
            <a:t>, </a:t>
          </a:r>
          <a:r>
            <a:rPr lang="cs-CZ" sz="2500" kern="1200" dirty="0" err="1" smtClean="0"/>
            <a:t>eEducation</a:t>
          </a:r>
          <a:r>
            <a:rPr lang="cs-CZ" sz="2500" kern="1200" dirty="0" smtClean="0"/>
            <a:t>, sociální služby, pojištění, dávky, </a:t>
          </a:r>
          <a:r>
            <a:rPr lang="cs-CZ" sz="2500" kern="1200" dirty="0" err="1" smtClean="0"/>
            <a:t>eHealth</a:t>
          </a:r>
          <a:r>
            <a:rPr lang="cs-CZ" sz="2500" kern="1200" dirty="0" smtClean="0"/>
            <a:t> 6, výběr daní a pojištění , </a:t>
          </a:r>
          <a:r>
            <a:rPr lang="cs-CZ" sz="2500" kern="1200" dirty="0" err="1" smtClean="0"/>
            <a:t>eJustice</a:t>
          </a:r>
          <a:r>
            <a:rPr lang="cs-CZ" sz="2500" kern="1200" dirty="0" smtClean="0"/>
            <a:t>, elektronická identita, elektronické doručování a ekvivalence dokumentů (</a:t>
          </a:r>
          <a:r>
            <a:rPr lang="cs-CZ" sz="2500" kern="1200" dirty="0" err="1" smtClean="0"/>
            <a:t>eIDAS</a:t>
          </a:r>
          <a:r>
            <a:rPr lang="cs-CZ" sz="2500" kern="1200" dirty="0" smtClean="0"/>
            <a:t>)</a:t>
          </a:r>
          <a:r>
            <a:rPr lang="cs-CZ" sz="2500" b="0" kern="1200" dirty="0" smtClean="0"/>
            <a:t> , dále musí vycházet z platné zastřešující resortní strategie nebo platné strategie kraje nebo obce</a:t>
          </a:r>
        </a:p>
      </dsp:txBody>
      <dsp:txXfrm>
        <a:off x="97633" y="2554383"/>
        <a:ext cx="10678473" cy="1804764"/>
      </dsp:txXfrm>
    </dsp:sp>
    <dsp:sp modelId="{28A499D5-B079-4AC1-A103-7CE24FE92937}">
      <dsp:nvSpPr>
        <dsp:cNvPr id="0" name=""/>
        <dsp:cNvSpPr/>
      </dsp:nvSpPr>
      <dsp:spPr>
        <a:xfrm>
          <a:off x="0" y="4305586"/>
          <a:ext cx="10873739" cy="408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Více informací k výzvě: </a:t>
          </a:r>
          <a:r>
            <a:rPr lang="cs-CZ" sz="2000" kern="1200" dirty="0" smtClean="0">
              <a:hlinkClick xmlns:r="http://schemas.openxmlformats.org/officeDocument/2006/relationships" r:id="rId1"/>
            </a:rPr>
            <a:t>http://www.dotaceeu.cz/cs/Microsites/IROP/Vyzvy/Vyzva-c-26-eGovernment-I</a:t>
          </a:r>
          <a:r>
            <a:rPr lang="cs-CZ" sz="2000" kern="1200" dirty="0" smtClean="0"/>
            <a:t>   </a:t>
          </a:r>
          <a:endParaRPr lang="cs-CZ" sz="2000" kern="1200" dirty="0"/>
        </a:p>
      </dsp:txBody>
      <dsp:txXfrm>
        <a:off x="19950" y="4325536"/>
        <a:ext cx="10833839" cy="36877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649653" y="0"/>
          <a:ext cx="9418402" cy="866382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SC 4.4 Zlepšit kvalitu prostředí v sídlech – výzvy č. 56 a 60</a:t>
          </a:r>
        </a:p>
      </dsp:txBody>
      <dsp:txXfrm>
        <a:off x="691946" y="42293"/>
        <a:ext cx="9333816" cy="781796"/>
      </dsp:txXfrm>
    </dsp:sp>
    <dsp:sp modelId="{2DC0F2CF-3CDE-4525-8719-97C625851A66}">
      <dsp:nvSpPr>
        <dsp:cNvPr id="0" name=""/>
        <dsp:cNvSpPr/>
      </dsp:nvSpPr>
      <dsp:spPr>
        <a:xfrm>
          <a:off x="290493" y="844400"/>
          <a:ext cx="9761316" cy="1098993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6/2017, příjem žádostí do 9/2017</a:t>
          </a:r>
        </a:p>
      </dsp:txBody>
      <dsp:txXfrm>
        <a:off x="344141" y="898048"/>
        <a:ext cx="9654020" cy="991697"/>
      </dsp:txXfrm>
    </dsp:sp>
    <dsp:sp modelId="{7050804D-CA51-47D5-A1A9-521CCC260A58}">
      <dsp:nvSpPr>
        <dsp:cNvPr id="0" name=""/>
        <dsp:cNvSpPr/>
      </dsp:nvSpPr>
      <dsp:spPr>
        <a:xfrm>
          <a:off x="345437" y="1879822"/>
          <a:ext cx="9789813" cy="719745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500" b="0" kern="1200" dirty="0" smtClean="0"/>
            <a:t>bez omezení, dle PD</a:t>
          </a:r>
          <a:endParaRPr lang="cs-CZ" sz="2500" b="0" kern="1200" dirty="0"/>
        </a:p>
      </dsp:txBody>
      <dsp:txXfrm>
        <a:off x="380572" y="1914957"/>
        <a:ext cx="9719543" cy="649475"/>
      </dsp:txXfrm>
    </dsp:sp>
    <dsp:sp modelId="{AA406266-03F5-495B-B9C0-92E6D66F3E4B}">
      <dsp:nvSpPr>
        <dsp:cNvPr id="0" name=""/>
        <dsp:cNvSpPr/>
      </dsp:nvSpPr>
      <dsp:spPr>
        <a:xfrm>
          <a:off x="335605" y="2661223"/>
          <a:ext cx="9790759" cy="1180254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500" kern="1200" dirty="0" smtClean="0"/>
            <a:t>zakládání a obnova ploch a prvků veřejné zeleně, jako součást realizace zeleně obnova a zakládání doprovodných vodních prvků, jako součást realizace zeleně opatření na podporu biodiverzity</a:t>
          </a:r>
          <a:endParaRPr lang="cs-CZ" sz="2500" b="1" kern="1200" dirty="0" smtClean="0"/>
        </a:p>
      </dsp:txBody>
      <dsp:txXfrm>
        <a:off x="393220" y="2718838"/>
        <a:ext cx="9675529" cy="1065024"/>
      </dsp:txXfrm>
    </dsp:sp>
    <dsp:sp modelId="{94F10BC0-79BF-4FB2-A764-25118C1AA079}">
      <dsp:nvSpPr>
        <dsp:cNvPr id="0" name=""/>
        <dsp:cNvSpPr/>
      </dsp:nvSpPr>
      <dsp:spPr>
        <a:xfrm>
          <a:off x="617896" y="3885360"/>
          <a:ext cx="9508415" cy="719745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Více informací k výzvě</a:t>
          </a:r>
          <a:r>
            <a:rPr lang="cs-CZ" sz="1800" b="0" kern="1200" dirty="0" smtClean="0"/>
            <a:t>: </a:t>
          </a:r>
          <a:r>
            <a:rPr lang="cs-CZ" sz="1800" b="0" kern="1200" dirty="0" smtClean="0">
              <a:hlinkClick xmlns:r="http://schemas.openxmlformats.org/officeDocument/2006/relationships" r:id="rId1"/>
            </a:rPr>
            <a:t>http://www.opzp.cz/vyzvy/60-vyzva</a:t>
          </a:r>
          <a:r>
            <a:rPr lang="cs-CZ" sz="1800" b="0" kern="1200" dirty="0" smtClean="0"/>
            <a:t> </a:t>
          </a:r>
          <a:endParaRPr lang="cs-CZ" sz="1800" b="0" kern="1200" dirty="0"/>
        </a:p>
      </dsp:txBody>
      <dsp:txXfrm>
        <a:off x="653031" y="3920495"/>
        <a:ext cx="9438145" cy="6494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704229" y="0"/>
          <a:ext cx="9418402" cy="1380600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SC 5.2 Dosáhnout vysokého energetického standardu nových veřejných budov – výzva č. 61 </a:t>
          </a:r>
        </a:p>
      </dsp:txBody>
      <dsp:txXfrm>
        <a:off x="771624" y="67395"/>
        <a:ext cx="9283612" cy="1245810"/>
      </dsp:txXfrm>
    </dsp:sp>
    <dsp:sp modelId="{2DC0F2CF-3CDE-4525-8719-97C625851A66}">
      <dsp:nvSpPr>
        <dsp:cNvPr id="0" name=""/>
        <dsp:cNvSpPr/>
      </dsp:nvSpPr>
      <dsp:spPr>
        <a:xfrm>
          <a:off x="0" y="1313557"/>
          <a:ext cx="10515600" cy="638058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4/2017, příjem žádostí 4/2017 – 10/2019</a:t>
          </a:r>
        </a:p>
      </dsp:txBody>
      <dsp:txXfrm>
        <a:off x="31147" y="1344704"/>
        <a:ext cx="10453306" cy="575764"/>
      </dsp:txXfrm>
    </dsp:sp>
    <dsp:sp modelId="{7050804D-CA51-47D5-A1A9-521CCC260A58}">
      <dsp:nvSpPr>
        <dsp:cNvPr id="0" name=""/>
        <dsp:cNvSpPr/>
      </dsp:nvSpPr>
      <dsp:spPr>
        <a:xfrm>
          <a:off x="0" y="1906051"/>
          <a:ext cx="10515600" cy="582723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500" b="0" kern="1200" dirty="0" smtClean="0"/>
            <a:t>bez omezení, dle PD</a:t>
          </a:r>
          <a:endParaRPr lang="cs-CZ" sz="2500" b="0" kern="1200" dirty="0"/>
        </a:p>
      </dsp:txBody>
      <dsp:txXfrm>
        <a:off x="28446" y="1934497"/>
        <a:ext cx="10458708" cy="525831"/>
      </dsp:txXfrm>
    </dsp:sp>
    <dsp:sp modelId="{AA406266-03F5-495B-B9C0-92E6D66F3E4B}">
      <dsp:nvSpPr>
        <dsp:cNvPr id="0" name=""/>
        <dsp:cNvSpPr/>
      </dsp:nvSpPr>
      <dsp:spPr>
        <a:xfrm>
          <a:off x="0" y="2446427"/>
          <a:ext cx="10515600" cy="1649278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500" kern="1200" dirty="0" smtClean="0"/>
            <a:t>vícenáklady na dosažení pasivního energetického standardu v případě výstavby nových budov. V rámci specifického cíle nebude poskytována podpora na výstavbu bytových a rodinných domů.</a:t>
          </a:r>
          <a:endParaRPr lang="cs-CZ" sz="2500" b="0" kern="1200" dirty="0" smtClean="0"/>
        </a:p>
      </dsp:txBody>
      <dsp:txXfrm>
        <a:off x="80511" y="2526938"/>
        <a:ext cx="10354578" cy="1488256"/>
      </dsp:txXfrm>
    </dsp:sp>
    <dsp:sp modelId="{21F188B2-DC3D-44C0-8CAF-1B5C72D30AEA}">
      <dsp:nvSpPr>
        <dsp:cNvPr id="0" name=""/>
        <dsp:cNvSpPr/>
      </dsp:nvSpPr>
      <dsp:spPr>
        <a:xfrm>
          <a:off x="0" y="4102618"/>
          <a:ext cx="10515600" cy="582723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Více informací k výzvě: </a:t>
          </a:r>
          <a:r>
            <a:rPr lang="cs-CZ" sz="1800" b="0" kern="1200" dirty="0" smtClean="0">
              <a:hlinkClick xmlns:r="http://schemas.openxmlformats.org/officeDocument/2006/relationships" r:id="rId1"/>
            </a:rPr>
            <a:t>http://www.opzp.cz/vyzvy/61-vyzva</a:t>
          </a:r>
          <a:r>
            <a:rPr lang="cs-CZ" sz="1800" b="0" kern="1200" dirty="0" smtClean="0"/>
            <a:t> </a:t>
          </a:r>
          <a:endParaRPr lang="cs-CZ" sz="1800" b="0" kern="1200" dirty="0"/>
        </a:p>
      </dsp:txBody>
      <dsp:txXfrm>
        <a:off x="28446" y="4131064"/>
        <a:ext cx="10458708" cy="52583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959816" y="102"/>
          <a:ext cx="8882032" cy="1148436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SC 5.1 Snížit energetickou náročnost  veřejných budov a zvýšit využití obnovitelných zdrojů energie  – výzva č. 70</a:t>
          </a:r>
        </a:p>
      </dsp:txBody>
      <dsp:txXfrm>
        <a:off x="1015878" y="56164"/>
        <a:ext cx="8769908" cy="1036312"/>
      </dsp:txXfrm>
    </dsp:sp>
    <dsp:sp modelId="{2DC0F2CF-3CDE-4525-8719-97C625851A66}">
      <dsp:nvSpPr>
        <dsp:cNvPr id="0" name=""/>
        <dsp:cNvSpPr/>
      </dsp:nvSpPr>
      <dsp:spPr>
        <a:xfrm>
          <a:off x="0" y="1063119"/>
          <a:ext cx="10515600" cy="704740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4/2017, příjem žádostí 4/2017 – 9/2017</a:t>
          </a:r>
        </a:p>
      </dsp:txBody>
      <dsp:txXfrm>
        <a:off x="34403" y="1097522"/>
        <a:ext cx="10446794" cy="635934"/>
      </dsp:txXfrm>
    </dsp:sp>
    <dsp:sp modelId="{7050804D-CA51-47D5-A1A9-521CCC260A58}">
      <dsp:nvSpPr>
        <dsp:cNvPr id="0" name=""/>
        <dsp:cNvSpPr/>
      </dsp:nvSpPr>
      <dsp:spPr>
        <a:xfrm>
          <a:off x="0" y="1667630"/>
          <a:ext cx="10515600" cy="643623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500" b="0" kern="1200" dirty="0" smtClean="0"/>
            <a:t>bez omezení, dle PD</a:t>
          </a:r>
          <a:endParaRPr lang="cs-CZ" sz="2500" b="0" kern="1200" dirty="0"/>
        </a:p>
      </dsp:txBody>
      <dsp:txXfrm>
        <a:off x="31419" y="1699049"/>
        <a:ext cx="10452762" cy="580785"/>
      </dsp:txXfrm>
    </dsp:sp>
    <dsp:sp modelId="{AA406266-03F5-495B-B9C0-92E6D66F3E4B}">
      <dsp:nvSpPr>
        <dsp:cNvPr id="0" name=""/>
        <dsp:cNvSpPr/>
      </dsp:nvSpPr>
      <dsp:spPr>
        <a:xfrm>
          <a:off x="0" y="2341097"/>
          <a:ext cx="10515600" cy="1821641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500" kern="1200" dirty="0" smtClean="0"/>
            <a:t>celkové nebo dílčí energeticky úsporné renovace veřejných budov - zateplení obvodového pláště budovy, výměna a renovace (repase) otvorových výplní, instalace </a:t>
          </a:r>
          <a:r>
            <a:rPr lang="cs-CZ" sz="2500" kern="1200" dirty="0" err="1" smtClean="0"/>
            <a:t>fotovoltaického</a:t>
          </a:r>
          <a:r>
            <a:rPr lang="cs-CZ" sz="2500" kern="1200" dirty="0" smtClean="0"/>
            <a:t> systému, realizace systémů využívajících odpadní teplo, výměna zdroje tepla pro vytápění nebo přípravu teplé užitkové vody s výkonem nižším než 5 MW apod.</a:t>
          </a:r>
          <a:endParaRPr lang="cs-CZ" sz="2500" b="0" kern="1200" dirty="0" smtClean="0"/>
        </a:p>
      </dsp:txBody>
      <dsp:txXfrm>
        <a:off x="88925" y="2430022"/>
        <a:ext cx="10337750" cy="1643791"/>
      </dsp:txXfrm>
    </dsp:sp>
    <dsp:sp modelId="{7BE06818-10FB-47CE-A423-E606FFE56C55}">
      <dsp:nvSpPr>
        <dsp:cNvPr id="0" name=""/>
        <dsp:cNvSpPr/>
      </dsp:nvSpPr>
      <dsp:spPr>
        <a:xfrm>
          <a:off x="0" y="4174619"/>
          <a:ext cx="10515600" cy="643623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Více informací k výzvě: </a:t>
          </a:r>
          <a:r>
            <a:rPr lang="cs-CZ" sz="1800" b="0" kern="1200" dirty="0" smtClean="0">
              <a:hlinkClick xmlns:r="http://schemas.openxmlformats.org/officeDocument/2006/relationships" r:id="rId1"/>
            </a:rPr>
            <a:t>http://www.opzp.cz/vyzvy/70-vyzva</a:t>
          </a:r>
          <a:r>
            <a:rPr lang="cs-CZ" sz="1800" b="0" kern="1200" dirty="0" smtClean="0"/>
            <a:t> </a:t>
          </a:r>
          <a:endParaRPr lang="cs-CZ" sz="1800" b="0" kern="1200" dirty="0"/>
        </a:p>
      </dsp:txBody>
      <dsp:txXfrm>
        <a:off x="31419" y="4206038"/>
        <a:ext cx="10452762" cy="580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0D98E-6F76-4A30-9701-0874A4CE0CA8}">
      <dsp:nvSpPr>
        <dsp:cNvPr id="0" name=""/>
        <dsp:cNvSpPr/>
      </dsp:nvSpPr>
      <dsp:spPr>
        <a:xfrm>
          <a:off x="505202" y="0"/>
          <a:ext cx="9960808" cy="8601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28: Specifické informační a komunikační             systémy a infrastruktura II.</a:t>
          </a:r>
          <a:endParaRPr lang="cs-CZ" sz="3000" b="1" kern="1200" dirty="0">
            <a:ln>
              <a:solidFill>
                <a:schemeClr val="accent2">
                  <a:lumMod val="75000"/>
                </a:schemeClr>
              </a:solidFill>
            </a:ln>
          </a:endParaRPr>
        </a:p>
      </dsp:txBody>
      <dsp:txXfrm>
        <a:off x="547193" y="41991"/>
        <a:ext cx="9876826" cy="776198"/>
      </dsp:txXfrm>
    </dsp:sp>
    <dsp:sp modelId="{6F7DDB73-A15F-4587-9AB1-794C0BD54CD3}">
      <dsp:nvSpPr>
        <dsp:cNvPr id="0" name=""/>
        <dsp:cNvSpPr/>
      </dsp:nvSpPr>
      <dsp:spPr>
        <a:xfrm>
          <a:off x="0" y="862859"/>
          <a:ext cx="10971213" cy="4593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4/2016, příjem žádostí do 9/2017</a:t>
          </a:r>
          <a:endParaRPr lang="cs-CZ" sz="2500" kern="1200" dirty="0"/>
        </a:p>
      </dsp:txBody>
      <dsp:txXfrm>
        <a:off x="22421" y="885280"/>
        <a:ext cx="10926371" cy="414463"/>
      </dsp:txXfrm>
    </dsp:sp>
    <dsp:sp modelId="{304A48C8-90DF-4865-87CC-E6F6B2E22EC0}">
      <dsp:nvSpPr>
        <dsp:cNvPr id="0" name=""/>
        <dsp:cNvSpPr/>
      </dsp:nvSpPr>
      <dsp:spPr>
        <a:xfrm>
          <a:off x="0" y="1303655"/>
          <a:ext cx="10971213" cy="5705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</a:t>
          </a:r>
          <a:r>
            <a:rPr lang="cs-CZ" sz="2500" kern="1200" dirty="0" smtClean="0"/>
            <a:t> kraje, </a:t>
          </a:r>
          <a:r>
            <a:rPr lang="cs-CZ" sz="2500" u="sng" kern="1200" dirty="0" smtClean="0"/>
            <a:t>obce, </a:t>
          </a:r>
          <a:r>
            <a:rPr lang="cs-CZ" sz="2500" kern="1200" dirty="0" smtClean="0"/>
            <a:t>organizace zřizované nebo zakládané kraji nebo obcemi</a:t>
          </a:r>
          <a:endParaRPr lang="cs-CZ" sz="2500" kern="1200" dirty="0"/>
        </a:p>
      </dsp:txBody>
      <dsp:txXfrm>
        <a:off x="27850" y="1331505"/>
        <a:ext cx="10915513" cy="514800"/>
      </dsp:txXfrm>
    </dsp:sp>
    <dsp:sp modelId="{03BF5BF2-B3A9-43EE-BDA1-1174DF55F329}">
      <dsp:nvSpPr>
        <dsp:cNvPr id="0" name=""/>
        <dsp:cNvSpPr/>
      </dsp:nvSpPr>
      <dsp:spPr>
        <a:xfrm>
          <a:off x="0" y="1930611"/>
          <a:ext cx="10971213" cy="20904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500" kern="1200" dirty="0" smtClean="0"/>
            <a:t>musí vycházet ze Strategického rámce rozvoje veřejné správy - rozvoj, modernizace a zvýšení dostupnosti 5 komunikačních a informačních systémů a infrastruktury, budování, rozvoj a modernizace regionálních datových center a komunikační infrastruktury pro nově pořízené nebo modernizované informační systémy, vytváření nových informačních systémů v souvislosti s centry sdílených služeb aj.</a:t>
          </a:r>
          <a:endParaRPr lang="cs-CZ" sz="2500" kern="1200" dirty="0"/>
        </a:p>
      </dsp:txBody>
      <dsp:txXfrm>
        <a:off x="102049" y="2032660"/>
        <a:ext cx="10767115" cy="1886393"/>
      </dsp:txXfrm>
    </dsp:sp>
    <dsp:sp modelId="{CB2EF076-5E34-40CE-9D5E-6697B972DB22}">
      <dsp:nvSpPr>
        <dsp:cNvPr id="0" name=""/>
        <dsp:cNvSpPr/>
      </dsp:nvSpPr>
      <dsp:spPr>
        <a:xfrm>
          <a:off x="0" y="3984648"/>
          <a:ext cx="10971213" cy="6943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Calibri" panose="020F0502020204030204"/>
              <a:ea typeface="+mn-ea"/>
              <a:cs typeface="+mn-cs"/>
            </a:rPr>
            <a:t>Více informací k výzvě zde: </a:t>
          </a:r>
          <a:r>
            <a:rPr lang="cs-CZ" sz="1800" b="0" kern="1200" dirty="0" smtClean="0">
              <a:latin typeface="Calibri" panose="020F0502020204030204"/>
              <a:ea typeface="+mn-ea"/>
              <a:cs typeface="+mn-cs"/>
              <a:hlinkClick xmlns:r="http://schemas.openxmlformats.org/officeDocument/2006/relationships" r:id="rId1"/>
            </a:rPr>
            <a:t>http://www.dotaceeu.cz/cs/Microsites/IROP/Vyzvy/Vyzva-c-28-Specificke-informacni-a-komunikacni-systemy-a-infrastruktu</a:t>
          </a:r>
          <a:r>
            <a:rPr lang="cs-CZ" sz="1800" b="0" kern="1200" dirty="0" smtClean="0">
              <a:latin typeface="Calibri" panose="020F0502020204030204"/>
              <a:ea typeface="+mn-ea"/>
              <a:cs typeface="+mn-cs"/>
            </a:rPr>
            <a:t>  </a:t>
          </a:r>
          <a:endParaRPr lang="cs-CZ" sz="1800" b="0" kern="1200" dirty="0">
            <a:latin typeface="Calibri" panose="020F0502020204030204"/>
            <a:ea typeface="+mn-ea"/>
            <a:cs typeface="+mn-cs"/>
          </a:endParaRPr>
        </a:p>
      </dsp:txBody>
      <dsp:txXfrm>
        <a:off x="33896" y="4018544"/>
        <a:ext cx="10903421" cy="626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0D98E-6F76-4A30-9701-0874A4CE0CA8}">
      <dsp:nvSpPr>
        <dsp:cNvPr id="0" name=""/>
        <dsp:cNvSpPr/>
      </dsp:nvSpPr>
      <dsp:spPr>
        <a:xfrm>
          <a:off x="72022" y="365"/>
          <a:ext cx="9904021" cy="6102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37: Energetické úspory v bytových domech II. </a:t>
          </a:r>
          <a:endParaRPr lang="cs-CZ" sz="3000" b="1" kern="1200" dirty="0">
            <a:ln>
              <a:solidFill>
                <a:schemeClr val="accent2">
                  <a:lumMod val="75000"/>
                </a:schemeClr>
              </a:solidFill>
            </a:ln>
          </a:endParaRPr>
        </a:p>
      </dsp:txBody>
      <dsp:txXfrm>
        <a:off x="101814" y="30157"/>
        <a:ext cx="9844437" cy="550707"/>
      </dsp:txXfrm>
    </dsp:sp>
    <dsp:sp modelId="{6F7DDB73-A15F-4587-9AB1-794C0BD54CD3}">
      <dsp:nvSpPr>
        <dsp:cNvPr id="0" name=""/>
        <dsp:cNvSpPr/>
      </dsp:nvSpPr>
      <dsp:spPr>
        <a:xfrm>
          <a:off x="0" y="622289"/>
          <a:ext cx="10971213" cy="61372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7/2017, příjem žádostí do 11/2017</a:t>
          </a:r>
          <a:endParaRPr lang="cs-CZ" sz="2500" kern="1200" dirty="0"/>
        </a:p>
      </dsp:txBody>
      <dsp:txXfrm>
        <a:off x="29959" y="652248"/>
        <a:ext cx="10911295" cy="553804"/>
      </dsp:txXfrm>
    </dsp:sp>
    <dsp:sp modelId="{304A48C8-90DF-4865-87CC-E6F6B2E22EC0}">
      <dsp:nvSpPr>
        <dsp:cNvPr id="0" name=""/>
        <dsp:cNvSpPr/>
      </dsp:nvSpPr>
      <dsp:spPr>
        <a:xfrm>
          <a:off x="0" y="1293825"/>
          <a:ext cx="10971213" cy="7987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500" b="0" kern="1200" dirty="0" smtClean="0"/>
            <a:t>vlastníci bytových domů a společenství vlastníků jednotek </a:t>
          </a:r>
          <a:r>
            <a:rPr lang="cs-CZ" sz="1000" b="0" kern="1200" dirty="0" smtClean="0"/>
            <a:t>(stavba obsahuje min. 4 a více bytů)</a:t>
          </a:r>
          <a:endParaRPr lang="cs-CZ" sz="1000" b="0" kern="1200" dirty="0"/>
        </a:p>
      </dsp:txBody>
      <dsp:txXfrm>
        <a:off x="38994" y="1332819"/>
        <a:ext cx="10893225" cy="720800"/>
      </dsp:txXfrm>
    </dsp:sp>
    <dsp:sp modelId="{03BF5BF2-B3A9-43EE-BDA1-1174DF55F329}">
      <dsp:nvSpPr>
        <dsp:cNvPr id="0" name=""/>
        <dsp:cNvSpPr/>
      </dsp:nvSpPr>
      <dsp:spPr>
        <a:xfrm>
          <a:off x="0" y="2206862"/>
          <a:ext cx="10971213" cy="17609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000" b="0" kern="1200" dirty="0" smtClean="0"/>
            <a:t>celkové nebo dílčí energeticky úsporné renovace bytových domů- např. zlepšení tepelně-technických parametrů stavebních konstrukcí (zateplení stěn, střechy aj., výměna oken a dveří), výměna stávajícího (kotel na tuhá nebo kapalná fosilní paliva) nebo instalace nového zdroje tepla (plynový kondenzační kotel, kotel na biomasu, tepelné čerpadlo aj.), instalace solárních </a:t>
          </a:r>
          <a:r>
            <a:rPr lang="cs-CZ" sz="2000" b="0" kern="1200" dirty="0" err="1" smtClean="0"/>
            <a:t>fotovoltaických</a:t>
          </a:r>
          <a:r>
            <a:rPr lang="cs-CZ" sz="2000" b="0" kern="1200" dirty="0" smtClean="0"/>
            <a:t> soustav atd. </a:t>
          </a:r>
        </a:p>
      </dsp:txBody>
      <dsp:txXfrm>
        <a:off x="85963" y="2292825"/>
        <a:ext cx="10799287" cy="1589028"/>
      </dsp:txXfrm>
    </dsp:sp>
    <dsp:sp modelId="{28A499D5-B079-4AC1-A103-7CE24FE92937}">
      <dsp:nvSpPr>
        <dsp:cNvPr id="0" name=""/>
        <dsp:cNvSpPr/>
      </dsp:nvSpPr>
      <dsp:spPr>
        <a:xfrm>
          <a:off x="0" y="3809984"/>
          <a:ext cx="10971213" cy="82392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Více informací k výzvě: </a:t>
          </a:r>
          <a:r>
            <a:rPr lang="cs-CZ" sz="2000" b="0" kern="1200" dirty="0" smtClean="0">
              <a:hlinkClick xmlns:r="http://schemas.openxmlformats.org/officeDocument/2006/relationships" r:id="rId1"/>
            </a:rPr>
            <a:t>http://www.dotaceeu.cz/cs/Microsites/IROP/Vyzvy/Vyzva-c-37-Energeticke-uspory-v-bytovych-domech-II</a:t>
          </a:r>
          <a:r>
            <a:rPr lang="cs-CZ" sz="2000" b="0" kern="1200" dirty="0" smtClean="0"/>
            <a:t> </a:t>
          </a:r>
          <a:endParaRPr lang="cs-CZ" sz="2000" b="0" kern="1200" dirty="0"/>
        </a:p>
      </dsp:txBody>
      <dsp:txXfrm>
        <a:off x="40221" y="3850205"/>
        <a:ext cx="10890771" cy="743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0D98E-6F76-4A30-9701-0874A4CE0CA8}">
      <dsp:nvSpPr>
        <dsp:cNvPr id="0" name=""/>
        <dsp:cNvSpPr/>
      </dsp:nvSpPr>
      <dsp:spPr>
        <a:xfrm>
          <a:off x="478136" y="1045"/>
          <a:ext cx="9888623" cy="10138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72: </a:t>
          </a:r>
          <a:r>
            <a:rPr lang="cs-CZ" sz="3000" b="1" kern="1200" dirty="0" err="1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Cyklodoprava</a:t>
          </a:r>
          <a:r>
            <a:rPr lang="cs-CZ" sz="30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 II.</a:t>
          </a:r>
          <a:endParaRPr lang="cs-CZ" sz="3000" b="1" kern="1200" dirty="0">
            <a:ln>
              <a:solidFill>
                <a:schemeClr val="accent2">
                  <a:lumMod val="75000"/>
                </a:schemeClr>
              </a:solidFill>
            </a:ln>
          </a:endParaRPr>
        </a:p>
      </dsp:txBody>
      <dsp:txXfrm>
        <a:off x="527628" y="50537"/>
        <a:ext cx="9789639" cy="914858"/>
      </dsp:txXfrm>
    </dsp:sp>
    <dsp:sp modelId="{6F7DDB73-A15F-4587-9AB1-794C0BD54CD3}">
      <dsp:nvSpPr>
        <dsp:cNvPr id="0" name=""/>
        <dsp:cNvSpPr/>
      </dsp:nvSpPr>
      <dsp:spPr>
        <a:xfrm>
          <a:off x="0" y="1018586"/>
          <a:ext cx="11305256" cy="5712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latin typeface="Calibri" panose="020F0502020204030204"/>
              <a:ea typeface="+mn-ea"/>
              <a:cs typeface="+mn-cs"/>
            </a:rPr>
            <a:t>Kdy: </a:t>
          </a:r>
          <a:r>
            <a:rPr lang="cs-CZ" sz="2500" kern="1200" dirty="0" smtClean="0">
              <a:latin typeface="Calibri" panose="020F0502020204030204"/>
              <a:ea typeface="+mn-ea"/>
              <a:cs typeface="+mn-cs"/>
            </a:rPr>
            <a:t>vyhlášení 4/2017, příjem žádostí do 9/2017</a:t>
          </a:r>
          <a:endParaRPr lang="cs-CZ" sz="2500" kern="1200" dirty="0">
            <a:latin typeface="Calibri" panose="020F0502020204030204"/>
            <a:ea typeface="+mn-ea"/>
            <a:cs typeface="+mn-cs"/>
          </a:endParaRPr>
        </a:p>
      </dsp:txBody>
      <dsp:txXfrm>
        <a:off x="27886" y="1046472"/>
        <a:ext cx="11249484" cy="515477"/>
      </dsp:txXfrm>
    </dsp:sp>
    <dsp:sp modelId="{304A48C8-90DF-4865-87CC-E6F6B2E22EC0}">
      <dsp:nvSpPr>
        <dsp:cNvPr id="0" name=""/>
        <dsp:cNvSpPr/>
      </dsp:nvSpPr>
      <dsp:spPr>
        <a:xfrm>
          <a:off x="0" y="1590960"/>
          <a:ext cx="11305256" cy="6247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latin typeface="Calibri" panose="020F0502020204030204"/>
              <a:ea typeface="+mn-ea"/>
              <a:cs typeface="+mn-cs"/>
            </a:rPr>
            <a:t>Žadatelé:</a:t>
          </a:r>
          <a:r>
            <a:rPr lang="cs-CZ" sz="2500" kern="1200" dirty="0" smtClean="0">
              <a:latin typeface="Calibri" panose="020F0502020204030204"/>
              <a:ea typeface="+mn-ea"/>
              <a:cs typeface="+mn-cs"/>
            </a:rPr>
            <a:t> kraje, </a:t>
          </a:r>
          <a:r>
            <a:rPr lang="cs-CZ" sz="2500" u="sng" kern="1200" dirty="0" smtClean="0">
              <a:latin typeface="Calibri" panose="020F0502020204030204"/>
              <a:ea typeface="+mn-ea"/>
              <a:cs typeface="+mn-cs"/>
            </a:rPr>
            <a:t>obce,</a:t>
          </a:r>
          <a:r>
            <a:rPr lang="cs-CZ" sz="2500" kern="1200" dirty="0" smtClean="0">
              <a:latin typeface="Calibri" panose="020F0502020204030204"/>
              <a:ea typeface="+mn-ea"/>
              <a:cs typeface="+mn-cs"/>
            </a:rPr>
            <a:t> DSO, organizace zřizované nebo zakládané kraji, obcemi, DSO</a:t>
          </a:r>
          <a:endParaRPr lang="cs-CZ" sz="2500" kern="1200" dirty="0">
            <a:latin typeface="Calibri" panose="020F0502020204030204"/>
            <a:ea typeface="+mn-ea"/>
            <a:cs typeface="+mn-cs"/>
          </a:endParaRPr>
        </a:p>
      </dsp:txBody>
      <dsp:txXfrm>
        <a:off x="30497" y="1621457"/>
        <a:ext cx="11244262" cy="563735"/>
      </dsp:txXfrm>
    </dsp:sp>
    <dsp:sp modelId="{03BF5BF2-B3A9-43EE-BDA1-1174DF55F329}">
      <dsp:nvSpPr>
        <dsp:cNvPr id="0" name=""/>
        <dsp:cNvSpPr/>
      </dsp:nvSpPr>
      <dsp:spPr>
        <a:xfrm>
          <a:off x="0" y="2138702"/>
          <a:ext cx="11305256" cy="17326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latin typeface="Calibri" panose="020F0502020204030204"/>
              <a:ea typeface="+mn-ea"/>
              <a:cs typeface="+mn-cs"/>
            </a:rPr>
            <a:t>Aktivity: </a:t>
          </a:r>
          <a:r>
            <a:rPr lang="cs-CZ" sz="2500" kern="1200" dirty="0" smtClean="0">
              <a:latin typeface="Calibri" panose="020F0502020204030204"/>
              <a:ea typeface="+mn-ea"/>
              <a:cs typeface="+mn-cs"/>
            </a:rPr>
            <a:t>rekonstrukce, modernizace a výstavba samostatných stezek nebo pruhů pro cyklisty a chodce včetně doprovodné infrastruktury sloužící k dopravě do zaměstnání, škol a za službami * se společným nebo odděleným provozem,                   v přidruženém prostoru silnic a místních komunikací </a:t>
          </a:r>
          <a:endParaRPr lang="cs-CZ" sz="2500" kern="1200" dirty="0">
            <a:latin typeface="Calibri" panose="020F0502020204030204"/>
            <a:ea typeface="+mn-ea"/>
            <a:cs typeface="+mn-cs"/>
          </a:endParaRPr>
        </a:p>
      </dsp:txBody>
      <dsp:txXfrm>
        <a:off x="84579" y="2223281"/>
        <a:ext cx="11136098" cy="1563448"/>
      </dsp:txXfrm>
    </dsp:sp>
    <dsp:sp modelId="{E8C321F2-3266-40B0-8514-38888BAEAE8A}">
      <dsp:nvSpPr>
        <dsp:cNvPr id="0" name=""/>
        <dsp:cNvSpPr/>
      </dsp:nvSpPr>
      <dsp:spPr>
        <a:xfrm>
          <a:off x="0" y="3958492"/>
          <a:ext cx="11305256" cy="7198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Více informací k výzvě: </a:t>
          </a:r>
          <a:r>
            <a:rPr lang="cs-CZ" sz="2000" b="0" kern="1200" dirty="0" smtClean="0">
              <a:hlinkClick xmlns:r="http://schemas.openxmlformats.org/officeDocument/2006/relationships" r:id="rId1"/>
            </a:rPr>
            <a:t>http://www.dotaceeu.cz/cs/Microsites/IROP/Vyzvy/Vyzva-c-72-Cyklodoprava-II</a:t>
          </a:r>
          <a:r>
            <a:rPr lang="cs-CZ" sz="2000" b="0" kern="1200" dirty="0" smtClean="0"/>
            <a:t>  </a:t>
          </a:r>
          <a:endParaRPr lang="cs-CZ" sz="2000" b="0" kern="1200" dirty="0"/>
        </a:p>
      </dsp:txBody>
      <dsp:txXfrm>
        <a:off x="35142" y="3993634"/>
        <a:ext cx="11234972" cy="6495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8860D-D7E4-4CDE-A9AB-6A3253B908A7}">
      <dsp:nvSpPr>
        <dsp:cNvPr id="0" name=""/>
        <dsp:cNvSpPr/>
      </dsp:nvSpPr>
      <dsp:spPr>
        <a:xfrm>
          <a:off x="54" y="34032"/>
          <a:ext cx="10603348" cy="10365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73: Výstavba a modernizace přestupních terminálů II.</a:t>
          </a:r>
          <a:endParaRPr lang="cs-CZ" sz="3000" b="1" kern="1200" dirty="0">
            <a:ln>
              <a:solidFill>
                <a:schemeClr val="accent2">
                  <a:lumMod val="75000"/>
                </a:schemeClr>
              </a:solidFill>
            </a:ln>
          </a:endParaRPr>
        </a:p>
      </dsp:txBody>
      <dsp:txXfrm>
        <a:off x="50652" y="84630"/>
        <a:ext cx="10502152" cy="935315"/>
      </dsp:txXfrm>
    </dsp:sp>
    <dsp:sp modelId="{768F33C2-708A-43A6-B5F9-285C9DD8C790}">
      <dsp:nvSpPr>
        <dsp:cNvPr id="0" name=""/>
        <dsp:cNvSpPr/>
      </dsp:nvSpPr>
      <dsp:spPr>
        <a:xfrm>
          <a:off x="0" y="1207024"/>
          <a:ext cx="10971213" cy="45342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4/2017, příjem žádostí do 9/2017</a:t>
          </a:r>
          <a:endParaRPr lang="cs-CZ" sz="2500" kern="1200" dirty="0"/>
        </a:p>
      </dsp:txBody>
      <dsp:txXfrm>
        <a:off x="22134" y="1229158"/>
        <a:ext cx="10926945" cy="409159"/>
      </dsp:txXfrm>
    </dsp:sp>
    <dsp:sp modelId="{A4F6C044-9701-4059-B2EE-0BFEF1FE22F7}">
      <dsp:nvSpPr>
        <dsp:cNvPr id="0" name=""/>
        <dsp:cNvSpPr/>
      </dsp:nvSpPr>
      <dsp:spPr>
        <a:xfrm>
          <a:off x="0" y="1735826"/>
          <a:ext cx="10971213" cy="87837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Žadatelé: </a:t>
          </a:r>
          <a:r>
            <a:rPr lang="cs-CZ" sz="2100" kern="1200" dirty="0" smtClean="0"/>
            <a:t>Kraje, </a:t>
          </a:r>
          <a:r>
            <a:rPr lang="cs-CZ" sz="2100" u="sng" kern="1200" dirty="0" smtClean="0"/>
            <a:t>obce,</a:t>
          </a:r>
          <a:r>
            <a:rPr lang="cs-CZ" sz="2100" kern="1200" dirty="0" smtClean="0"/>
            <a:t> DSO, organizace zřizované nebo zakládané kraji, obcemi, DSO, dopravci ve veřejné dopravě na základě smlouvy o veřejných službách v přepravě cestujících</a:t>
          </a:r>
          <a:endParaRPr lang="cs-CZ" sz="2100" kern="1200" dirty="0"/>
        </a:p>
      </dsp:txBody>
      <dsp:txXfrm>
        <a:off x="42879" y="1778705"/>
        <a:ext cx="10885455" cy="792619"/>
      </dsp:txXfrm>
    </dsp:sp>
    <dsp:sp modelId="{AEE02C08-123A-44C6-9C84-35216EEE0E98}">
      <dsp:nvSpPr>
        <dsp:cNvPr id="0" name=""/>
        <dsp:cNvSpPr/>
      </dsp:nvSpPr>
      <dsp:spPr>
        <a:xfrm>
          <a:off x="0" y="2641524"/>
          <a:ext cx="10971213" cy="87837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Aktivity: </a:t>
          </a:r>
          <a:r>
            <a:rPr lang="cs-CZ" sz="2100" b="0" kern="1200" dirty="0" smtClean="0"/>
            <a:t>rekonstrukce, modernizace a výstavba terminálů jako významných přestupních uzlů veřejné dopravy včetně rekonstrukce a výstavby parkovacích systémů atd. </a:t>
          </a:r>
          <a:endParaRPr lang="cs-CZ" sz="2100" b="0" kern="1200" dirty="0"/>
        </a:p>
      </dsp:txBody>
      <dsp:txXfrm>
        <a:off x="42879" y="2684403"/>
        <a:ext cx="10885455" cy="792619"/>
      </dsp:txXfrm>
    </dsp:sp>
    <dsp:sp modelId="{D34A76EF-5EEE-4950-885C-BBFD47B07AEA}">
      <dsp:nvSpPr>
        <dsp:cNvPr id="0" name=""/>
        <dsp:cNvSpPr/>
      </dsp:nvSpPr>
      <dsp:spPr>
        <a:xfrm>
          <a:off x="0" y="3643316"/>
          <a:ext cx="10971213" cy="87837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Více informací k výzvě: </a:t>
          </a:r>
          <a:r>
            <a:rPr lang="cs-CZ" sz="2100" b="0" kern="1200" dirty="0" smtClean="0">
              <a:hlinkClick xmlns:r="http://schemas.openxmlformats.org/officeDocument/2006/relationships" r:id="rId1"/>
            </a:rPr>
            <a:t>http://www.dotaceeu.cz/cs/Microsites/IROP/Vyzvy/Vyzva-c-73-Vystavba-a-modernizace-prestupnich-terminalu-II</a:t>
          </a:r>
          <a:r>
            <a:rPr lang="cs-CZ" sz="2100" b="0" kern="1200" dirty="0" smtClean="0"/>
            <a:t>  </a:t>
          </a:r>
          <a:endParaRPr lang="cs-CZ" sz="2100" b="0" kern="1200" dirty="0"/>
        </a:p>
      </dsp:txBody>
      <dsp:txXfrm>
        <a:off x="42879" y="3686195"/>
        <a:ext cx="10885455" cy="792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CC08F-7C2A-4B38-A4D8-FB45ADC8BB46}">
      <dsp:nvSpPr>
        <dsp:cNvPr id="0" name=""/>
        <dsp:cNvSpPr/>
      </dsp:nvSpPr>
      <dsp:spPr>
        <a:xfrm>
          <a:off x="1280671" y="1762"/>
          <a:ext cx="7482109" cy="55826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Výzva č. 74: Polyfunkční komunitní centra</a:t>
          </a:r>
          <a:endParaRPr lang="cs-CZ" sz="3000" kern="1200" dirty="0">
            <a:ln>
              <a:solidFill>
                <a:schemeClr val="accent2">
                  <a:lumMod val="75000"/>
                </a:schemeClr>
              </a:solidFill>
            </a:ln>
          </a:endParaRPr>
        </a:p>
      </dsp:txBody>
      <dsp:txXfrm>
        <a:off x="1307923" y="29014"/>
        <a:ext cx="7427605" cy="503759"/>
      </dsp:txXfrm>
    </dsp:sp>
    <dsp:sp modelId="{F84654CB-497D-42F5-A97B-1A167DBA0CB9}">
      <dsp:nvSpPr>
        <dsp:cNvPr id="0" name=""/>
        <dsp:cNvSpPr/>
      </dsp:nvSpPr>
      <dsp:spPr>
        <a:xfrm>
          <a:off x="0" y="560761"/>
          <a:ext cx="11233248" cy="6055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4/2017, příjem žádostí do 11/2017</a:t>
          </a:r>
          <a:endParaRPr lang="cs-CZ" sz="2500" kern="1200" dirty="0"/>
        </a:p>
      </dsp:txBody>
      <dsp:txXfrm>
        <a:off x="29561" y="590322"/>
        <a:ext cx="11174126" cy="546448"/>
      </dsp:txXfrm>
    </dsp:sp>
    <dsp:sp modelId="{93393916-535D-4DEB-8BF8-D0519FF2B242}">
      <dsp:nvSpPr>
        <dsp:cNvPr id="0" name=""/>
        <dsp:cNvSpPr/>
      </dsp:nvSpPr>
      <dsp:spPr>
        <a:xfrm>
          <a:off x="0" y="1167221"/>
          <a:ext cx="11233248" cy="8460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Žadatelé: </a:t>
          </a:r>
          <a:r>
            <a:rPr lang="cs-CZ" sz="2500" b="0" kern="1200" dirty="0" smtClean="0"/>
            <a:t>kraje, obce, dobrovolné svazky obcí, </a:t>
          </a:r>
          <a:r>
            <a:rPr lang="cs-CZ" sz="2500" kern="1200" dirty="0" smtClean="0"/>
            <a:t>organizace zřizované nebo zakládané kraji, obcemi, NNO, církve, církevní organizace</a:t>
          </a:r>
          <a:r>
            <a:rPr lang="cs-CZ" sz="2500" b="1" kern="1200" dirty="0" smtClean="0"/>
            <a:t> </a:t>
          </a:r>
        </a:p>
      </dsp:txBody>
      <dsp:txXfrm>
        <a:off x="41303" y="1208524"/>
        <a:ext cx="11150642" cy="763484"/>
      </dsp:txXfrm>
    </dsp:sp>
    <dsp:sp modelId="{F695BAD1-8CC0-492E-A6BE-EB8CE508658B}">
      <dsp:nvSpPr>
        <dsp:cNvPr id="0" name=""/>
        <dsp:cNvSpPr/>
      </dsp:nvSpPr>
      <dsp:spPr>
        <a:xfrm>
          <a:off x="0" y="2014664"/>
          <a:ext cx="11233248" cy="243427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500" b="1" kern="1200" dirty="0" smtClean="0"/>
            <a:t>Aktivity: </a:t>
          </a:r>
          <a:r>
            <a:rPr lang="cs-CZ" sz="2400" b="0" kern="1200" dirty="0" smtClean="0"/>
            <a:t>stavby, stavební práce, rekonstrukce spojené s výstavbou PKC, nákup budovy a vybavení pro zajištění provozu PKC </a:t>
          </a:r>
          <a:endParaRPr lang="cs-CZ" sz="2000" b="0" kern="1200" dirty="0" smtClean="0"/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600" b="0" kern="1200" dirty="0" smtClean="0"/>
            <a:t>*Podporována víceúčelová zařízení k setkávání komunity za účelem realizace sociálních, vzdělávacích, kulturních a rekreačních aktivit s cílem zlepšit sociální situaci jednotlivce a komunity jako celku.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600" b="0" kern="1200" dirty="0" smtClean="0"/>
            <a:t>* V době udržitelnosti projektu má žadatel povinnost zajistit </a:t>
          </a:r>
          <a:r>
            <a:rPr lang="cs-CZ" sz="1600" b="0" u="sng" kern="1200" dirty="0" smtClean="0"/>
            <a:t>minimálně jednoho pracovníka se vzděláním podle zákona o sociálních službách,</a:t>
          </a:r>
          <a:r>
            <a:rPr lang="cs-CZ" sz="1600" b="0" kern="1200" dirty="0" smtClean="0"/>
            <a:t> který bude v PKC působit.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600" b="0" kern="1200" dirty="0" smtClean="0"/>
            <a:t>* </a:t>
          </a:r>
          <a:r>
            <a:rPr lang="cs-CZ" sz="1600" b="0" u="sng" kern="1200" dirty="0" smtClean="0"/>
            <a:t>PKC se musí tematicky zaměřovat na více typů aktivit: </a:t>
          </a:r>
          <a:r>
            <a:rPr lang="cs-CZ" sz="1600" b="0" kern="1200" dirty="0" smtClean="0"/>
            <a:t>sociální služby, volnočasové aktivity, kulturní/výchovně/vzdělávací služby, environmentální služby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600" b="0" kern="1200" dirty="0" smtClean="0"/>
            <a:t>* </a:t>
          </a:r>
          <a:r>
            <a:rPr lang="cs-CZ" sz="1600" b="1" kern="1200" dirty="0" smtClean="0"/>
            <a:t>Cílem výzvy není budování kulturních center nebo prostor pro masovou zábavu.   </a:t>
          </a:r>
          <a:endParaRPr lang="cs-CZ" sz="1800" b="1" kern="1200" dirty="0"/>
        </a:p>
      </dsp:txBody>
      <dsp:txXfrm>
        <a:off x="118832" y="2133496"/>
        <a:ext cx="10995584" cy="2196613"/>
      </dsp:txXfrm>
    </dsp:sp>
    <dsp:sp modelId="{6A0C2981-9279-428C-973D-9C0836257ACA}">
      <dsp:nvSpPr>
        <dsp:cNvPr id="0" name=""/>
        <dsp:cNvSpPr/>
      </dsp:nvSpPr>
      <dsp:spPr>
        <a:xfrm>
          <a:off x="0" y="4453417"/>
          <a:ext cx="11233248" cy="6917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Více informací k výzvě: </a:t>
          </a:r>
          <a:r>
            <a:rPr lang="cs-CZ" sz="1800" b="0" kern="1200" dirty="0" smtClean="0">
              <a:hlinkClick xmlns:r="http://schemas.openxmlformats.org/officeDocument/2006/relationships" r:id="rId1"/>
            </a:rPr>
            <a:t>http://www.dotaceeu.cz/cs/Microsites/IROP/Vyzvy/Vyzva-c-74-Rozvoj-infrastruktury-polyfunkcnich-komunitnich-center</a:t>
          </a:r>
          <a:r>
            <a:rPr lang="cs-CZ" sz="1800" b="0" kern="1200" dirty="0" smtClean="0"/>
            <a:t>  </a:t>
          </a:r>
          <a:endParaRPr lang="cs-CZ" sz="1800" b="0" kern="1200" dirty="0"/>
        </a:p>
      </dsp:txBody>
      <dsp:txXfrm>
        <a:off x="33768" y="4487185"/>
        <a:ext cx="11165712" cy="624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537668" y="0"/>
          <a:ext cx="9921124" cy="786135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/>
            <a:t>Výzva č. 52: Podpora sociálního začleňování v SVL - 3. výzva</a:t>
          </a:r>
          <a:endParaRPr lang="cs-CZ" sz="3000" kern="1200" dirty="0"/>
        </a:p>
      </dsp:txBody>
      <dsp:txXfrm>
        <a:off x="576044" y="38376"/>
        <a:ext cx="9844372" cy="709383"/>
      </dsp:txXfrm>
    </dsp:sp>
    <dsp:sp modelId="{2DC0F2CF-3CDE-4525-8719-97C625851A66}">
      <dsp:nvSpPr>
        <dsp:cNvPr id="0" name=""/>
        <dsp:cNvSpPr/>
      </dsp:nvSpPr>
      <dsp:spPr>
        <a:xfrm>
          <a:off x="0" y="722653"/>
          <a:ext cx="10971213" cy="715114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Kdy: </a:t>
          </a:r>
          <a:r>
            <a:rPr lang="cs-CZ" sz="2500" kern="1200" dirty="0" smtClean="0"/>
            <a:t>vyhlášení 1/2017, příjem žádostí do 6/2018 (projekty na 36 měsíců)</a:t>
          </a:r>
          <a:endParaRPr lang="cs-CZ" sz="2500" kern="1200" dirty="0"/>
        </a:p>
      </dsp:txBody>
      <dsp:txXfrm>
        <a:off x="34909" y="757562"/>
        <a:ext cx="10901395" cy="645296"/>
      </dsp:txXfrm>
    </dsp:sp>
    <dsp:sp modelId="{7050804D-CA51-47D5-A1A9-521CCC260A58}">
      <dsp:nvSpPr>
        <dsp:cNvPr id="0" name=""/>
        <dsp:cNvSpPr/>
      </dsp:nvSpPr>
      <dsp:spPr>
        <a:xfrm>
          <a:off x="0" y="1441795"/>
          <a:ext cx="10971213" cy="1231659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500" b="1" kern="1200" dirty="0" smtClean="0"/>
            <a:t>Žadatelé: </a:t>
          </a:r>
          <a:r>
            <a:rPr lang="cs-CZ" sz="2500" b="0" u="sng" kern="1200" dirty="0" smtClean="0"/>
            <a:t>obce, </a:t>
          </a:r>
          <a:r>
            <a:rPr lang="cs-CZ" sz="2500" b="0" kern="1200" dirty="0" smtClean="0"/>
            <a:t>organizace zřizované obcemi a kraji, DSO, NNO, poskytovatelé sociálních služeb zapsaní v registru poskytovatelů soc. služeb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800" b="1" kern="1200" dirty="0" smtClean="0"/>
            <a:t>* Výzva je určena pro obce vybrané Monitorovacím výborem Rady vlády ČR pro činnost Agentury pro sociální začleňování do 31. 12. 2017!</a:t>
          </a:r>
          <a:endParaRPr lang="cs-CZ" sz="1800" b="1" kern="1200" dirty="0"/>
        </a:p>
      </dsp:txBody>
      <dsp:txXfrm>
        <a:off x="60125" y="1501920"/>
        <a:ext cx="10850963" cy="1111409"/>
      </dsp:txXfrm>
    </dsp:sp>
    <dsp:sp modelId="{AA406266-03F5-495B-B9C0-92E6D66F3E4B}">
      <dsp:nvSpPr>
        <dsp:cNvPr id="0" name=""/>
        <dsp:cNvSpPr/>
      </dsp:nvSpPr>
      <dsp:spPr>
        <a:xfrm>
          <a:off x="0" y="2722140"/>
          <a:ext cx="10971213" cy="1636612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Aktivity: </a:t>
          </a:r>
          <a:r>
            <a:rPr lang="cs-CZ" sz="2000" b="1" kern="1200" dirty="0" smtClean="0"/>
            <a:t>přímá podpora cílové skupiny (osoby sociálně vyloučené nebo ohroženy vyloučením) </a:t>
          </a:r>
        </a:p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- </a:t>
          </a:r>
          <a:r>
            <a:rPr lang="cs-CZ" sz="2000" kern="1200" dirty="0" smtClean="0"/>
            <a:t>podpora soc. služeb, profesionální realizace soc. práce, komunitní soc. práce a komunitní centra, podpora osob v přístupu k bydlení,  k zaměstnání, podpora služeb pro ohrožené děti a rodiny, pro závislé, programy prevence soc. patologických jevů, podpora služeb pro osoby po výkonu trestu aj.                                                         </a:t>
          </a:r>
          <a:endParaRPr lang="cs-CZ" sz="2500" kern="1200" dirty="0"/>
        </a:p>
      </dsp:txBody>
      <dsp:txXfrm>
        <a:off x="79893" y="2802033"/>
        <a:ext cx="10811427" cy="1476826"/>
      </dsp:txXfrm>
    </dsp:sp>
    <dsp:sp modelId="{7B36B414-6005-494E-A1C5-97E62D752785}">
      <dsp:nvSpPr>
        <dsp:cNvPr id="0" name=""/>
        <dsp:cNvSpPr/>
      </dsp:nvSpPr>
      <dsp:spPr>
        <a:xfrm>
          <a:off x="0" y="4387186"/>
          <a:ext cx="10971213" cy="507803"/>
        </a:xfrm>
        <a:prstGeom prst="round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Více informací k výzvě: </a:t>
          </a:r>
          <a:r>
            <a:rPr lang="cs-CZ" sz="1800" kern="1200" dirty="0" smtClean="0">
              <a:hlinkClick xmlns:r="http://schemas.openxmlformats.org/officeDocument/2006/relationships" r:id="rId1"/>
            </a:rPr>
            <a:t>https://www.esfcr.cz/vyzva-052-opz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24789" y="4411975"/>
        <a:ext cx="10921635" cy="4582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9CA-89C6-4AB7-86E2-CBF1CD37B6C5}">
      <dsp:nvSpPr>
        <dsp:cNvPr id="0" name=""/>
        <dsp:cNvSpPr/>
      </dsp:nvSpPr>
      <dsp:spPr>
        <a:xfrm>
          <a:off x="473093" y="0"/>
          <a:ext cx="9569412" cy="1001223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Výzva č. 71: Podpora procesů ve službách a podpora rozvoje sociální práce </a:t>
          </a:r>
          <a:endParaRPr lang="cs-CZ" sz="3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1969" y="48876"/>
        <a:ext cx="9471660" cy="903471"/>
      </dsp:txXfrm>
    </dsp:sp>
    <dsp:sp modelId="{2DC0F2CF-3CDE-4525-8719-97C625851A66}">
      <dsp:nvSpPr>
        <dsp:cNvPr id="0" name=""/>
        <dsp:cNvSpPr/>
      </dsp:nvSpPr>
      <dsp:spPr>
        <a:xfrm>
          <a:off x="0" y="923233"/>
          <a:ext cx="10515600" cy="884267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Kdy: </a:t>
          </a:r>
          <a:r>
            <a:rPr lang="cs-CZ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vyhlášení 4/2017, příjem žádostí do 7/2017</a:t>
          </a:r>
          <a:endParaRPr lang="cs-CZ" sz="2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166" y="966399"/>
        <a:ext cx="10429268" cy="797935"/>
      </dsp:txXfrm>
    </dsp:sp>
    <dsp:sp modelId="{7050804D-CA51-47D5-A1A9-521CCC260A58}">
      <dsp:nvSpPr>
        <dsp:cNvPr id="0" name=""/>
        <dsp:cNvSpPr/>
      </dsp:nvSpPr>
      <dsp:spPr>
        <a:xfrm>
          <a:off x="0" y="1808928"/>
          <a:ext cx="10515600" cy="1088300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Žadatelé: </a:t>
          </a:r>
          <a:r>
            <a:rPr lang="cs-CZ" sz="25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organizace zřizované kraji a obcemi, obce, DSO, NNO a poskytovatelé sociálních služeb </a:t>
          </a:r>
          <a:endParaRPr lang="cs-CZ" sz="25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3126" y="1862054"/>
        <a:ext cx="10409348" cy="982048"/>
      </dsp:txXfrm>
    </dsp:sp>
    <dsp:sp modelId="{AA406266-03F5-495B-B9C0-92E6D66F3E4B}">
      <dsp:nvSpPr>
        <dsp:cNvPr id="0" name=""/>
        <dsp:cNvSpPr/>
      </dsp:nvSpPr>
      <dsp:spPr>
        <a:xfrm>
          <a:off x="0" y="2808186"/>
          <a:ext cx="10515600" cy="1515236"/>
        </a:xfrm>
        <a:prstGeom prst="roundRect">
          <a:avLst/>
        </a:prstGeom>
        <a:gradFill rotWithShape="0">
          <a:gsLst>
            <a:gs pos="0">
              <a:srgbClr val="FFEFD1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Aktivity: </a:t>
          </a:r>
          <a:r>
            <a:rPr lang="cs-CZ" sz="20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1) rozvíjení a zkvalitňování sociálních služeb, sociální práce a sociálně-právní ochrana dětí</a:t>
          </a:r>
          <a:r>
            <a:rPr lang="cs-CZ" sz="20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(vytváření kontrolních mechanismů – procesní audity, mapování potřeb, analýzy současného stavu, vzdělávací plány zaměstnanců), nová řešení v sociálních službách </a:t>
          </a:r>
          <a:r>
            <a:rPr lang="cs-CZ" sz="20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2) podpora pečujících osob – podpora neformálních pečovatelů a asistentů péče</a:t>
          </a:r>
          <a:endParaRPr lang="cs-CZ" sz="20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3968" y="2882154"/>
        <a:ext cx="10367664" cy="1367300"/>
      </dsp:txXfrm>
    </dsp:sp>
    <dsp:sp modelId="{4F51C10B-62E8-489E-8095-E51C0507E50F}">
      <dsp:nvSpPr>
        <dsp:cNvPr id="0" name=""/>
        <dsp:cNvSpPr/>
      </dsp:nvSpPr>
      <dsp:spPr>
        <a:xfrm>
          <a:off x="0" y="4462651"/>
          <a:ext cx="10515600" cy="304940"/>
        </a:xfrm>
        <a:prstGeom prst="round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Více informací k výzvě: </a:t>
          </a:r>
          <a:r>
            <a:rPr lang="cs-CZ" sz="1800" b="0" kern="1200" dirty="0" smtClean="0">
              <a:hlinkClick xmlns:r="http://schemas.openxmlformats.org/officeDocument/2006/relationships" r:id="rId1"/>
            </a:rPr>
            <a:t>https://www.esfcr.cz/vyzva-071-opz</a:t>
          </a:r>
          <a:r>
            <a:rPr lang="cs-CZ" sz="1800" b="0" kern="1200" dirty="0" smtClean="0"/>
            <a:t> </a:t>
          </a:r>
          <a:endParaRPr lang="cs-CZ" sz="1800" b="0" kern="1200" dirty="0"/>
        </a:p>
      </dsp:txBody>
      <dsp:txXfrm>
        <a:off x="14886" y="4477537"/>
        <a:ext cx="10485828" cy="275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99F90-A9CD-4FBE-BF68-445B836603EF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40D0A-D94C-4037-A9D3-797FB41D49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65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1" algn="l" defTabSz="914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2" algn="l" defTabSz="914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2438" y="685800"/>
            <a:ext cx="5953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E2893-E940-436A-81A3-8319718B928B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52438" y="685800"/>
            <a:ext cx="5953125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98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000" y="4734895"/>
            <a:ext cx="8533289" cy="504055"/>
          </a:xfrm>
          <a:prstGeom prst="rect">
            <a:avLst/>
          </a:prstGeom>
        </p:spPr>
        <p:txBody>
          <a:bodyPr lIns="89982" tIns="45710" rIns="91420" bIns="45710">
            <a:normAutofit/>
          </a:bodyPr>
          <a:lstStyle>
            <a:lvl1pPr marL="0" indent="0" algn="l">
              <a:buNone/>
              <a:defRPr sz="2800" baseline="0">
                <a:solidFill>
                  <a:srgbClr val="034EA2"/>
                </a:solidFill>
              </a:defRPr>
            </a:lvl1pPr>
            <a:lvl2pPr marL="614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7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2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autora/autorů</a:t>
            </a:r>
            <a:endParaRPr lang="cs-CZ" dirty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000" y="900002"/>
            <a:ext cx="4464496" cy="615533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cs-CZ" sz="1400" b="1" dirty="0" smtClean="0"/>
              <a:t>MINISTERSTVO PRO MÍSTNÍ ROZVOJ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000" b="1" dirty="0" smtClean="0"/>
              <a:t>Národní orgán pro koordinaci</a:t>
            </a:r>
            <a:endParaRPr lang="cs-CZ" sz="2000" b="1" dirty="0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89982" tIns="45710" rIns="91420" bIns="45710">
            <a:normAutofit/>
          </a:bodyPr>
          <a:lstStyle>
            <a:lvl1pPr algn="l">
              <a:defRPr sz="40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" y="5454652"/>
            <a:ext cx="4608512" cy="360363"/>
          </a:xfrm>
          <a:prstGeom prst="rect">
            <a:avLst/>
          </a:prstGeom>
        </p:spPr>
        <p:txBody>
          <a:bodyPr lIns="89982" tIns="45710" rIns="143971" bIns="45710">
            <a:noAutofit/>
          </a:bodyPr>
          <a:lstStyle>
            <a:lvl1pPr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 dirty="0" smtClean="0"/>
              <a:t>Datum a místo</a:t>
            </a:r>
            <a:endParaRPr lang="cs-CZ" dirty="0"/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9" y="0"/>
            <a:ext cx="4590876" cy="459087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9" y="5959030"/>
            <a:ext cx="4464496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768"/>
            <a:ext cx="12209461" cy="10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 descr="OPTP_CZ_RO_B_C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6312861"/>
            <a:ext cx="3985165" cy="68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1"/>
          <a:stretch>
            <a:fillRect/>
          </a:stretch>
        </p:blipFill>
        <p:spPr bwMode="auto">
          <a:xfrm>
            <a:off x="4150244" y="6320988"/>
            <a:ext cx="8040169" cy="7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81188"/>
            <a:ext cx="10971372" cy="925313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1" y="1566864"/>
            <a:ext cx="10945812" cy="439261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/>
          </a:p>
        </p:txBody>
      </p:sp>
      <p:sp>
        <p:nvSpPr>
          <p:cNvPr id="7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1097737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2E83AE-7824-4DB9-BF95-A45F5F66A7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6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768"/>
            <a:ext cx="12209461" cy="10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 descr="OPTP_CZ_RO_B_C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6312861"/>
            <a:ext cx="3985165" cy="68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1"/>
          <a:stretch>
            <a:fillRect/>
          </a:stretch>
        </p:blipFill>
        <p:spPr bwMode="auto">
          <a:xfrm>
            <a:off x="4150244" y="6320988"/>
            <a:ext cx="8040169" cy="7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81188"/>
            <a:ext cx="10971372" cy="925313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1" y="1638301"/>
            <a:ext cx="11017250" cy="4321175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cs-CZ" noProof="0" smtClean="0"/>
              <a:t>Kliknutím na ikonu přidáte tabulku.</a:t>
            </a:r>
            <a:endParaRPr lang="cs-CZ" noProof="0"/>
          </a:p>
        </p:txBody>
      </p:sp>
      <p:sp>
        <p:nvSpPr>
          <p:cNvPr id="7" name="Zástupný symbol pro číslo snímku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1097737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B9AF08-61E6-49DB-A8E0-5646E725C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77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roh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62" y="0"/>
            <a:ext cx="4590452" cy="459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 descr="OPTP_CZ_RO_B_C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415" y="5958534"/>
            <a:ext cx="4465585" cy="7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89991" tIns="45715" rIns="91430" bIns="45715">
            <a:normAutofit/>
          </a:bodyPr>
          <a:lstStyle>
            <a:lvl1pPr marL="0" indent="0" algn="ctr">
              <a:buNone/>
              <a:defRPr sz="2800" baseline="0">
                <a:solidFill>
                  <a:srgbClr val="034EA2"/>
                </a:solidFill>
              </a:defRPr>
            </a:lvl1pPr>
            <a:lvl2pPr marL="614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7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89991" tIns="45715" rIns="91430" bIns="45715">
            <a:normAutofit/>
          </a:bodyPr>
          <a:lstStyle>
            <a:lvl1pPr algn="ctr">
              <a:defRPr sz="5400" b="0" baseline="0">
                <a:solidFill>
                  <a:srgbClr val="034EA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96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4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9"/>
            <a:ext cx="10971372" cy="925313"/>
          </a:xfrm>
          <a:prstGeom prst="rect">
            <a:avLst/>
          </a:prstGeom>
        </p:spPr>
        <p:txBody>
          <a:bodyPr lIns="91420" tIns="45710" rIns="91420" bIns="45710"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5"/>
            <a:ext cx="10971372" cy="4633874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11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 lIns="91420" tIns="45710" rIns="91420" bIns="45710">
            <a:normAutofit/>
          </a:bodyPr>
          <a:lstStyle>
            <a:lvl1pPr>
              <a:defRPr sz="6000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Název tématu/předělu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3582766"/>
            <a:ext cx="8092440" cy="68580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4" y="6313229"/>
            <a:ext cx="3985914" cy="687828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11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9"/>
            <a:ext cx="10971372" cy="925313"/>
          </a:xfrm>
          <a:prstGeom prst="rect">
            <a:avLst/>
          </a:prstGeom>
        </p:spPr>
        <p:txBody>
          <a:bodyPr lIns="91420" tIns="45710" rIns="91420" bIns="45710"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41069"/>
            <a:ext cx="1220853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1" y="1566865"/>
            <a:ext cx="10945812" cy="4392612"/>
          </a:xfrm>
          <a:prstGeom prst="rect">
            <a:avLst/>
          </a:prstGeom>
        </p:spPr>
        <p:txBody>
          <a:bodyPr lIns="91420" tIns="45710" rIns="91420" bIns="45710"/>
          <a:lstStyle/>
          <a:p>
            <a:r>
              <a:rPr lang="cs-CZ" smtClean="0"/>
              <a:t>Kliknutím na ikonu přidáte graf.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4" y="6313229"/>
            <a:ext cx="3985914" cy="687828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11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9"/>
            <a:ext cx="10971372" cy="925313"/>
          </a:xfrm>
          <a:prstGeom prst="rect">
            <a:avLst/>
          </a:prstGeom>
        </p:spPr>
        <p:txBody>
          <a:bodyPr lIns="91420" tIns="45710" rIns="91420" bIns="45710"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41069"/>
            <a:ext cx="12208532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2" y="1638302"/>
            <a:ext cx="11017250" cy="4321175"/>
          </a:xfrm>
          <a:prstGeom prst="rect">
            <a:avLst/>
          </a:prstGeom>
        </p:spPr>
        <p:txBody>
          <a:bodyPr lIns="91420" tIns="45710" rIns="91420" bIns="45710"/>
          <a:lstStyle/>
          <a:p>
            <a:r>
              <a:rPr lang="cs-CZ" smtClean="0"/>
              <a:t>Kliknutím na ikonu přidáte tabulku.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4" y="6313229"/>
            <a:ext cx="3985914" cy="687828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11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89982" tIns="45710" rIns="91420" bIns="45710">
            <a:normAutofit/>
          </a:bodyPr>
          <a:lstStyle>
            <a:lvl1pPr marL="0" indent="0" algn="ctr">
              <a:buNone/>
              <a:defRPr sz="2800" baseline="0">
                <a:solidFill>
                  <a:srgbClr val="034EA2"/>
                </a:solidFill>
              </a:defRPr>
            </a:lvl1pPr>
            <a:lvl2pPr marL="614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7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2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autora/autorů a kontakt</a:t>
            </a:r>
            <a:endParaRPr lang="cs-CZ" dirty="0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89982" tIns="45710" rIns="91420" bIns="45710">
            <a:normAutofit/>
          </a:bodyPr>
          <a:lstStyle>
            <a:lvl1pPr algn="ctr">
              <a:defRPr sz="5400" b="0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Rozloučení</a:t>
            </a:r>
            <a:endParaRPr lang="cs-CZ" dirty="0"/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9" y="0"/>
            <a:ext cx="4590876" cy="459087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9" y="5959030"/>
            <a:ext cx="4464496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 userDrawn="1"/>
        </p:nvSpPr>
        <p:spPr bwMode="auto">
          <a:xfrm>
            <a:off x="899468" y="900444"/>
            <a:ext cx="4465585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23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400" b="1" smtClean="0">
                <a:solidFill>
                  <a:srgbClr val="262626"/>
                </a:solidFill>
                <a:latin typeface="Calibri" pitchFamily="34" charset="0"/>
              </a:rPr>
              <a:t>MINISTERSTVO PRO MÍSTNÍ ROZVOJ </a:t>
            </a:r>
            <a:r>
              <a:rPr lang="cs-CZ" altLang="cs-CZ" b="1" smtClean="0">
                <a:solidFill>
                  <a:srgbClr val="262626"/>
                </a:solidFill>
                <a:latin typeface="Calibri" pitchFamily="34" charset="0"/>
              </a:rPr>
              <a:t/>
            </a:r>
            <a:br>
              <a:rPr lang="cs-CZ" altLang="cs-CZ" b="1" smtClean="0">
                <a:solidFill>
                  <a:srgbClr val="262626"/>
                </a:solidFill>
                <a:latin typeface="Calibri" pitchFamily="34" charset="0"/>
              </a:rPr>
            </a:br>
            <a:r>
              <a:rPr lang="cs-CZ" altLang="cs-CZ" sz="2000" b="1" smtClean="0">
                <a:solidFill>
                  <a:srgbClr val="262626"/>
                </a:solidFill>
                <a:latin typeface="Calibri" pitchFamily="34" charset="0"/>
              </a:rPr>
              <a:t>Národní orgán pro koordinaci</a:t>
            </a:r>
          </a:p>
        </p:txBody>
      </p:sp>
      <p:pic>
        <p:nvPicPr>
          <p:cNvPr id="6" name="Obrázek 3" descr="roh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62" y="0"/>
            <a:ext cx="4590452" cy="459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4" descr="OPTP_CZ_RO_B_C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415" y="5958534"/>
            <a:ext cx="4465585" cy="7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0000" y="4734894"/>
            <a:ext cx="8533289" cy="504055"/>
          </a:xfrm>
          <a:prstGeom prst="rect">
            <a:avLst/>
          </a:prstGeom>
        </p:spPr>
        <p:txBody>
          <a:bodyPr lIns="89991" tIns="45715" rIns="91430" bIns="45715">
            <a:normAutofit/>
          </a:bodyPr>
          <a:lstStyle>
            <a:lvl1pPr marL="0" indent="0" algn="l">
              <a:buNone/>
              <a:defRPr sz="2800" baseline="0">
                <a:solidFill>
                  <a:srgbClr val="034EA2"/>
                </a:solidFill>
              </a:defRPr>
            </a:lvl1pPr>
            <a:lvl2pPr marL="614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7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89991" tIns="45715" rIns="91430" bIns="45715">
            <a:normAutofit/>
          </a:bodyPr>
          <a:lstStyle>
            <a:lvl1pPr algn="l">
              <a:defRPr sz="4000" b="1" baseline="0">
                <a:solidFill>
                  <a:srgbClr val="034EA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/>
          </p:nvPr>
        </p:nvSpPr>
        <p:spPr>
          <a:xfrm>
            <a:off x="900000" y="5454651"/>
            <a:ext cx="4608512" cy="360363"/>
          </a:xfrm>
          <a:prstGeom prst="rect">
            <a:avLst/>
          </a:prstGeom>
        </p:spPr>
        <p:txBody>
          <a:bodyPr lIns="89991" tIns="45715" rIns="143986" bIns="45715">
            <a:noAutofit/>
          </a:bodyPr>
          <a:lstStyle>
            <a:lvl1pPr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8773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OPTP_CZ_RO_B_C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6312861"/>
            <a:ext cx="3985165" cy="68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768"/>
            <a:ext cx="12209461" cy="10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1"/>
          <a:stretch>
            <a:fillRect/>
          </a:stretch>
        </p:blipFill>
        <p:spPr bwMode="auto">
          <a:xfrm>
            <a:off x="4150244" y="6320988"/>
            <a:ext cx="8040169" cy="7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81188"/>
            <a:ext cx="10971372" cy="925313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4"/>
            <a:ext cx="10971372" cy="463387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97737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626CF-A500-4B6B-9F17-45B3C09A10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61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82" y="3582272"/>
            <a:ext cx="8090963" cy="6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OPTP_CZ_RO_B_C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6312861"/>
            <a:ext cx="3985165" cy="68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1"/>
          <a:stretch>
            <a:fillRect/>
          </a:stretch>
        </p:blipFill>
        <p:spPr bwMode="auto">
          <a:xfrm>
            <a:off x="4150244" y="6320988"/>
            <a:ext cx="8040169" cy="7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>
            <a:lvl1pPr>
              <a:defRPr sz="6000" baseline="0">
                <a:solidFill>
                  <a:srgbClr val="034EA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97737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932FFE-9F47-4C4C-BF7D-B5FE5E647C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46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502" y="5887022"/>
            <a:ext cx="2844430" cy="373831"/>
          </a:xfrm>
          <a:prstGeom prst="rect">
            <a:avLst/>
          </a:prstGeom>
        </p:spPr>
        <p:txBody>
          <a:bodyPr vert="horz" lIns="122924" tIns="61463" rIns="122924" bIns="6146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62" r:id="rId4"/>
    <p:sldLayoutId id="2147483663" r:id="rId5"/>
    <p:sldLayoutId id="2147483649" r:id="rId6"/>
  </p:sldLayoutIdLst>
  <p:txStyles>
    <p:titleStyle>
      <a:lvl1pPr algn="ctr" defTabSz="122924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967" indent="-460967" algn="l" defTabSz="122924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764" indent="-384140" algn="l" defTabSz="1229247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560" indent="-307312" algn="l" defTabSz="122924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183" indent="-307312" algn="l" defTabSz="1229247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65808" indent="-307312" algn="l" defTabSz="1229247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80430" indent="-307312" algn="l" defTabSz="122924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054" indent="-307312" algn="l" defTabSz="122924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09677" indent="-307312" algn="l" defTabSz="122924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303" indent="-307312" algn="l" defTabSz="122924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624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247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871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8494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119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7742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2368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6991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743" y="5887019"/>
            <a:ext cx="2844430" cy="373831"/>
          </a:xfrm>
          <a:prstGeom prst="rect">
            <a:avLst/>
          </a:prstGeom>
        </p:spPr>
        <p:txBody>
          <a:bodyPr vert="horz" lIns="122937" tIns="61469" rIns="122937" bIns="61469" rtlCol="0" anchor="ctr"/>
          <a:lstStyle>
            <a:lvl1pPr algn="r" defTabSz="1229374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262626">
                    <a:tint val="75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4FD53B0-4461-482D-B017-72233E02F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30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ctr" defTabSz="1229238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292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292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292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292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548869" algn="ctr" defTabSz="12292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097737" algn="ctr" defTabSz="12292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646606" algn="ctr" defTabSz="12292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195474" algn="ctr" defTabSz="12292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9297" indent="-459297" algn="l" defTabSz="12292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636" indent="-383065" algn="l" defTabSz="12292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70" indent="-306833" algn="l" defTabSz="12292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9735" indent="-306833" algn="l" defTabSz="12292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65307" indent="-306833" algn="l" defTabSz="12292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80781" indent="-307344" algn="l" defTabSz="122937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468" indent="-307344" algn="l" defTabSz="122937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155" indent="-307344" algn="l" defTabSz="122937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44" indent="-307344" algn="l" defTabSz="122937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93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687" algn="l" defTabSz="12293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374" algn="l" defTabSz="12293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062" algn="l" defTabSz="12293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8749" algn="l" defTabSz="12293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437" algn="l" defTabSz="12293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124" algn="l" defTabSz="12293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2813" algn="l" defTabSz="12293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7500" algn="l" defTabSz="12293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hyperlink" Target="http://www.facebook.com/EurocentrumCB" TargetMode="Externa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53.png"/><Relationship Id="rId4" Type="http://schemas.openxmlformats.org/officeDocument/2006/relationships/diagramData" Target="../diagrams/data2.xml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hyperlink" Target="http://www.dotaceeu.cz/cs/Microsites/IROP/Uvodni-stran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kontakty-op-zamestnanost" TargetMode="External"/><Relationship Id="rId2" Type="http://schemas.openxmlformats.org/officeDocument/2006/relationships/hyperlink" Target="https://www.esfcr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6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70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strukturalni-fondy.cz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71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zp.cz/sekce/564/159/detail-organizacni-jednotky/" TargetMode="External"/><Relationship Id="rId2" Type="http://schemas.openxmlformats.org/officeDocument/2006/relationships/hyperlink" Target="http://www.opzp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alni-fondy.cz/cs/Microsites/IROP/Integrovane-vyzvy/MAS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mr.cz/cs/Regionalni-politika-a-cestovni-ruch/Podpora-regionu/Programy-Dotace/Podpora-obnovy-a-rozvoje-venkova-v-roce-2017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pavla.slipkova@mmr.cz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hyperlink" Target="https://publicita.dotaceeu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pavla.slipkova@mmr.cz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vla.slipkova@mmr.cz" TargetMode="External"/><Relationship Id="rId2" Type="http://schemas.openxmlformats.org/officeDocument/2006/relationships/hyperlink" Target="https://goo.gl/forms/MOFKykkGAS1bisDJ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838622" y="4302844"/>
            <a:ext cx="8533289" cy="1656185"/>
          </a:xfrm>
        </p:spPr>
        <p:txBody>
          <a:bodyPr>
            <a:normAutofit fontScale="25000" lnSpcReduction="20000"/>
          </a:bodyPr>
          <a:lstStyle/>
          <a:p>
            <a:r>
              <a:rPr lang="cs-CZ" sz="1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Ing. Pavla Slípková</a:t>
            </a:r>
          </a:p>
          <a:p>
            <a:r>
              <a:rPr lang="cs-CZ" sz="1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koordinátorka komunikačních aktivit o ESI fondech</a:t>
            </a:r>
          </a:p>
          <a:p>
            <a:r>
              <a:rPr lang="cs-CZ" sz="128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Eurocentrum</a:t>
            </a:r>
            <a:r>
              <a:rPr lang="cs-CZ" sz="1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České Budějovice</a:t>
            </a:r>
          </a:p>
          <a:p>
            <a:endParaRPr lang="cs-CZ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582" y="1638548"/>
            <a:ext cx="9576351" cy="2376266"/>
          </a:xfrm>
          <a:ln>
            <a:miter lim="800000"/>
            <a:headEnd/>
            <a:tailEnd/>
          </a:ln>
        </p:spPr>
        <p:txBody>
          <a:bodyPr vert="horz" wrap="square" lIns="109752" tIns="54875" rIns="109752" bIns="54875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cs-CZ" sz="5400" dirty="0" smtClean="0"/>
              <a:t>Konference Jihočeský venkov </a:t>
            </a:r>
            <a:br>
              <a:rPr lang="cs-CZ" sz="5400" dirty="0" smtClean="0"/>
            </a:br>
            <a:r>
              <a:rPr lang="cs-CZ" sz="1300" dirty="0" smtClean="0">
                <a:solidFill>
                  <a:schemeClr val="bg1"/>
                </a:solidFill>
              </a:rPr>
              <a:t>f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6700" dirty="0" smtClean="0"/>
              <a:t>Dotační </a:t>
            </a:r>
            <a:r>
              <a:rPr lang="cs-CZ" sz="6700" dirty="0"/>
              <a:t>příležitosti </a:t>
            </a:r>
            <a:r>
              <a:rPr lang="cs-CZ" sz="6700" dirty="0" smtClean="0"/>
              <a:t>pro </a:t>
            </a:r>
            <a:r>
              <a:rPr lang="cs-CZ" sz="6700" dirty="0"/>
              <a:t>obce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20" y="4014814"/>
            <a:ext cx="2590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 bwMode="auto">
          <a:xfrm>
            <a:off x="565077" y="407965"/>
            <a:ext cx="10971372" cy="926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800"/>
              <a:t>Sledujte naše aktivity na Facebooku: 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14" y="2111332"/>
            <a:ext cx="3542839" cy="41056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9" y="1846398"/>
            <a:ext cx="2931201" cy="414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91" y="2615189"/>
            <a:ext cx="4021143" cy="360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24323" y="1285653"/>
            <a:ext cx="7102609" cy="1280385"/>
          </a:xfrm>
          <a:prstGeom prst="rect">
            <a:avLst/>
          </a:prstGeom>
          <a:noFill/>
        </p:spPr>
        <p:txBody>
          <a:bodyPr lIns="109763" tIns="54881" rIns="109763" bIns="54881">
            <a:spAutoFit/>
          </a:bodyPr>
          <a:lstStyle/>
          <a:p>
            <a:pPr algn="ctr" defTabSz="10977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 err="1">
                <a:solidFill>
                  <a:srgbClr val="034EA2"/>
                </a:solidFill>
                <a:cs typeface="Arial" charset="0"/>
              </a:rPr>
              <a:t>Eurocentrum</a:t>
            </a:r>
            <a:r>
              <a:rPr lang="cs-CZ" sz="3200" b="1" dirty="0">
                <a:solidFill>
                  <a:srgbClr val="034EA2"/>
                </a:solidFill>
                <a:cs typeface="Arial" charset="0"/>
              </a:rPr>
              <a:t> České Budějovice</a:t>
            </a:r>
            <a:endParaRPr lang="cs-CZ" sz="3200" b="1" dirty="0">
              <a:solidFill>
                <a:srgbClr val="034EA2"/>
              </a:solidFill>
              <a:cs typeface="Arial" charset="0"/>
              <a:hlinkClick r:id="rId5"/>
            </a:endParaRPr>
          </a:p>
          <a:p>
            <a:pPr algn="ctr" defTabSz="10977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200" u="sng" kern="0" dirty="0">
                <a:solidFill>
                  <a:srgbClr val="0000FF"/>
                </a:solidFill>
                <a:latin typeface="Arial"/>
                <a:ea typeface="Calibri"/>
                <a:cs typeface="Arial" charset="0"/>
                <a:hlinkClick r:id="rId5"/>
              </a:rPr>
              <a:t>www.facebook.com/EurocentrumCB</a:t>
            </a:r>
            <a:endParaRPr lang="cs-CZ" sz="2200" kern="0" dirty="0">
              <a:solidFill>
                <a:srgbClr val="000000"/>
              </a:solidFill>
              <a:ea typeface="Calibri"/>
              <a:cs typeface="Arial" charset="0"/>
            </a:endParaRPr>
          </a:p>
          <a:p>
            <a:pPr defTabSz="10977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2200" dirty="0">
              <a:solidFill>
                <a:srgbClr val="262626"/>
              </a:solidFill>
              <a:latin typeface="Arial" charset="0"/>
              <a:cs typeface="Arial" charset="0"/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16" y="408777"/>
            <a:ext cx="1219041" cy="43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598" y="414412"/>
            <a:ext cx="10971372" cy="925313"/>
          </a:xfrm>
        </p:spPr>
        <p:txBody>
          <a:bodyPr>
            <a:normAutofit/>
          </a:bodyPr>
          <a:lstStyle/>
          <a:p>
            <a:r>
              <a:rPr lang="cs-CZ" sz="3100" dirty="0" smtClean="0"/>
              <a:t>Možnosti čerpání z fondů EU v programovém období 2014 – 2020:</a:t>
            </a:r>
            <a:endParaRPr lang="cs-CZ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" y="1566540"/>
            <a:ext cx="734017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34" y="2286620"/>
            <a:ext cx="4698101" cy="355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2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Další dotační možnosti:</a:t>
            </a:r>
            <a:endParaRPr lang="cs-CZ" sz="4000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694606" y="1350516"/>
            <a:ext cx="10971372" cy="496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přeshraniční spolupráce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2800" dirty="0"/>
              <a:t>ČR – Bavorsko</a:t>
            </a:r>
          </a:p>
          <a:p>
            <a:pPr marL="0" indent="0">
              <a:buNone/>
            </a:pPr>
            <a:r>
              <a:rPr lang="cs-CZ" sz="2800" dirty="0"/>
              <a:t>	ČR – Rakousko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Komunitární programy </a:t>
            </a:r>
            <a:r>
              <a:rPr lang="cs-CZ" dirty="0" smtClean="0"/>
              <a:t>(Erasmus+, LIFE aj.)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programy a </a:t>
            </a:r>
            <a:r>
              <a:rPr lang="cs-C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– MMR:</a:t>
            </a:r>
          </a:p>
          <a:p>
            <a:pPr marL="0" indent="0">
              <a:buNone/>
            </a:pPr>
            <a:r>
              <a:rPr lang="cs-CZ" sz="2400" dirty="0" smtClean="0"/>
              <a:t>	Podpora bydlení</a:t>
            </a:r>
          </a:p>
          <a:p>
            <a:pPr marL="0" indent="0">
              <a:buNone/>
            </a:pPr>
            <a:r>
              <a:rPr lang="cs-CZ" sz="2400" dirty="0" smtClean="0"/>
              <a:t>	Bezbariérové obce</a:t>
            </a:r>
          </a:p>
          <a:p>
            <a:pPr marL="0" indent="0">
              <a:buNone/>
            </a:pPr>
            <a:r>
              <a:rPr lang="cs-CZ" sz="2400" dirty="0" smtClean="0"/>
              <a:t>	Podpora obnovy a rozvoje venkova atd. 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b="1" dirty="0" smtClean="0"/>
              <a:t>Podpora obnovy sportovní infrastruktury – AKTUÁLNÍ!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475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Integrovaný regionální operační program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1926580"/>
            <a:ext cx="589016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86" y="1998588"/>
            <a:ext cx="15065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5879182" y="4014812"/>
            <a:ext cx="6156004" cy="2426940"/>
          </a:xfrm>
          <a:prstGeom prst="rect">
            <a:avLst/>
          </a:prstGeom>
        </p:spPr>
        <p:txBody>
          <a:bodyPr lIns="91420" tIns="45710" rIns="91420" bIns="45710">
            <a:normAutofit fontScale="25000" lnSpcReduction="20000"/>
          </a:bodyPr>
          <a:lstStyle>
            <a:lvl1pPr marL="460967" indent="-460967" algn="l" defTabSz="12292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764" indent="-384140" algn="l" defTabSz="122924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560" indent="-307312" algn="l" defTabSz="12292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183" indent="-307312" algn="l" defTabSz="122924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5808" indent="-307312" algn="l" defTabSz="12292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0430" indent="-307312" algn="l" defTabSz="12292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054" indent="-307312" algn="l" defTabSz="12292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9677" indent="-307312" algn="l" defTabSz="12292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303" indent="-307312" algn="l" defTabSz="12292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756" lvl="1" indent="0">
              <a:lnSpc>
                <a:spcPct val="170000"/>
              </a:lnSpc>
              <a:buNone/>
            </a:pPr>
            <a:r>
              <a:rPr lang="cs-CZ" sz="5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5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elková </a:t>
            </a:r>
            <a:r>
              <a:rPr lang="cs-CZ" sz="5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pro IROP cca 4,64 mld. EUR </a:t>
            </a:r>
            <a:endParaRPr lang="cs-CZ" sz="51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756" lvl="1" indent="0">
              <a:lnSpc>
                <a:spcPct val="170000"/>
              </a:lnSpc>
              <a:buNone/>
            </a:pPr>
            <a:r>
              <a:rPr lang="cs-CZ" sz="5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5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i s národním kofinancováním cca 145 mld. Kč, cca </a:t>
            </a:r>
            <a:r>
              <a:rPr lang="cs-CZ" sz="5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sz="5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z celé alokace pro </a:t>
            </a:r>
            <a:r>
              <a:rPr lang="cs-CZ" sz="5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ČR)</a:t>
            </a:r>
            <a:endParaRPr lang="cs-CZ" sz="5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756" lvl="1" indent="0">
              <a:lnSpc>
                <a:spcPct val="170000"/>
              </a:lnSpc>
              <a:spcAft>
                <a:spcPts val="600"/>
              </a:spcAft>
              <a:buNone/>
              <a:defRPr/>
            </a:pPr>
            <a:r>
              <a:rPr lang="cs-CZ" sz="5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Vyhlášeno 74 výzev za více než 101 mld. Kč. (přibližně 80 % alokace)</a:t>
            </a:r>
          </a:p>
          <a:p>
            <a:pPr marL="548756" lvl="1" indent="0">
              <a:lnSpc>
                <a:spcPct val="170000"/>
              </a:lnSpc>
              <a:spcAft>
                <a:spcPts val="600"/>
              </a:spcAft>
              <a:buNone/>
              <a:defRPr/>
            </a:pPr>
            <a:r>
              <a:rPr lang="cs-CZ" sz="5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Předloženo cca 5 200 projektů za 80 mld. Kč. </a:t>
            </a:r>
          </a:p>
          <a:p>
            <a:pPr marL="548756" lvl="1" indent="0">
              <a:lnSpc>
                <a:spcPct val="170000"/>
              </a:lnSpc>
              <a:spcAft>
                <a:spcPts val="600"/>
              </a:spcAft>
              <a:buClr>
                <a:prstClr val="black"/>
              </a:buClr>
              <a:buNone/>
              <a:defRPr/>
            </a:pPr>
            <a:r>
              <a:rPr lang="cs-CZ" sz="5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Vydáno rozhodnutí o dotaci 1 425 projektům za 24 mld. Kč</a:t>
            </a:r>
          </a:p>
          <a:p>
            <a:pPr marL="457200" indent="-457200" defTabSz="91440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defRPr/>
            </a:pPr>
            <a:endParaRPr lang="cs-CZ" sz="2700" dirty="0" smtClean="0">
              <a:solidFill>
                <a:prstClr val="black"/>
              </a:solidFill>
              <a:latin typeface="Arial"/>
            </a:endParaRPr>
          </a:p>
          <a:p>
            <a:pPr marL="457200" indent="-457200" defTabSz="91440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defRPr/>
            </a:pPr>
            <a:endParaRPr lang="cs-CZ" sz="2700" dirty="0" smtClean="0">
              <a:solidFill>
                <a:prstClr val="black"/>
              </a:solidFill>
              <a:latin typeface="Arial"/>
            </a:endParaRPr>
          </a:p>
          <a:p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1494532"/>
            <a:ext cx="2952328" cy="232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IROP – otevřené výzvy k červnu 2017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1566540"/>
            <a:ext cx="11686923" cy="422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26516"/>
            <a:ext cx="1295276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Plánované výzvy do konce roku 2017</a:t>
            </a:r>
            <a:endParaRPr lang="cs-CZ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1926580"/>
            <a:ext cx="10864014" cy="290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686" y="54372"/>
            <a:ext cx="1292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9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400" dirty="0" smtClean="0"/>
              <a:t>IROP - INFORMACE K JEDNOTLIVÝM OTEVŘENÝM VÝZVÁM</a:t>
            </a:r>
            <a:endParaRPr lang="cs-CZ" sz="3400" dirty="0"/>
          </a:p>
        </p:txBody>
      </p:sp>
      <p:graphicFrame>
        <p:nvGraphicFramePr>
          <p:cNvPr id="4" name="Zástupný symbol pro obsah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120391"/>
              </p:ext>
            </p:extLst>
          </p:nvPr>
        </p:nvGraphicFramePr>
        <p:xfrm>
          <a:off x="899589" y="1422524"/>
          <a:ext cx="10873630" cy="468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00" y="1422524"/>
            <a:ext cx="366141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628"/>
            <a:ext cx="12190413" cy="10897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3692"/>
            <a:ext cx="12190413" cy="717821"/>
          </a:xfrm>
          <a:prstGeom prst="rect">
            <a:avLst/>
          </a:prstGeom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115255"/>
              </p:ext>
            </p:extLst>
          </p:nvPr>
        </p:nvGraphicFramePr>
        <p:xfrm>
          <a:off x="473627" y="1384604"/>
          <a:ext cx="10873739" cy="471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34492"/>
            <a:ext cx="1080120" cy="1106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/>
              <a:t>IROP - INFORMACE K JEDNOTLIVÝM OTEVŘENÝM VÝZVÁM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72" y="990476"/>
            <a:ext cx="222049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8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400" dirty="0" smtClean="0"/>
              <a:t>IROP - INFORMACE K JEDNOTLIVÝM OTEVŘENÝM VÝZVÁM</a:t>
            </a:r>
            <a:endParaRPr lang="cs-CZ" sz="3400" dirty="0"/>
          </a:p>
        </p:txBody>
      </p:sp>
      <p:graphicFrame>
        <p:nvGraphicFramePr>
          <p:cNvPr id="5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069541"/>
              </p:ext>
            </p:extLst>
          </p:nvPr>
        </p:nvGraphicFramePr>
        <p:xfrm>
          <a:off x="262558" y="1494532"/>
          <a:ext cx="10971213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630" y="1062484"/>
            <a:ext cx="214307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0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400" dirty="0" smtClean="0"/>
              <a:t>IROP - INFORMACE K JEDNOTLIVÝM OTEVŘENÝM VÝZVÁM</a:t>
            </a:r>
            <a:endParaRPr lang="cs-CZ" sz="3400" dirty="0"/>
          </a:p>
        </p:txBody>
      </p:sp>
      <p:graphicFrame>
        <p:nvGraphicFramePr>
          <p:cNvPr id="5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998197"/>
              </p:ext>
            </p:extLst>
          </p:nvPr>
        </p:nvGraphicFramePr>
        <p:xfrm>
          <a:off x="406574" y="1566540"/>
          <a:ext cx="10971213" cy="463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38" y="1351792"/>
            <a:ext cx="2206775" cy="174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9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26982" y="5280764"/>
            <a:ext cx="10971372" cy="44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74" tIns="54887" rIns="109774" bIns="54887"/>
          <a:lstStyle/>
          <a:p>
            <a:pPr marL="411651" indent="-411651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cs-CZ" sz="2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623311" y="1446460"/>
            <a:ext cx="11135788" cy="4792116"/>
          </a:xfrm>
        </p:spPr>
        <p:txBody>
          <a:bodyPr lIns="109774" tIns="54887" rIns="109774" bIns="54887">
            <a:normAutofit/>
          </a:bodyPr>
          <a:lstStyle/>
          <a:p>
            <a:endParaRPr lang="cs-CZ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0" indent="0">
              <a:buNone/>
            </a:pPr>
            <a:endParaRPr lang="cs-CZ" sz="5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0" indent="0">
              <a:buNone/>
            </a:pPr>
            <a:endParaRPr lang="cs-CZ" sz="5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endParaRPr lang="cs-CZ" sz="2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adpis 2"/>
          <p:cNvSpPr>
            <a:spLocks noGrp="1"/>
          </p:cNvSpPr>
          <p:nvPr>
            <p:ph type="title"/>
          </p:nvPr>
        </p:nvSpPr>
        <p:spPr>
          <a:xfrm>
            <a:off x="766614" y="193138"/>
            <a:ext cx="6143883" cy="884698"/>
          </a:xfrm>
        </p:spPr>
        <p:txBody>
          <a:bodyPr lIns="109774" tIns="54887" rIns="109774" bIns="54887">
            <a:normAutofit/>
          </a:bodyPr>
          <a:lstStyle/>
          <a:p>
            <a:pPr algn="l"/>
            <a:r>
              <a:rPr lang="cs-CZ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Program </a:t>
            </a:r>
            <a:r>
              <a:rPr lang="cs-CZ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přednášky</a:t>
            </a:r>
            <a:endParaRPr lang="cs-CZ" sz="4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296" name="AutoShape 8" descr="Výsledek obrázku pro EUROCENTRUM"/>
          <p:cNvSpPr>
            <a:spLocks noChangeAspect="1" noChangeArrowheads="1"/>
          </p:cNvSpPr>
          <p:nvPr/>
        </p:nvSpPr>
        <p:spPr bwMode="auto">
          <a:xfrm>
            <a:off x="207406" y="-147907"/>
            <a:ext cx="406347" cy="312068"/>
          </a:xfrm>
          <a:prstGeom prst="rect">
            <a:avLst/>
          </a:prstGeom>
          <a:noFill/>
        </p:spPr>
        <p:txBody>
          <a:bodyPr vert="horz" wrap="square" lIns="109774" tIns="54887" rIns="109774" bIns="5488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8" name="AutoShape 10" descr="Výsledek obrázku pro EUROCENTRUM"/>
          <p:cNvSpPr>
            <a:spLocks noChangeAspect="1" noChangeArrowheads="1"/>
          </p:cNvSpPr>
          <p:nvPr/>
        </p:nvSpPr>
        <p:spPr bwMode="auto">
          <a:xfrm>
            <a:off x="207406" y="-147907"/>
            <a:ext cx="406347" cy="312068"/>
          </a:xfrm>
          <a:prstGeom prst="rect">
            <a:avLst/>
          </a:prstGeom>
          <a:noFill/>
        </p:spPr>
        <p:txBody>
          <a:bodyPr vert="horz" wrap="square" lIns="109774" tIns="54887" rIns="109774" bIns="5488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00" name="AutoShape 12" descr="Výsledek obrázku pro EUROCENTRUM"/>
          <p:cNvSpPr>
            <a:spLocks noChangeAspect="1" noChangeArrowheads="1"/>
          </p:cNvSpPr>
          <p:nvPr/>
        </p:nvSpPr>
        <p:spPr bwMode="auto">
          <a:xfrm>
            <a:off x="207406" y="-147907"/>
            <a:ext cx="406347" cy="312068"/>
          </a:xfrm>
          <a:prstGeom prst="rect">
            <a:avLst/>
          </a:prstGeom>
          <a:noFill/>
        </p:spPr>
        <p:txBody>
          <a:bodyPr vert="horz" wrap="square" lIns="109774" tIns="54887" rIns="109774" bIns="5488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302" name="Picture 14" descr="https://www.ekf.vsb.cz/export/sites/ekf/k120/.content/galerie-obrazku/partneri/OEZ_logo_zaklad_h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875" y="1422524"/>
            <a:ext cx="2227151" cy="213287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910630" y="1422524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Představení </a:t>
            </a:r>
            <a:r>
              <a:rPr lang="cs-CZ" sz="3200" b="1" dirty="0" err="1">
                <a:solidFill>
                  <a:srgbClr val="034EA2"/>
                </a:solidFill>
                <a:latin typeface="+mj-lt"/>
                <a:ea typeface="+mj-ea"/>
                <a:cs typeface="+mj-cs"/>
              </a:rPr>
              <a:t>Eurocentra</a:t>
            </a:r>
            <a:r>
              <a:rPr lang="cs-CZ" sz="32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 ČB a jeho </a:t>
            </a:r>
            <a:r>
              <a:rPr lang="cs-CZ" sz="3200" b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aktivity</a:t>
            </a:r>
            <a:endParaRPr lang="cs-CZ" sz="3200" b="1" dirty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Dotační příležitosti pro obce</a:t>
            </a:r>
          </a:p>
          <a:p>
            <a:pPr marL="1071824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IROP</a:t>
            </a:r>
            <a:endParaRPr lang="cs-CZ" sz="3200" b="1" dirty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  <a:p>
            <a:pPr marL="1071824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OP Zaměstnanost</a:t>
            </a:r>
          </a:p>
          <a:p>
            <a:pPr marL="1071824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OP Životní prostředí</a:t>
            </a:r>
          </a:p>
          <a:p>
            <a:pPr marL="1071824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MAS</a:t>
            </a:r>
          </a:p>
          <a:p>
            <a:pPr marL="1071824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Národní dotace - MMR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00" y="3726780"/>
            <a:ext cx="3577232" cy="237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3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318229"/>
              </p:ext>
            </p:extLst>
          </p:nvPr>
        </p:nvGraphicFramePr>
        <p:xfrm>
          <a:off x="549697" y="1566541"/>
          <a:ext cx="113052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400" dirty="0" smtClean="0"/>
              <a:t>IROP - INFORMACE K JEDNOTLIVÝM OTEVŘENÝM VÝZVÁM</a:t>
            </a:r>
            <a:endParaRPr lang="cs-CZ" sz="3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1377776"/>
            <a:ext cx="273541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8" y="1494532"/>
            <a:ext cx="1646758" cy="106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1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400" dirty="0" smtClean="0"/>
              <a:t>IROP - INFORMACE K JEDNOTLIVÝM OTEVŘENÝM VÝZVÁM</a:t>
            </a:r>
            <a:endParaRPr lang="cs-CZ" sz="3400" dirty="0"/>
          </a:p>
        </p:txBody>
      </p:sp>
      <p:graphicFrame>
        <p:nvGraphicFramePr>
          <p:cNvPr id="5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578914"/>
              </p:ext>
            </p:extLst>
          </p:nvPr>
        </p:nvGraphicFramePr>
        <p:xfrm>
          <a:off x="334566" y="1330300"/>
          <a:ext cx="10971213" cy="4664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77" y="1350516"/>
            <a:ext cx="1846735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922"/>
            <a:ext cx="12192000" cy="106438"/>
          </a:xfrm>
          <a:prstGeom prst="rect">
            <a:avLst/>
          </a:prstGeom>
        </p:spPr>
      </p:pic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554562"/>
              </p:ext>
            </p:extLst>
          </p:nvPr>
        </p:nvGraphicFramePr>
        <p:xfrm>
          <a:off x="550590" y="1245922"/>
          <a:ext cx="11233248" cy="514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400" dirty="0" smtClean="0"/>
              <a:t>IROP - INFORMACE K JEDNOTLIVÝM OTEVŘENÝM VÝZVÁM</a:t>
            </a:r>
            <a:endParaRPr lang="cs-CZ" sz="3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741" y="990476"/>
            <a:ext cx="2209105" cy="14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Kontakty IROP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214612"/>
            <a:ext cx="72008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70" y="0"/>
            <a:ext cx="2895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0590" y="1422524"/>
            <a:ext cx="936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IROP: </a:t>
            </a: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www.dotaceeu.cz/cs/Microsites/IROP/Uvodni-strana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2700101"/>
            <a:ext cx="3945417" cy="24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0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Operační program ZAMĚSTNANOST</a:t>
            </a:r>
            <a:endParaRPr lang="cs-C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566540"/>
            <a:ext cx="75057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2358628"/>
            <a:ext cx="34147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1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088112"/>
              </p:ext>
            </p:extLst>
          </p:nvPr>
        </p:nvGraphicFramePr>
        <p:xfrm>
          <a:off x="622598" y="1422524"/>
          <a:ext cx="10971213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ZAMĚSTNANOST - INFORMACE K JEDNOTLIVÝM VÝZVÁM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5142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972861"/>
              </p:ext>
            </p:extLst>
          </p:nvPr>
        </p:nvGraphicFramePr>
        <p:xfrm>
          <a:off x="838200" y="1352360"/>
          <a:ext cx="10515600" cy="480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ZAMĚSTNANOST - INFORMACE K JEDNOTLIVÝM VÝZVÁM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21311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ZAMĚSTNANOST - INFORMACE K JEDNOTLIVÝM VÝZVÁM</a:t>
            </a:r>
            <a:endParaRPr lang="cs-CZ" sz="3400" dirty="0"/>
          </a:p>
        </p:txBody>
      </p:sp>
      <p:graphicFrame>
        <p:nvGraphicFramePr>
          <p:cNvPr id="5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835904"/>
              </p:ext>
            </p:extLst>
          </p:nvPr>
        </p:nvGraphicFramePr>
        <p:xfrm>
          <a:off x="838622" y="1278508"/>
          <a:ext cx="10515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23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ZAMĚSTNANOST - INFORMACE K JEDNOTLIVÝM VÝZVÁM</a:t>
            </a:r>
            <a:endParaRPr lang="cs-CZ" sz="3400" dirty="0"/>
          </a:p>
        </p:txBody>
      </p:sp>
      <p:graphicFrame>
        <p:nvGraphicFramePr>
          <p:cNvPr id="5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322113"/>
              </p:ext>
            </p:extLst>
          </p:nvPr>
        </p:nvGraphicFramePr>
        <p:xfrm>
          <a:off x="456063" y="1352360"/>
          <a:ext cx="10515600" cy="480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3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217369"/>
              </p:ext>
            </p:extLst>
          </p:nvPr>
        </p:nvGraphicFramePr>
        <p:xfrm>
          <a:off x="524301" y="1367239"/>
          <a:ext cx="10515600" cy="480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ZAMĚSTNANOST - INFORMACE K JEDNOTLIVÝM VÝZVÁM</a:t>
            </a:r>
            <a:endParaRPr lang="cs-CZ" sz="3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56" y="2214612"/>
            <a:ext cx="230658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0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</a:t>
            </a:r>
            <a:r>
              <a:rPr lang="cs-CZ" dirty="0" err="1"/>
              <a:t>Eurocentra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422524"/>
            <a:ext cx="10971372" cy="4849703"/>
          </a:xfrm>
        </p:spPr>
        <p:txBody>
          <a:bodyPr/>
          <a:lstStyle/>
          <a:p>
            <a:pPr marL="0" indent="0" defTabSz="914211" eaLnBrk="0" fontAlgn="base" hangingPunct="0">
              <a:spcAft>
                <a:spcPct val="0"/>
              </a:spcAft>
              <a:buNone/>
            </a:pPr>
            <a:r>
              <a:rPr lang="cs-CZ" sz="32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    Ministerstvo pro místní rozvoj, Oddělení publicity EU</a:t>
            </a:r>
            <a:endParaRPr lang="cs-CZ" sz="1200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211" eaLnBrk="0" fontAlgn="base" hangingPunct="0">
              <a:spcBef>
                <a:spcPts val="1000"/>
              </a:spcBef>
              <a:spcAft>
                <a:spcPct val="0"/>
              </a:spcAft>
              <a:buNone/>
            </a:pPr>
            <a:r>
              <a:rPr lang="cs-CZ" sz="32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cs-CZ" sz="3200" b="1" u="sng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Poslání </a:t>
            </a:r>
            <a:r>
              <a:rPr lang="cs-CZ" sz="3200" b="1" u="sng" dirty="0" err="1">
                <a:solidFill>
                  <a:srgbClr val="034EA2"/>
                </a:solidFill>
                <a:latin typeface="+mj-lt"/>
                <a:ea typeface="+mj-ea"/>
                <a:cs typeface="+mj-cs"/>
              </a:rPr>
              <a:t>Eurocentra</a:t>
            </a:r>
            <a:r>
              <a:rPr lang="cs-CZ" sz="3200" b="1" u="sng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defTabSz="914211" eaLnBrk="0" fontAlgn="base" hangingPunct="0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informovat veřejnost, žadatele a příjemce o možnostech čerpání z fondů EU          a dalších aktivitách MMR </a:t>
            </a:r>
          </a:p>
          <a:p>
            <a:pPr defTabSz="914211" eaLnBrk="0" fontAlgn="base" hangingPunct="0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poskytovat primární konzultace projektových záměrů</a:t>
            </a:r>
          </a:p>
          <a:p>
            <a:pPr defTabSz="914211" eaLnBrk="0" fontAlgn="base" hangingPunct="0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organizace a koordinace akcí s tematikou ESI fondů</a:t>
            </a:r>
          </a:p>
          <a:p>
            <a:pPr defTabSz="914211" eaLnBrk="0" fontAlgn="base" hangingPunct="0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pořádání seminářů pro různé cílové skupiny </a:t>
            </a:r>
          </a:p>
          <a:p>
            <a:pPr marL="0" indent="0" defTabSz="914211" eaLnBrk="0" fontAlgn="base" hangingPunct="0">
              <a:spcBef>
                <a:spcPts val="1000"/>
              </a:spcBef>
              <a:spcAft>
                <a:spcPct val="0"/>
              </a:spcAft>
              <a:buNone/>
            </a:pPr>
            <a:r>
              <a:rPr lang="cs-CZ" sz="24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       (studenti SŠ a VŠ, podnikatelé, obce, MAS atd.)</a:t>
            </a:r>
          </a:p>
          <a:p>
            <a:pPr defTabSz="914211" eaLnBrk="0" fontAlgn="base" hangingPunct="0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pořádání soutěží (např. </a:t>
            </a:r>
            <a:r>
              <a:rPr lang="cs-CZ" sz="2400" b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Poznej </a:t>
            </a:r>
            <a:r>
              <a:rPr lang="cs-CZ" sz="24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projekt, </a:t>
            </a:r>
            <a:r>
              <a:rPr lang="cs-CZ" sz="2400" b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Vyfoť </a:t>
            </a:r>
            <a:r>
              <a:rPr lang="cs-CZ" sz="24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projekt aj.)</a:t>
            </a:r>
          </a:p>
          <a:p>
            <a:endParaRPr lang="cs-CZ" sz="2000" b="1" dirty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34" y="330399"/>
            <a:ext cx="3168352" cy="66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742" y="3366740"/>
            <a:ext cx="36116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Kontakty – OP 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3200" b="1" dirty="0" smtClean="0">
                <a:cs typeface="Arial" charset="0"/>
              </a:rPr>
              <a:t>Operační </a:t>
            </a:r>
            <a:r>
              <a:rPr lang="cs-CZ" altLang="cs-CZ" sz="3200" b="1" dirty="0">
                <a:cs typeface="Arial" charset="0"/>
              </a:rPr>
              <a:t>program </a:t>
            </a:r>
            <a:r>
              <a:rPr lang="cs-CZ" altLang="cs-CZ" sz="3200" b="1" dirty="0" smtClean="0">
                <a:cs typeface="Arial" charset="0"/>
              </a:rPr>
              <a:t>Zaměstnanost: </a:t>
            </a:r>
            <a:r>
              <a:rPr lang="cs-CZ" altLang="cs-CZ" sz="3200" dirty="0" smtClean="0">
                <a:cs typeface="Arial" charset="0"/>
                <a:hlinkClick r:id="rId2"/>
              </a:rPr>
              <a:t>https</a:t>
            </a:r>
            <a:r>
              <a:rPr lang="cs-CZ" altLang="cs-CZ" sz="3200" dirty="0">
                <a:cs typeface="Arial" charset="0"/>
                <a:hlinkClick r:id="rId2"/>
              </a:rPr>
              <a:t>://www.esfcr.cz/</a:t>
            </a:r>
            <a:r>
              <a:rPr lang="cs-CZ" altLang="cs-CZ" sz="3200" dirty="0">
                <a:cs typeface="Arial" charset="0"/>
              </a:rPr>
              <a:t> </a:t>
            </a:r>
            <a:endParaRPr lang="cs-CZ" altLang="cs-CZ" sz="3200" dirty="0" smtClean="0"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3200" b="1" dirty="0">
                <a:cs typeface="Arial" charset="0"/>
              </a:rPr>
              <a:t>Kontakty: </a:t>
            </a:r>
            <a:r>
              <a:rPr lang="cs-CZ" altLang="cs-CZ" sz="3200" dirty="0">
                <a:cs typeface="Arial" charset="0"/>
                <a:hlinkClick r:id="rId3"/>
              </a:rPr>
              <a:t>https://</a:t>
            </a:r>
            <a:r>
              <a:rPr lang="cs-CZ" altLang="cs-CZ" sz="3200" dirty="0" smtClean="0">
                <a:cs typeface="Arial" charset="0"/>
                <a:hlinkClick r:id="rId3"/>
              </a:rPr>
              <a:t>www.esfcr.cz/kontakty-op-zamestnanost</a:t>
            </a:r>
            <a:r>
              <a:rPr lang="cs-CZ" altLang="cs-CZ" sz="3200" dirty="0" smtClean="0">
                <a:cs typeface="Arial" charset="0"/>
              </a:rPr>
              <a:t> </a:t>
            </a:r>
            <a:endParaRPr lang="cs-CZ" altLang="cs-CZ" dirty="0"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dirty="0">
              <a:cs typeface="Arial" charset="0"/>
            </a:endParaRPr>
          </a:p>
          <a:p>
            <a:endParaRPr lang="cs-CZ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77" y="2862684"/>
            <a:ext cx="949196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4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Operační program Životní prostředí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694606" y="1638548"/>
            <a:ext cx="1123324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8255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41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altLang="cs-CZ" sz="2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 1:	</a:t>
            </a:r>
            <a:r>
              <a:rPr kumimoji="0" lang="cs-CZ" alt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Zlepšování kvality vody a snižování rizika povodní</a:t>
            </a:r>
          </a:p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 2: 	</a:t>
            </a:r>
            <a:r>
              <a:rPr kumimoji="0" lang="cs-CZ" alt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Zlepšování kvality ovzduší v lidských sídlech</a:t>
            </a:r>
          </a:p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 3: 	</a:t>
            </a:r>
            <a:r>
              <a:rPr kumimoji="0" lang="cs-CZ" alt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Odpady a materiálové toky, ekologické zátěže a rizika</a:t>
            </a:r>
          </a:p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 4 : 	</a:t>
            </a:r>
            <a:r>
              <a:rPr kumimoji="0" lang="cs-CZ" alt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Ochrana a péče o přírodu a krajinu</a:t>
            </a:r>
          </a:p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 5: 	</a:t>
            </a:r>
            <a:r>
              <a:rPr kumimoji="0" lang="cs-CZ" alt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Energetické úspory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altLang="cs-CZ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3726780"/>
            <a:ext cx="224313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780016"/>
              </p:ext>
            </p:extLst>
          </p:nvPr>
        </p:nvGraphicFramePr>
        <p:xfrm>
          <a:off x="483358" y="1367240"/>
          <a:ext cx="10515600" cy="480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ŽIVOTNÍ PROSTŘEDÍ - INFORMACE K JEDNOTLIVÝM VÝZVÁM</a:t>
            </a:r>
            <a:endParaRPr lang="cs-CZ" sz="3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700">
            <a:off x="9653889" y="1645727"/>
            <a:ext cx="2244249" cy="16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9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88617"/>
              </p:ext>
            </p:extLst>
          </p:nvPr>
        </p:nvGraphicFramePr>
        <p:xfrm>
          <a:off x="838200" y="1352361"/>
          <a:ext cx="10515600" cy="480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ŽIVOTNÍ PROSTŘEDÍ - INFORMACE K JEDNOTLIVÝM VÝZVÁM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9582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620302"/>
              </p:ext>
            </p:extLst>
          </p:nvPr>
        </p:nvGraphicFramePr>
        <p:xfrm>
          <a:off x="838200" y="1352361"/>
          <a:ext cx="10515600" cy="480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ŽIVOTNÍ PROSTŘEDÍ - INFORMACE K JEDNOTLIVÝM VÝZVÁM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30637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ŽIVOTNÍ PROSTŘEDÍ - INFORMACE K JEDNOTLIVÝM VÝZVÁM</a:t>
            </a:r>
            <a:endParaRPr lang="cs-CZ" sz="3400" dirty="0"/>
          </a:p>
        </p:txBody>
      </p:sp>
      <p:graphicFrame>
        <p:nvGraphicFramePr>
          <p:cNvPr id="5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803102"/>
              </p:ext>
            </p:extLst>
          </p:nvPr>
        </p:nvGraphicFramePr>
        <p:xfrm>
          <a:off x="838200" y="1352361"/>
          <a:ext cx="10515600" cy="480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3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ŽIVOTNÍ PROSTŘEDÍ - INFORMACE K JEDNOTLIVÝM VÝZVÁM</a:t>
            </a:r>
            <a:endParaRPr lang="cs-CZ" sz="3400" dirty="0"/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623258"/>
              </p:ext>
            </p:extLst>
          </p:nvPr>
        </p:nvGraphicFramePr>
        <p:xfrm>
          <a:off x="838200" y="1352361"/>
          <a:ext cx="10515600" cy="480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62">
            <a:off x="9839621" y="2151965"/>
            <a:ext cx="218874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1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862438"/>
              </p:ext>
            </p:extLst>
          </p:nvPr>
        </p:nvGraphicFramePr>
        <p:xfrm>
          <a:off x="372825" y="1352361"/>
          <a:ext cx="10515600" cy="480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ŽIVOTNÍ PROSTŘEDÍ - INFORMACE K JEDNOTLIVÝM VÝZVÁM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12092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152217"/>
              </p:ext>
            </p:extLst>
          </p:nvPr>
        </p:nvGraphicFramePr>
        <p:xfrm>
          <a:off x="838200" y="1352361"/>
          <a:ext cx="10515600" cy="460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ŽIVOTNÍ PROSTŘEDÍ - INFORMACE K JEDNOTLIVÝM VÝZVÁM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9537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218283"/>
              </p:ext>
            </p:extLst>
          </p:nvPr>
        </p:nvGraphicFramePr>
        <p:xfrm>
          <a:off x="565244" y="1353593"/>
          <a:ext cx="10515600" cy="480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ŽIVOTNÍ PROSTŘEDÍ - INFORMACE K JEDNOTLIVÝM VÝZVÁM</a:t>
            </a:r>
            <a:endParaRPr lang="cs-CZ" sz="3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73">
            <a:off x="9603349" y="2140942"/>
            <a:ext cx="2176437" cy="1633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5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363064"/>
            <a:ext cx="10971372" cy="4633874"/>
          </a:xfrm>
        </p:spPr>
        <p:txBody>
          <a:bodyPr lIns="109752" tIns="54875" rIns="109752" bIns="54875"/>
          <a:lstStyle/>
          <a:p>
            <a:pPr marL="0" indent="0">
              <a:buNone/>
            </a:pPr>
            <a:endParaRPr lang="cs-CZ" sz="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Nejdůležitější rozcestník:</a:t>
            </a:r>
          </a:p>
          <a:p>
            <a:pPr marL="0" indent="0">
              <a:buNone/>
            </a:pPr>
            <a:endParaRPr lang="cs-CZ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565" lvl="1" indent="-411565">
              <a:buFont typeface="Wingdings" panose="05000000000000000000" pitchFamily="2" charset="2"/>
              <a:buChar char="Ø"/>
            </a:pPr>
            <a:r>
              <a:rPr lang="cs-CZ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www.dotaceEU.cz</a:t>
            </a:r>
            <a:r>
              <a:rPr lang="cs-CZ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cs-CZ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</a:t>
            </a:r>
            <a:r>
              <a:rPr lang="cs-CZ" sz="2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strukturalni</a:t>
            </a:r>
            <a:r>
              <a:rPr lang="cs-CZ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-fondy.</a:t>
            </a:r>
            <a:r>
              <a:rPr lang="cs-CZ" sz="2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cz</a:t>
            </a:r>
            <a:endParaRPr lang="cs-CZ" sz="29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625" lvl="1" indent="0">
              <a:lnSpc>
                <a:spcPct val="150000"/>
              </a:lnSpc>
              <a:buNone/>
            </a:pPr>
            <a:endParaRPr lang="cs-CZ" sz="6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příjemců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návod, jak získat dotaci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harmonogram výzev a kalendář akcí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projektů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 publikace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98661" y="-28134"/>
            <a:ext cx="10511122" cy="1391172"/>
          </a:xfrm>
          <a:prstGeom prst="rect">
            <a:avLst/>
          </a:prstGeom>
          <a:noFill/>
        </p:spPr>
        <p:txBody>
          <a:bodyPr wrap="square" lIns="109752" tIns="54875" rIns="109752" bIns="54875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Eurocentrum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cs-CZ" sz="36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aneb pomáháme získat více informací o ESI fondech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9208" y="5058979"/>
            <a:ext cx="2213605" cy="10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6468" y="3066500"/>
            <a:ext cx="1996345" cy="94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5446" y="3537982"/>
            <a:ext cx="2354339" cy="20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96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066896"/>
              </p:ext>
            </p:extLst>
          </p:nvPr>
        </p:nvGraphicFramePr>
        <p:xfrm>
          <a:off x="838200" y="1352360"/>
          <a:ext cx="10515600" cy="50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ŽIVOTNÍ PROSTŘEDÍ - INFORMACE K JEDNOTLIVÝM VÝZVÁM</a:t>
            </a:r>
            <a:endParaRPr lang="cs-CZ" sz="3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2358628"/>
            <a:ext cx="194421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4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811111"/>
              </p:ext>
            </p:extLst>
          </p:nvPr>
        </p:nvGraphicFramePr>
        <p:xfrm>
          <a:off x="838200" y="1352360"/>
          <a:ext cx="10515600" cy="4966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09521" y="281189"/>
            <a:ext cx="10971372" cy="9253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/>
              <a:t>OP ŽIVOTNÍ PROSTŘEDÍ - INFORMACE K JEDNOTLIVÝM VÝZVÁM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22817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Kontakty – OP Životní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3200" b="1" dirty="0" smtClean="0">
                <a:cs typeface="Arial" charset="0"/>
              </a:rPr>
              <a:t>Operační program Životní prostředí: </a:t>
            </a:r>
            <a:r>
              <a:rPr lang="cs-CZ" altLang="cs-CZ" sz="3200" dirty="0" smtClean="0">
                <a:cs typeface="Arial" charset="0"/>
                <a:hlinkClick r:id="rId2"/>
              </a:rPr>
              <a:t>http</a:t>
            </a:r>
            <a:r>
              <a:rPr lang="cs-CZ" altLang="cs-CZ" sz="3200" dirty="0">
                <a:cs typeface="Arial" charset="0"/>
                <a:hlinkClick r:id="rId2"/>
              </a:rPr>
              <a:t>://www.opzp.cz/</a:t>
            </a:r>
            <a:r>
              <a:rPr lang="cs-CZ" altLang="cs-CZ" sz="3200" dirty="0">
                <a:cs typeface="Arial" charset="0"/>
              </a:rPr>
              <a:t> </a:t>
            </a:r>
            <a:endParaRPr lang="cs-CZ" altLang="cs-CZ" sz="3200" dirty="0" smtClean="0"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3200" b="1" dirty="0" smtClean="0"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3200" b="1" dirty="0" smtClean="0">
                <a:cs typeface="Arial" charset="0"/>
              </a:rPr>
              <a:t>Kontakty: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000" b="1" dirty="0" smtClean="0"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3200" b="1" dirty="0" smtClean="0">
                <a:cs typeface="Arial" charset="0"/>
              </a:rPr>
              <a:t>Státní fond životního prostřední - Jihočeský kraj: </a:t>
            </a:r>
            <a:r>
              <a:rPr lang="cs-CZ" altLang="cs-CZ" sz="2800" b="1" dirty="0" smtClean="0">
                <a:cs typeface="Arial" charset="0"/>
                <a:hlinkClick r:id="rId3"/>
              </a:rPr>
              <a:t>https</a:t>
            </a:r>
            <a:r>
              <a:rPr lang="cs-CZ" altLang="cs-CZ" sz="2800" b="1" dirty="0">
                <a:cs typeface="Arial" charset="0"/>
                <a:hlinkClick r:id="rId3"/>
              </a:rPr>
              <a:t>://www.sfzp.cz/sekce/564/159/detail-organizacni-jednotky</a:t>
            </a:r>
            <a:r>
              <a:rPr lang="cs-CZ" altLang="cs-CZ" sz="2800" b="1" dirty="0" smtClean="0">
                <a:cs typeface="Arial" charset="0"/>
                <a:hlinkClick r:id="rId3"/>
              </a:rPr>
              <a:t>/</a:t>
            </a:r>
            <a:r>
              <a:rPr lang="cs-CZ" altLang="cs-CZ" sz="2800" b="1" dirty="0" smtClean="0">
                <a:cs typeface="Arial" charset="0"/>
              </a:rPr>
              <a:t>  </a:t>
            </a:r>
            <a:endParaRPr lang="cs-CZ" altLang="cs-CZ" dirty="0"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dirty="0">
              <a:cs typeface="Arial" charset="0"/>
            </a:endParaRPr>
          </a:p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90" y="4534049"/>
            <a:ext cx="428692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1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MÍSTNÍ AKČNÍ SKUPINY V JIHOČESKÉM KRAJI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6574" y="1566540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Schválené strategie CLLD v Jihočeském kraji</a:t>
            </a:r>
            <a:r>
              <a:rPr lang="cs-CZ" b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endParaRPr lang="cs-CZ" b="1" dirty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MAS Brána Písecka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MAS Rozkvět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MAS Sdružení Růže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MAS </a:t>
            </a:r>
            <a:r>
              <a:rPr lang="cs-CZ" b="1" dirty="0" err="1">
                <a:solidFill>
                  <a:srgbClr val="034EA2"/>
                </a:solidFill>
                <a:latin typeface="+mj-lt"/>
                <a:ea typeface="+mj-ea"/>
                <a:cs typeface="+mj-cs"/>
              </a:rPr>
              <a:t>Šumavsko</a:t>
            </a:r>
            <a:endParaRPr lang="cs-CZ" b="1" dirty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MAS Třeboňsko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MAS Lužnice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cs-CZ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Dalších 5 MAS je ve 3. kole schvalování strategie → cca do měsíce schválené.</a:t>
            </a:r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24" y="3078708"/>
            <a:ext cx="5150796" cy="28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316318" y="1566539"/>
            <a:ext cx="56886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Kde jsou zveřejněny výzvy MAS</a:t>
            </a:r>
            <a:r>
              <a:rPr lang="cs-CZ" b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endParaRPr lang="cs-CZ" sz="500" b="1" dirty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  <a:p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www.strukturalni-fondy.cz/cs/Microsites/IROP/Integrovane-vyzvy/MAS</a:t>
            </a:r>
            <a:r>
              <a:rPr lang="cs-CZ" sz="1600" dirty="0" smtClean="0"/>
              <a:t> </a:t>
            </a:r>
            <a:r>
              <a:rPr lang="cs-CZ" sz="18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nebo na stránkách jednotlivých MAS</a:t>
            </a:r>
          </a:p>
        </p:txBody>
      </p:sp>
    </p:spTree>
    <p:extLst>
      <p:ext uri="{BB962C8B-B14F-4D97-AF65-F5344CB8AC3E}">
        <p14:creationId xmlns:p14="http://schemas.microsoft.com/office/powerpoint/2010/main" val="41549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Národní dotace MMR – aktuální: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598" y="1278508"/>
            <a:ext cx="11102309" cy="5256584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b="1" dirty="0" smtClean="0"/>
              <a:t>PODPORA OBNOVY SPORTOVNÍ INFRASTRUKTURY</a:t>
            </a:r>
          </a:p>
          <a:p>
            <a:r>
              <a:rPr lang="cs-CZ" sz="2000" b="1" dirty="0"/>
              <a:t>nová výzva pro obce na rekonstrukci, modernizaci či vybudování hřišť a tělocvičen</a:t>
            </a:r>
          </a:p>
          <a:p>
            <a:r>
              <a:rPr lang="cs-CZ" sz="2000" b="1" dirty="0" smtClean="0"/>
              <a:t>Příjem žádostí: </a:t>
            </a:r>
            <a:r>
              <a:rPr lang="cs-CZ" sz="2000" dirty="0" smtClean="0"/>
              <a:t>od 19. 6. do 18. 8. 2017</a:t>
            </a:r>
          </a:p>
          <a:p>
            <a:r>
              <a:rPr lang="cs-CZ" sz="2000" b="1" dirty="0" smtClean="0"/>
              <a:t>Oprávnění žadatelé: </a:t>
            </a:r>
            <a:r>
              <a:rPr lang="cs-CZ" sz="2000" dirty="0" smtClean="0"/>
              <a:t>obce do 3 000 obyvatel, které jsou zřizovateli základní školy</a:t>
            </a:r>
          </a:p>
          <a:p>
            <a:r>
              <a:rPr lang="cs-CZ" sz="2000" b="1" dirty="0" smtClean="0"/>
              <a:t>Výše podpory: </a:t>
            </a:r>
            <a:r>
              <a:rPr lang="cs-CZ" sz="2000" dirty="0" smtClean="0"/>
              <a:t>max. až 70 % uznatelných nákladů akce (dolní limit = 500 tis. Kč, horní limit = 5 mil. Kč)</a:t>
            </a:r>
          </a:p>
          <a:p>
            <a:r>
              <a:rPr lang="cs-CZ" sz="2000" b="1" dirty="0" smtClean="0"/>
              <a:t>Podporované aktivity: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/>
              <a:t>Rekonstrukce, modernizace nebo vybudování školních hřišť (multifunkční a víceúčelová hřiště a sportoviště apod.), které slouží pro hodiny tělesné výchovy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/>
              <a:t>Rekonstrukce nebo modernizace školních tělocvičen</a:t>
            </a:r>
          </a:p>
          <a:p>
            <a:r>
              <a:rPr lang="cs-CZ" sz="2000" b="1" dirty="0"/>
              <a:t>Omezení výzvy</a:t>
            </a:r>
            <a:r>
              <a:rPr lang="cs-CZ" sz="2000" b="1" dirty="0" smtClean="0"/>
              <a:t>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/>
              <a:t>dotace není udělována na  přenosné vybavení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/>
              <a:t>podporovány budou projekty, na jejichž výběru a přípravě, případně realizaci se prokazatelně podílela generace dětí a </a:t>
            </a:r>
            <a:r>
              <a:rPr lang="cs-CZ" sz="1800" dirty="0" smtClean="0"/>
              <a:t>mládeže </a:t>
            </a:r>
          </a:p>
          <a:p>
            <a:pPr marL="614624" lvl="1" indent="0">
              <a:buNone/>
            </a:pPr>
            <a:r>
              <a:rPr lang="cs-CZ" sz="2000" b="1" dirty="0" smtClean="0"/>
              <a:t>Více </a:t>
            </a:r>
            <a:r>
              <a:rPr lang="cs-CZ" sz="2000" b="1" dirty="0"/>
              <a:t>informací k výzvě: </a:t>
            </a:r>
            <a:r>
              <a:rPr lang="cs-CZ" sz="1800" dirty="0" smtClean="0">
                <a:hlinkClick r:id="rId2"/>
              </a:rPr>
              <a:t>http</a:t>
            </a:r>
            <a:r>
              <a:rPr lang="cs-CZ" sz="1800" dirty="0">
                <a:hlinkClick r:id="rId2"/>
              </a:rPr>
              <a:t>://</a:t>
            </a:r>
            <a:r>
              <a:rPr lang="cs-CZ" sz="1800" dirty="0" smtClean="0">
                <a:hlinkClick r:id="rId2"/>
              </a:rPr>
              <a:t>www.mmr.cz/cs/Regionalni-politika-a-cestovni-ruch/Podpora-regionu/Programy-Dotace/Podpora-obnovy-a-rozvoje-venkova-v-roce-2017</a:t>
            </a:r>
            <a:r>
              <a:rPr lang="cs-CZ" sz="1800" dirty="0" smtClean="0"/>
              <a:t>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536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94606" y="1998588"/>
            <a:ext cx="10225136" cy="1638788"/>
          </a:xfrm>
        </p:spPr>
        <p:txBody>
          <a:bodyPr>
            <a:noAutofit/>
          </a:bodyPr>
          <a:lstStyle/>
          <a:p>
            <a:pPr algn="ctr"/>
            <a:r>
              <a:rPr lang="cs-CZ" sz="8000" dirty="0"/>
              <a:t>DĚKUJI </a:t>
            </a:r>
            <a:br>
              <a:rPr lang="cs-CZ" sz="8000" dirty="0"/>
            </a:br>
            <a:r>
              <a:rPr lang="cs-CZ" sz="8000" dirty="0"/>
              <a:t>ZA </a:t>
            </a:r>
            <a:r>
              <a:rPr lang="cs-CZ" sz="8000" dirty="0" smtClean="0"/>
              <a:t>POZORNOST</a:t>
            </a:r>
            <a:br>
              <a:rPr lang="cs-CZ" sz="8000" dirty="0" smtClean="0"/>
            </a:br>
            <a:r>
              <a:rPr lang="cs-CZ" sz="3800" dirty="0" smtClean="0"/>
              <a:t>a přeji mnoho úspěchů při získávání dotací </a:t>
            </a:r>
            <a:r>
              <a:rPr lang="cs-CZ" sz="3800" dirty="0" smtClean="0">
                <a:sym typeface="Wingdings" panose="05000000000000000000" pitchFamily="2" charset="2"/>
              </a:rPr>
              <a:t> </a:t>
            </a:r>
            <a:r>
              <a:rPr lang="cs-CZ" sz="3800" dirty="0" smtClean="0"/>
              <a:t> </a:t>
            </a:r>
            <a:endParaRPr lang="cs-CZ" sz="3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0550" y="555486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C4DA2"/>
                </a:solidFill>
              </a:rPr>
              <a:t>Ing. Pavla Slípková</a:t>
            </a:r>
          </a:p>
          <a:p>
            <a:r>
              <a:rPr lang="cs-CZ" sz="2000" b="1" dirty="0" smtClean="0">
                <a:solidFill>
                  <a:srgbClr val="0C4DA2"/>
                </a:solidFill>
              </a:rPr>
              <a:t>E-mail: </a:t>
            </a:r>
            <a:r>
              <a:rPr lang="cs-CZ" sz="2000" b="1" dirty="0" smtClean="0">
                <a:solidFill>
                  <a:srgbClr val="0C4DA2"/>
                </a:solidFill>
                <a:hlinkClick r:id="rId2"/>
              </a:rPr>
              <a:t>pavla.slipkova@mmr.cz</a:t>
            </a:r>
            <a:r>
              <a:rPr lang="cs-CZ" sz="2000" b="1" dirty="0" smtClean="0">
                <a:solidFill>
                  <a:srgbClr val="0C4DA2"/>
                </a:solidFill>
              </a:rPr>
              <a:t> </a:t>
            </a:r>
          </a:p>
          <a:p>
            <a:r>
              <a:rPr lang="cs-CZ" sz="2000" b="1" dirty="0" smtClean="0">
                <a:solidFill>
                  <a:srgbClr val="0C4DA2"/>
                </a:solidFill>
              </a:rPr>
              <a:t>Tel.: +420 731 731 681 631</a:t>
            </a:r>
          </a:p>
        </p:txBody>
      </p:sp>
    </p:spTree>
    <p:extLst>
      <p:ext uri="{BB962C8B-B14F-4D97-AF65-F5344CB8AC3E}">
        <p14:creationId xmlns:p14="http://schemas.microsoft.com/office/powerpoint/2010/main" val="37093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2680" y="342406"/>
            <a:ext cx="9743137" cy="737249"/>
          </a:xfrm>
        </p:spPr>
        <p:txBody>
          <a:bodyPr lIns="109752" tIns="54875" rIns="109752" bIns="54875">
            <a:noAutofit/>
          </a:bodyPr>
          <a:lstStyle/>
          <a:p>
            <a:pPr algn="ctr"/>
            <a:r>
              <a:rPr lang="cs-CZ" sz="4400" dirty="0"/>
              <a:t>Publikace a informační materiály</a:t>
            </a:r>
            <a:endParaRPr lang="en-GB" sz="44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0682" y="1877418"/>
            <a:ext cx="2770463" cy="15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080" y="1840796"/>
            <a:ext cx="2168580" cy="16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776" y="1612089"/>
            <a:ext cx="1421655" cy="194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7655" y="1873582"/>
            <a:ext cx="2126098" cy="163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113" y="3965727"/>
            <a:ext cx="1817703" cy="214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8862" y="3965729"/>
            <a:ext cx="1800200" cy="220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65" y="3934340"/>
            <a:ext cx="1852494" cy="22035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86" y="3965728"/>
            <a:ext cx="1797453" cy="21408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143" y="4194306"/>
            <a:ext cx="2383075" cy="17442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240" y="1581819"/>
            <a:ext cx="1550781" cy="193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9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Generátor povinné publicity</a:t>
            </a:r>
            <a:endParaRPr lang="cs-CZ" dirty="0"/>
          </a:p>
        </p:txBody>
      </p:sp>
      <p:pic>
        <p:nvPicPr>
          <p:cNvPr id="1026" name="Picture 2" descr="Výsledek obrázku pro generátor publi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50" y="2070596"/>
            <a:ext cx="6303067" cy="3948242"/>
          </a:xfrm>
          <a:prstGeom prst="rect">
            <a:avLst/>
          </a:prstGeom>
          <a:noFill/>
        </p:spPr>
      </p:pic>
      <p:pic>
        <p:nvPicPr>
          <p:cNvPr id="1028" name="Picture 4" descr="Výsledek obrázku pro generátor publi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6854" y="3150716"/>
            <a:ext cx="1728192" cy="172819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06574" y="156654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hlinkClick r:id="rId4"/>
              </a:rPr>
              <a:t>→   https://publicita.dotaceeu.cz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0375" y="2100808"/>
            <a:ext cx="45365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využití pro příjemce:</a:t>
            </a:r>
          </a:p>
          <a:p>
            <a:endParaRPr lang="cs-CZ" sz="5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5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 Zaměstnanost</a:t>
            </a:r>
          </a:p>
          <a:p>
            <a:pPr>
              <a:buFont typeface="Wingdings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 VVV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 Doprava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IROP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 PPR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 TP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 Rybářství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PRV</a:t>
            </a:r>
            <a:endParaRPr lang="cs-CZ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AutoShape 6" descr="Výsledek obrázku pro generátor public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generátor public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 descr="C:\Users\Pocitac\Desktop\stažený soubor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5326" y="0"/>
            <a:ext cx="33909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318" y="1446461"/>
            <a:ext cx="11245576" cy="4644666"/>
          </a:xfrm>
        </p:spPr>
        <p:txBody>
          <a:bodyPr lIns="109752" tIns="54875" rIns="109752" bIns="54875"/>
          <a:lstStyle/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telefonní linka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Eurofon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800 200 200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cs-CZ" sz="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chat na webu 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dotaceEU.cz</a:t>
            </a:r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cs-CZ" sz="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kontaktovat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Eurocentra</a:t>
            </a:r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756" lvl="1" indent="0">
              <a:lnSpc>
                <a:spcPct val="150000"/>
              </a:lnSpc>
              <a:buNone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→ konzultační hodiny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Eurocentra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České Budějovice:</a:t>
            </a:r>
          </a:p>
          <a:p>
            <a:pPr marL="548756" lvl="1" indent="0">
              <a:lnSpc>
                <a:spcPct val="150000"/>
              </a:lnSpc>
              <a:buNone/>
            </a:pPr>
            <a:endParaRPr lang="cs-CZ" sz="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756" lvl="1" indent="0">
              <a:lnSpc>
                <a:spcPct val="150000"/>
              </a:lnSpc>
              <a:buNone/>
            </a:pPr>
            <a:endParaRPr lang="cs-CZ" sz="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756" lvl="1" indent="0">
              <a:lnSpc>
                <a:spcPct val="150000"/>
              </a:lnSpc>
              <a:buNone/>
            </a:pPr>
            <a:r>
              <a:rPr lang="cs-CZ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ÚTERÝ od 10:00 do 11:30 hod. a STŘEDA od 14:30 do 16:00 hod.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41" y="2934692"/>
            <a:ext cx="2380411" cy="1043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strukturalni-fondy.cz/getmedia/e8eb81d4-45dc-43d0-9f6f-2813e1c9ad81/EUROFON-rgb.png?width=370&amp;height=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5170" y="1782566"/>
            <a:ext cx="3067774" cy="515772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1990750" y="342406"/>
            <a:ext cx="8136903" cy="1015642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směřovat Vaše dotazy: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148" y="4566838"/>
            <a:ext cx="1728192" cy="14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3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0750" y="342406"/>
            <a:ext cx="9299683" cy="589799"/>
          </a:xfrm>
        </p:spPr>
        <p:txBody>
          <a:bodyPr lIns="109752" tIns="54875" rIns="109752" bIns="54875">
            <a:no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cs-CZ" sz="4000" dirty="0"/>
              <a:t>Kontakt - </a:t>
            </a:r>
            <a:r>
              <a:rPr lang="cs-CZ" sz="4000" dirty="0" err="1"/>
              <a:t>Eurocentrum</a:t>
            </a:r>
            <a:r>
              <a:rPr lang="cs-CZ" sz="4000" dirty="0"/>
              <a:t> České Budějovice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520" y="1638354"/>
            <a:ext cx="6445668" cy="2978276"/>
          </a:xfrm>
        </p:spPr>
        <p:txBody>
          <a:bodyPr lIns="109752" tIns="54875" rIns="109752" bIns="54875">
            <a:normAutofit/>
          </a:bodyPr>
          <a:lstStyle/>
          <a:p>
            <a:pPr marL="0" indent="0">
              <a:buNone/>
            </a:pPr>
            <a:r>
              <a:rPr lang="cs-CZ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</a:t>
            </a:r>
          </a:p>
          <a:p>
            <a:pPr marL="0" indent="0">
              <a:buNone/>
            </a:pPr>
            <a:endParaRPr lang="cs-CZ" sz="1000" b="1" dirty="0">
              <a:solidFill>
                <a:srgbClr val="000080"/>
              </a:solidFill>
              <a:latin typeface="Arial"/>
              <a:ea typeface="Calibri"/>
            </a:endParaRPr>
          </a:p>
          <a:p>
            <a:pPr marL="0" indent="0">
              <a:spcAft>
                <a:spcPts val="1441"/>
              </a:spcAft>
              <a:buNone/>
            </a:pPr>
            <a:r>
              <a:rPr lang="cs-CZ" sz="2900" b="1" dirty="0">
                <a:solidFill>
                  <a:srgbClr val="000080"/>
                </a:solidFill>
                <a:latin typeface="Arial"/>
                <a:ea typeface="Calibri"/>
              </a:rPr>
              <a:t>Ing. Pavla Slípková</a:t>
            </a:r>
          </a:p>
          <a:p>
            <a:pPr marL="0" indent="0">
              <a:spcAft>
                <a:spcPts val="1441"/>
              </a:spcAft>
              <a:buNone/>
            </a:pPr>
            <a:r>
              <a:rPr lang="cs-CZ" sz="2900" b="1" dirty="0">
                <a:solidFill>
                  <a:srgbClr val="000080"/>
                </a:solidFill>
                <a:latin typeface="Arial"/>
                <a:ea typeface="Calibri"/>
              </a:rPr>
              <a:t>e-mail: </a:t>
            </a:r>
            <a:r>
              <a:rPr lang="cs-CZ" sz="2900" b="1" dirty="0">
                <a:solidFill>
                  <a:srgbClr val="000080"/>
                </a:solidFill>
                <a:latin typeface="Arial"/>
                <a:ea typeface="Calibri"/>
                <a:hlinkClick r:id="rId2"/>
              </a:rPr>
              <a:t>pavla.slipkova@mmr.cz</a:t>
            </a:r>
            <a:r>
              <a:rPr lang="cs-CZ" sz="2900" b="1" dirty="0">
                <a:solidFill>
                  <a:srgbClr val="000080"/>
                </a:solidFill>
                <a:latin typeface="Arial"/>
                <a:ea typeface="Calibri"/>
              </a:rPr>
              <a:t> </a:t>
            </a:r>
          </a:p>
          <a:p>
            <a:pPr marL="0" indent="0">
              <a:spcAft>
                <a:spcPts val="1441"/>
              </a:spcAft>
              <a:buNone/>
            </a:pPr>
            <a:r>
              <a:rPr lang="cs-CZ" sz="2900" dirty="0">
                <a:solidFill>
                  <a:srgbClr val="000080"/>
                </a:solidFill>
                <a:latin typeface="Arial"/>
                <a:ea typeface="Calibri"/>
              </a:rPr>
              <a:t>mob.: </a:t>
            </a:r>
            <a:r>
              <a:rPr lang="cs-CZ" sz="2900" b="1" dirty="0">
                <a:solidFill>
                  <a:srgbClr val="000080"/>
                </a:solidFill>
                <a:latin typeface="Arial"/>
                <a:ea typeface="Calibri"/>
              </a:rPr>
              <a:t>+ 420 731 681 631</a:t>
            </a:r>
            <a:r>
              <a:rPr lang="cs-CZ" sz="2900" b="1" dirty="0">
                <a:ea typeface="Calibri"/>
              </a:rPr>
              <a:t> </a:t>
            </a:r>
            <a:r>
              <a:rPr lang="cs-CZ" sz="2900" b="1" dirty="0">
                <a:solidFill>
                  <a:srgbClr val="000080"/>
                </a:solidFill>
                <a:latin typeface="Arial"/>
                <a:ea typeface="Calibri"/>
              </a:rPr>
              <a:t> </a:t>
            </a:r>
            <a:endParaRPr lang="cs-CZ" sz="2900" b="1" dirty="0">
              <a:ea typeface="Calibri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18517" y="1566540"/>
            <a:ext cx="5471896" cy="3386590"/>
          </a:xfrm>
          <a:prstGeom prst="rect">
            <a:avLst/>
          </a:prstGeom>
          <a:noFill/>
        </p:spPr>
        <p:txBody>
          <a:bodyPr wrap="square" lIns="109752" tIns="54875" rIns="109752" bIns="54875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cs-CZ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Kancelář: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cs-CZ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441"/>
              </a:spcAft>
            </a:pPr>
            <a:r>
              <a:rPr lang="cs-CZ" b="1" dirty="0" smtClean="0">
                <a:solidFill>
                  <a:srgbClr val="000080"/>
                </a:solidFill>
                <a:latin typeface="Arial"/>
                <a:ea typeface="Calibri"/>
              </a:rPr>
              <a:t>Eurocentrum </a:t>
            </a:r>
            <a:r>
              <a:rPr lang="cs-CZ" b="1" dirty="0">
                <a:solidFill>
                  <a:srgbClr val="000080"/>
                </a:solidFill>
                <a:latin typeface="Arial"/>
                <a:ea typeface="Calibri"/>
              </a:rPr>
              <a:t>České Budějovice</a:t>
            </a:r>
            <a:r>
              <a:rPr lang="cs-CZ" dirty="0">
                <a:solidFill>
                  <a:srgbClr val="000080"/>
                </a:solidFill>
                <a:latin typeface="Arial"/>
                <a:ea typeface="Calibri"/>
              </a:rPr>
              <a:t> </a:t>
            </a:r>
            <a:endParaRPr lang="cs-CZ" dirty="0">
              <a:ea typeface="Calibri"/>
            </a:endParaRPr>
          </a:p>
          <a:p>
            <a:r>
              <a:rPr lang="cs-CZ" dirty="0">
                <a:solidFill>
                  <a:srgbClr val="000080"/>
                </a:solidFill>
                <a:latin typeface="Arial"/>
                <a:ea typeface="Calibri"/>
              </a:rPr>
              <a:t>Boženy Němcové 49/3</a:t>
            </a:r>
            <a:endParaRPr lang="cs-CZ" dirty="0">
              <a:ea typeface="Calibri"/>
            </a:endParaRPr>
          </a:p>
          <a:p>
            <a:r>
              <a:rPr lang="cs-CZ" dirty="0">
                <a:solidFill>
                  <a:srgbClr val="000080"/>
                </a:solidFill>
                <a:latin typeface="Arial"/>
                <a:ea typeface="Calibri"/>
              </a:rPr>
              <a:t>370 01 České Budějovice</a:t>
            </a:r>
            <a:endParaRPr lang="cs-CZ" dirty="0">
              <a:ea typeface="Calibri"/>
            </a:endParaRPr>
          </a:p>
          <a:p>
            <a:r>
              <a:rPr lang="cs-CZ" dirty="0">
                <a:solidFill>
                  <a:srgbClr val="000080"/>
                </a:solidFill>
                <a:latin typeface="Arial"/>
                <a:ea typeface="Calibri"/>
              </a:rPr>
              <a:t>Budova B Krajského úřadu Jihočeského kraje</a:t>
            </a:r>
            <a:endParaRPr lang="cs-CZ" dirty="0">
              <a:ea typeface="Calibri"/>
            </a:endParaRPr>
          </a:p>
          <a:p>
            <a:r>
              <a:rPr lang="cs-CZ" dirty="0">
                <a:solidFill>
                  <a:srgbClr val="000080"/>
                </a:solidFill>
                <a:latin typeface="Arial"/>
                <a:ea typeface="Calibri"/>
              </a:rPr>
              <a:t>kancelář číslo 3312</a:t>
            </a:r>
            <a:endParaRPr lang="cs-CZ" dirty="0">
              <a:ea typeface="Calibri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31315" y="5289356"/>
            <a:ext cx="11615778" cy="557098"/>
          </a:xfrm>
          <a:prstGeom prst="rect">
            <a:avLst/>
          </a:prstGeom>
          <a:noFill/>
        </p:spPr>
        <p:txBody>
          <a:bodyPr wrap="square" lIns="109752" tIns="54875" rIns="109752" bIns="54875" rtlCol="0">
            <a:spAutoFit/>
          </a:bodyPr>
          <a:lstStyle/>
          <a:p>
            <a:pPr lvl="0" eaLnBrk="0" fontAlgn="base" hangingPunct="0">
              <a:spcBef>
                <a:spcPct val="20000"/>
              </a:spcBef>
            </a:pPr>
            <a:r>
              <a:rPr lang="cs-CZ" sz="2900" kern="0" dirty="0">
                <a:solidFill>
                  <a:srgbClr val="000080"/>
                </a:solidFill>
                <a:latin typeface="Arial"/>
                <a:ea typeface="Calibri"/>
              </a:rPr>
              <a:t>Web EC ČB:</a:t>
            </a:r>
            <a:r>
              <a:rPr lang="cs-CZ" sz="2900" kern="0" dirty="0">
                <a:solidFill>
                  <a:srgbClr val="000000"/>
                </a:solidFill>
                <a:ea typeface="Calibri"/>
              </a:rPr>
              <a:t> </a:t>
            </a:r>
            <a:r>
              <a:rPr lang="cs-CZ" sz="2900" u="sng" kern="0" dirty="0">
                <a:solidFill>
                  <a:srgbClr val="0000FF"/>
                </a:solidFill>
                <a:latin typeface="Arial"/>
                <a:ea typeface="Calibri"/>
              </a:rPr>
              <a:t>https://</a:t>
            </a:r>
            <a:r>
              <a:rPr lang="cs-CZ" sz="2900" u="sng" kern="0" dirty="0" smtClean="0">
                <a:solidFill>
                  <a:srgbClr val="0000FF"/>
                </a:solidFill>
                <a:latin typeface="Arial"/>
                <a:ea typeface="Calibri"/>
              </a:rPr>
              <a:t>ceskebudejovice.eurocentra.cz</a:t>
            </a:r>
            <a:endParaRPr lang="cs-CZ" sz="2900" kern="0" dirty="0">
              <a:solidFill>
                <a:srgbClr val="000000"/>
              </a:solidFill>
              <a:ea typeface="Calibri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508" y="4158828"/>
            <a:ext cx="1725014" cy="128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6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Seminář ENERGETICKÉ ÚSPORY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06574" y="1638548"/>
            <a:ext cx="11665296" cy="4633874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b="1" i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S</a:t>
            </a:r>
            <a:r>
              <a:rPr lang="cs-CZ" sz="2000" b="1" i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eminář </a:t>
            </a:r>
            <a:r>
              <a:rPr lang="cs-CZ" sz="2000" b="1" i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se zaměřením na energetické úspory a jejich </a:t>
            </a:r>
            <a:r>
              <a:rPr lang="cs-CZ" sz="2000" b="1" i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spolufinancování</a:t>
            </a:r>
          </a:p>
          <a:p>
            <a:pPr marL="0" indent="0" algn="ctr">
              <a:buNone/>
            </a:pPr>
            <a:r>
              <a:rPr lang="cs-CZ" sz="2000" b="1" i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 prostřednictvím </a:t>
            </a:r>
            <a:r>
              <a:rPr lang="cs-CZ" sz="2000" b="1" i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evropských a národních dotací. </a:t>
            </a:r>
            <a:endParaRPr lang="cs-CZ" sz="2000" b="1" i="1" dirty="0" smtClean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cs-CZ" sz="1000" b="1" i="1" dirty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KDY:   </a:t>
            </a:r>
            <a:r>
              <a:rPr lang="cs-CZ" sz="2800" b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26. června </a:t>
            </a:r>
            <a:r>
              <a:rPr lang="cs-CZ" sz="28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od </a:t>
            </a:r>
            <a:r>
              <a:rPr lang="cs-CZ" sz="2800" b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9:30 </a:t>
            </a:r>
            <a:r>
              <a:rPr lang="cs-CZ" sz="28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do </a:t>
            </a:r>
            <a:r>
              <a:rPr lang="cs-CZ" sz="2800" b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14:30          </a:t>
            </a:r>
            <a:r>
              <a:rPr lang="cs-CZ" sz="28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KDE</a:t>
            </a:r>
            <a:r>
              <a:rPr lang="cs-CZ" sz="2800" b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: Zastupitelský sál Krajského úřadu</a:t>
            </a:r>
            <a:endParaRPr lang="cs-CZ" sz="1000" b="1" dirty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sz="800" b="1" dirty="0" smtClean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200" b="1" u="sng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Jaké </a:t>
            </a:r>
            <a:r>
              <a:rPr lang="cs-CZ" sz="2200" b="1" u="sng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možnosti spolufinancování nabízí evropské a národní programy v oblasti energetických úspor</a:t>
            </a:r>
            <a:r>
              <a:rPr lang="cs-CZ" sz="2200" b="1" u="sng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0" indent="0">
              <a:buNone/>
            </a:pPr>
            <a:endParaRPr lang="cs-CZ" sz="2000" b="1" dirty="0" smtClean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000" b="1" i="1" dirty="0" smtClean="0"/>
              <a:t>                Představení </a:t>
            </a:r>
            <a:r>
              <a:rPr lang="cs-CZ" sz="2000" b="1" i="1" dirty="0"/>
              <a:t>programů: </a:t>
            </a:r>
            <a:endParaRPr lang="cs-CZ" sz="2000" dirty="0"/>
          </a:p>
          <a:p>
            <a:pPr marL="0" indent="0">
              <a:buNone/>
            </a:pPr>
            <a:r>
              <a:rPr lang="cs-CZ" sz="2000" b="1" i="1" dirty="0" smtClean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IROP</a:t>
            </a:r>
            <a:r>
              <a:rPr lang="cs-CZ" sz="2000" b="1" i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, OP PIK, OP ŽP, Úspory energie s rozumem, EFEKT, </a:t>
            </a:r>
          </a:p>
          <a:p>
            <a:pPr marL="0" indent="0">
              <a:buNone/>
            </a:pPr>
            <a:r>
              <a:rPr lang="cs-CZ" sz="2000" b="1" i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Nová zelená úsporám, Dešťovka, </a:t>
            </a:r>
          </a:p>
          <a:p>
            <a:pPr marL="0" indent="0">
              <a:buNone/>
            </a:pPr>
            <a:r>
              <a:rPr lang="cs-CZ" sz="2000" b="1" i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Panel 2013+</a:t>
            </a:r>
          </a:p>
          <a:p>
            <a:pPr marL="0" indent="0">
              <a:buNone/>
            </a:pPr>
            <a:endParaRPr lang="cs-CZ" sz="1200" b="1" dirty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Registrace </a:t>
            </a:r>
            <a:r>
              <a:rPr lang="cs-CZ" sz="2000" b="1" dirty="0">
                <a:solidFill>
                  <a:srgbClr val="034EA2"/>
                </a:solidFill>
              </a:rPr>
              <a:t>→ </a:t>
            </a:r>
            <a:r>
              <a:rPr lang="cs-CZ" sz="2000" b="1" dirty="0">
                <a:solidFill>
                  <a:srgbClr val="034EA2"/>
                </a:solidFill>
                <a:latin typeface="+mj-lt"/>
                <a:ea typeface="+mj-ea"/>
                <a:cs typeface="+mj-cs"/>
                <a:hlinkClick r:id="rId2"/>
              </a:rPr>
              <a:t>registrační formulář </a:t>
            </a:r>
            <a:r>
              <a:rPr lang="cs-CZ" sz="20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nebo na e-mail: </a:t>
            </a:r>
            <a:r>
              <a:rPr lang="cs-CZ" sz="2000" b="1" dirty="0">
                <a:solidFill>
                  <a:srgbClr val="034EA2"/>
                </a:solidFill>
                <a:hlinkClick r:id="rId3"/>
              </a:rPr>
              <a:t>pavla.slipkova@mmr.cz</a:t>
            </a:r>
            <a:r>
              <a:rPr lang="cs-CZ" sz="2000" b="1" dirty="0">
                <a:solidFill>
                  <a:srgbClr val="034EA2"/>
                </a:solidFill>
              </a:rPr>
              <a:t> </a:t>
            </a:r>
            <a:endParaRPr lang="cs-CZ" sz="2000" b="1" dirty="0">
              <a:solidFill>
                <a:srgbClr val="034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1" y="3748536"/>
            <a:ext cx="3312369" cy="256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126380"/>
            <a:ext cx="3629421" cy="140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1970</TotalTime>
  <Words>2964</Words>
  <Application>Microsoft Office PowerPoint</Application>
  <PresentationFormat>Vlastní</PresentationFormat>
  <Paragraphs>311</Paragraphs>
  <Slides>45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47" baseType="lpstr">
      <vt:lpstr>Prezentace</vt:lpstr>
      <vt:lpstr>1_Prezentace</vt:lpstr>
      <vt:lpstr>Konference Jihočeský venkov  f Dotační příležitosti pro obce</vt:lpstr>
      <vt:lpstr>Program přednášky</vt:lpstr>
      <vt:lpstr>Představení Eurocentra</vt:lpstr>
      <vt:lpstr>Prezentace aplikace PowerPoint</vt:lpstr>
      <vt:lpstr>Publikace a informační materiály</vt:lpstr>
      <vt:lpstr>Generátor povinné publicity</vt:lpstr>
      <vt:lpstr>Prezentace aplikace PowerPoint</vt:lpstr>
      <vt:lpstr>Kontakt - Eurocentrum České Budějovice</vt:lpstr>
      <vt:lpstr>Seminář ENERGETICKÉ ÚSPORY</vt:lpstr>
      <vt:lpstr>Sledujte naše aktivity na Facebooku: </vt:lpstr>
      <vt:lpstr>Možnosti čerpání z fondů EU v programovém období 2014 – 2020:</vt:lpstr>
      <vt:lpstr>Další dotační možnosti:</vt:lpstr>
      <vt:lpstr>Integrovaný regionální operační program</vt:lpstr>
      <vt:lpstr>IROP – otevřené výzvy k červnu 2017</vt:lpstr>
      <vt:lpstr>Plánované výzvy do konce roku 2017</vt:lpstr>
      <vt:lpstr>IROP - INFORMACE K JEDNOTLIVÝM OTEVŘENÝM VÝZVÁM</vt:lpstr>
      <vt:lpstr>IROP - INFORMACE K JEDNOTLIVÝM OTEVŘENÝM VÝZVÁM</vt:lpstr>
      <vt:lpstr>IROP - INFORMACE K JEDNOTLIVÝM OTEVŘENÝM VÝZVÁM</vt:lpstr>
      <vt:lpstr>IROP - INFORMACE K JEDNOTLIVÝM OTEVŘENÝM VÝZVÁM</vt:lpstr>
      <vt:lpstr>IROP - INFORMACE K JEDNOTLIVÝM OTEVŘENÝM VÝZVÁM</vt:lpstr>
      <vt:lpstr>IROP - INFORMACE K JEDNOTLIVÝM OTEVŘENÝM VÝZVÁM</vt:lpstr>
      <vt:lpstr>IROP - INFORMACE K JEDNOTLIVÝM OTEVŘENÝM VÝZVÁM</vt:lpstr>
      <vt:lpstr>Kontakty IROP</vt:lpstr>
      <vt:lpstr>Operační program ZAMĚSTNANOST</vt:lpstr>
      <vt:lpstr>OP ZAMĚSTNANOST - INFORMACE K JEDNOTLIVÝM VÝZVÁM</vt:lpstr>
      <vt:lpstr>OP ZAMĚSTNANOST - INFORMACE K JEDNOTLIVÝM VÝZVÁM</vt:lpstr>
      <vt:lpstr>OP ZAMĚSTNANOST - INFORMACE K JEDNOTLIVÝM VÝZVÁM</vt:lpstr>
      <vt:lpstr>OP ZAMĚSTNANOST - INFORMACE K JEDNOTLIVÝM VÝZVÁM</vt:lpstr>
      <vt:lpstr>OP ZAMĚSTNANOST - INFORMACE K JEDNOTLIVÝM VÝZVÁM</vt:lpstr>
      <vt:lpstr>Kontakty – OP Zaměstnanost</vt:lpstr>
      <vt:lpstr>Operační program Životní prostředí</vt:lpstr>
      <vt:lpstr>OP ŽIVOTNÍ PROSTŘEDÍ - INFORMACE K JEDNOTLIVÝM VÝZVÁM</vt:lpstr>
      <vt:lpstr>OP ŽIVOTNÍ PROSTŘEDÍ - INFORMACE K JEDNOTLIVÝM VÝZVÁM</vt:lpstr>
      <vt:lpstr>OP ŽIVOTNÍ PROSTŘEDÍ - INFORMACE K JEDNOTLIVÝM VÝZVÁM</vt:lpstr>
      <vt:lpstr>OP ŽIVOTNÍ PROSTŘEDÍ - INFORMACE K JEDNOTLIVÝM VÝZVÁM</vt:lpstr>
      <vt:lpstr>OP ŽIVOTNÍ PROSTŘEDÍ - INFORMACE K JEDNOTLIVÝM VÝZVÁM</vt:lpstr>
      <vt:lpstr>OP ŽIVOTNÍ PROSTŘEDÍ - INFORMACE K JEDNOTLIVÝM VÝZVÁM</vt:lpstr>
      <vt:lpstr>OP ŽIVOTNÍ PROSTŘEDÍ - INFORMACE K JEDNOTLIVÝM VÝZVÁM</vt:lpstr>
      <vt:lpstr>OP ŽIVOTNÍ PROSTŘEDÍ - INFORMACE K JEDNOTLIVÝM VÝZVÁM</vt:lpstr>
      <vt:lpstr>OP ŽIVOTNÍ PROSTŘEDÍ - INFORMACE K JEDNOTLIVÝM VÝZVÁM</vt:lpstr>
      <vt:lpstr>OP ŽIVOTNÍ PROSTŘEDÍ - INFORMACE K JEDNOTLIVÝM VÝZVÁM</vt:lpstr>
      <vt:lpstr>Kontakty – OP Životní prostředí</vt:lpstr>
      <vt:lpstr>MÍSTNÍ AKČNÍ SKUPINY V JIHOČESKÉM KRAJI</vt:lpstr>
      <vt:lpstr>Národní dotace MMR – aktuální:</vt:lpstr>
      <vt:lpstr>DĚKUJI  ZA POZORNOST a přeji mnoho úspěchů při získávání dotací 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spolupráce Eurocentrum ČB a MAS Jihočeského kraje</dc:title>
  <dc:creator>uzivatel</dc:creator>
  <cp:lastModifiedBy>uzivatel</cp:lastModifiedBy>
  <cp:revision>120</cp:revision>
  <dcterms:created xsi:type="dcterms:W3CDTF">2016-10-30T18:19:49Z</dcterms:created>
  <dcterms:modified xsi:type="dcterms:W3CDTF">2017-06-21T21:43:18Z</dcterms:modified>
</cp:coreProperties>
</file>