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5" r:id="rId4"/>
    <p:sldId id="306" r:id="rId5"/>
    <p:sldId id="258" r:id="rId6"/>
    <p:sldId id="259" r:id="rId7"/>
    <p:sldId id="260" r:id="rId8"/>
    <p:sldId id="261" r:id="rId9"/>
    <p:sldId id="262" r:id="rId10"/>
    <p:sldId id="286" r:id="rId11"/>
    <p:sldId id="263" r:id="rId12"/>
    <p:sldId id="264" r:id="rId13"/>
    <p:sldId id="265" r:id="rId14"/>
    <p:sldId id="272" r:id="rId15"/>
    <p:sldId id="266" r:id="rId16"/>
    <p:sldId id="267" r:id="rId17"/>
    <p:sldId id="268" r:id="rId18"/>
    <p:sldId id="269" r:id="rId19"/>
    <p:sldId id="271" r:id="rId20"/>
    <p:sldId id="270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7" r:id="rId35"/>
    <p:sldId id="292" r:id="rId36"/>
    <p:sldId id="288" r:id="rId37"/>
    <p:sldId id="293" r:id="rId38"/>
    <p:sldId id="289" r:id="rId39"/>
    <p:sldId id="290" r:id="rId40"/>
    <p:sldId id="291" r:id="rId41"/>
    <p:sldId id="294" r:id="rId42"/>
    <p:sldId id="295" r:id="rId43"/>
    <p:sldId id="296" r:id="rId44"/>
    <p:sldId id="297" r:id="rId45"/>
    <p:sldId id="298" r:id="rId46"/>
    <p:sldId id="299" r:id="rId47"/>
    <p:sldId id="301" r:id="rId48"/>
    <p:sldId id="300" r:id="rId49"/>
    <p:sldId id="302" r:id="rId50"/>
    <p:sldId id="303" r:id="rId51"/>
    <p:sldId id="304" r:id="rId52"/>
    <p:sldId id="307" r:id="rId5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3" autoAdjust="0"/>
    <p:restoredTop sz="94650" autoAdjust="0"/>
  </p:normalViewPr>
  <p:slideViewPr>
    <p:cSldViewPr>
      <p:cViewPr varScale="1">
        <p:scale>
          <a:sx n="91" d="100"/>
          <a:sy n="91" d="100"/>
        </p:scale>
        <p:origin x="-136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71E8091-C546-41DD-A888-8A2C0590E728}" type="datetimeFigureOut">
              <a:rPr lang="cs-CZ" smtClean="0"/>
              <a:pPr/>
              <a:t>11. 5. 2017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E468B5A-DE8D-4EA3-B436-C20E74689C1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1472" y="571481"/>
            <a:ext cx="7772400" cy="85725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Obec Sudoměřice u Bechyně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0166" y="4643446"/>
            <a:ext cx="6400800" cy="757246"/>
          </a:xfrm>
        </p:spPr>
        <p:txBody>
          <a:bodyPr/>
          <a:lstStyle/>
          <a:p>
            <a:r>
              <a:rPr lang="cs-CZ" dirty="0" smtClean="0"/>
              <a:t>Vesnice roku 2015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2285992"/>
            <a:ext cx="1500198" cy="1614103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428736"/>
            <a:ext cx="3214710" cy="327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928670"/>
            <a:ext cx="2686040" cy="5078621"/>
          </a:xfrm>
        </p:spPr>
        <p:txBody>
          <a:bodyPr>
            <a:normAutofit/>
          </a:bodyPr>
          <a:lstStyle/>
          <a:p>
            <a:r>
              <a:rPr lang="cs-CZ" sz="1600" dirty="0" smtClean="0"/>
              <a:t>1999		600</a:t>
            </a:r>
          </a:p>
          <a:p>
            <a:r>
              <a:rPr lang="cs-CZ" sz="1600" dirty="0" smtClean="0"/>
              <a:t>2000		603</a:t>
            </a:r>
          </a:p>
          <a:p>
            <a:r>
              <a:rPr lang="cs-CZ" sz="1600" dirty="0" smtClean="0"/>
              <a:t>2001		616</a:t>
            </a:r>
          </a:p>
          <a:p>
            <a:r>
              <a:rPr lang="cs-CZ" sz="1600" dirty="0" smtClean="0"/>
              <a:t>2002		621</a:t>
            </a:r>
          </a:p>
          <a:p>
            <a:r>
              <a:rPr lang="cs-CZ" sz="1600" dirty="0" smtClean="0"/>
              <a:t>2003		627</a:t>
            </a:r>
          </a:p>
          <a:p>
            <a:r>
              <a:rPr lang="cs-CZ" sz="1600" dirty="0" smtClean="0"/>
              <a:t>2004		637</a:t>
            </a:r>
          </a:p>
          <a:p>
            <a:r>
              <a:rPr lang="cs-CZ" sz="1600" dirty="0" smtClean="0"/>
              <a:t>2005		641</a:t>
            </a:r>
          </a:p>
          <a:p>
            <a:r>
              <a:rPr lang="cs-CZ" sz="1600" dirty="0" smtClean="0"/>
              <a:t>2006		649</a:t>
            </a:r>
          </a:p>
          <a:p>
            <a:r>
              <a:rPr lang="cs-CZ" sz="1600" dirty="0" smtClean="0"/>
              <a:t>2007		658</a:t>
            </a:r>
          </a:p>
          <a:p>
            <a:r>
              <a:rPr lang="cs-CZ" sz="1600" dirty="0" smtClean="0"/>
              <a:t>2008		</a:t>
            </a:r>
            <a:r>
              <a:rPr lang="cs-CZ" sz="1600" dirty="0" smtClean="0">
                <a:solidFill>
                  <a:srgbClr val="FF0000"/>
                </a:solidFill>
              </a:rPr>
              <a:t>658</a:t>
            </a:r>
          </a:p>
          <a:p>
            <a:r>
              <a:rPr lang="cs-CZ" sz="1600" dirty="0" smtClean="0"/>
              <a:t>2009		679</a:t>
            </a:r>
          </a:p>
          <a:p>
            <a:r>
              <a:rPr lang="cs-CZ" sz="1600" dirty="0" smtClean="0"/>
              <a:t>2010		</a:t>
            </a:r>
            <a:r>
              <a:rPr lang="cs-CZ" sz="1600" dirty="0" smtClean="0">
                <a:solidFill>
                  <a:srgbClr val="FF0000"/>
                </a:solidFill>
              </a:rPr>
              <a:t>665</a:t>
            </a:r>
          </a:p>
          <a:p>
            <a:r>
              <a:rPr lang="cs-CZ" sz="1600" dirty="0" smtClean="0"/>
              <a:t>2011		678</a:t>
            </a:r>
          </a:p>
          <a:p>
            <a:r>
              <a:rPr lang="cs-CZ" sz="1600" dirty="0" smtClean="0"/>
              <a:t>2012		685</a:t>
            </a:r>
          </a:p>
          <a:p>
            <a:r>
              <a:rPr lang="cs-CZ" sz="1600" dirty="0" smtClean="0"/>
              <a:t>2013		715</a:t>
            </a:r>
          </a:p>
          <a:p>
            <a:r>
              <a:rPr lang="cs-CZ" sz="1600" dirty="0" smtClean="0"/>
              <a:t>2014		721</a:t>
            </a:r>
          </a:p>
          <a:p>
            <a:r>
              <a:rPr lang="cs-CZ" sz="1600" dirty="0" smtClean="0"/>
              <a:t>2015		735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Počty obyvatel</a:t>
            </a:r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48520" y="0"/>
            <a:ext cx="48954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Vedení kroniky a činnost kronikáře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813597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Vedení kroniky a činnost kronikáře</a:t>
            </a:r>
            <a:endParaRPr lang="cs-CZ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00108"/>
            <a:ext cx="7894637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cs-CZ" sz="2000" dirty="0" smtClean="0"/>
              <a:t>Vedení kroniky a činnost kronikáře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8000" contrast="5000"/>
          </a:blip>
          <a:srcRect/>
          <a:stretch>
            <a:fillRect/>
          </a:stretch>
        </p:blipFill>
        <p:spPr bwMode="auto">
          <a:xfrm>
            <a:off x="285720" y="1214422"/>
            <a:ext cx="3071834" cy="401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1214422"/>
            <a:ext cx="5352006" cy="4016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Malovaná kronika</a:t>
            </a:r>
            <a:endParaRPr lang="cs-CZ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7337435" cy="518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000109"/>
            <a:ext cx="8229600" cy="3000396"/>
          </a:xfrm>
        </p:spPr>
        <p:txBody>
          <a:bodyPr>
            <a:normAutofit/>
          </a:bodyPr>
          <a:lstStyle/>
          <a:p>
            <a:r>
              <a:rPr lang="cs-CZ" sz="1600" dirty="0" smtClean="0"/>
              <a:t>SDH – v každé osadě</a:t>
            </a:r>
          </a:p>
          <a:p>
            <a:r>
              <a:rPr lang="cs-CZ" sz="1600" dirty="0" smtClean="0"/>
              <a:t>TJ Sokol Sudoměřice</a:t>
            </a:r>
          </a:p>
          <a:p>
            <a:r>
              <a:rPr lang="cs-CZ" sz="1600" dirty="0" smtClean="0"/>
              <a:t>JK Sudoměřice</a:t>
            </a:r>
          </a:p>
          <a:p>
            <a:r>
              <a:rPr lang="cs-CZ" sz="1600" dirty="0" smtClean="0"/>
              <a:t>JK Sudoměřice u Bechyně</a:t>
            </a:r>
          </a:p>
          <a:p>
            <a:r>
              <a:rPr lang="cs-CZ" sz="1600" dirty="0" smtClean="0"/>
              <a:t>MS </a:t>
            </a:r>
            <a:r>
              <a:rPr lang="cs-CZ" sz="1600" dirty="0" err="1" smtClean="0"/>
              <a:t>Lesna</a:t>
            </a:r>
            <a:endParaRPr lang="cs-CZ" sz="1600" dirty="0" smtClean="0"/>
          </a:p>
          <a:p>
            <a:pPr lvl="2"/>
            <a:endParaRPr lang="cs-CZ" sz="1000" dirty="0" smtClean="0"/>
          </a:p>
          <a:p>
            <a:pPr lvl="3"/>
            <a:endParaRPr lang="cs-CZ" sz="800" dirty="0" smtClean="0"/>
          </a:p>
          <a:p>
            <a:pPr lvl="3">
              <a:buNone/>
            </a:pPr>
            <a:r>
              <a:rPr lang="cs-CZ" sz="1600" dirty="0" smtClean="0"/>
              <a:t>Klub </a:t>
            </a:r>
            <a:r>
              <a:rPr lang="cs-CZ" sz="1600" dirty="0" err="1" smtClean="0"/>
              <a:t>mariášníků</a:t>
            </a:r>
            <a:endParaRPr lang="cs-CZ" sz="1600" dirty="0" smtClean="0"/>
          </a:p>
          <a:p>
            <a:pPr lvl="3">
              <a:buNone/>
            </a:pPr>
            <a:r>
              <a:rPr lang="cs-CZ" sz="1600" dirty="0" err="1" smtClean="0"/>
              <a:t>Smolečské</a:t>
            </a:r>
            <a:r>
              <a:rPr lang="cs-CZ" sz="1600" dirty="0" smtClean="0"/>
              <a:t> ženy</a:t>
            </a:r>
          </a:p>
          <a:p>
            <a:pPr lvl="3">
              <a:buNone/>
            </a:pPr>
            <a:r>
              <a:rPr lang="cs-CZ" sz="1600" dirty="0" smtClean="0"/>
              <a:t>České přístavy a loděnice NNS</a:t>
            </a:r>
          </a:p>
          <a:p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Společenský život v obci</a:t>
            </a:r>
            <a:endParaRPr lang="cs-CZ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7166"/>
            <a:ext cx="3929090" cy="2963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28999"/>
            <a:ext cx="3938757" cy="2975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Hasiči – povodeň 2013</a:t>
            </a:r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857232"/>
            <a:ext cx="7929618" cy="560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hasiči-Sudoměř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000108"/>
            <a:ext cx="801684" cy="80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  Hasiči</a:t>
            </a:r>
            <a:endParaRPr lang="cs-CZ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85794"/>
            <a:ext cx="7858180" cy="5739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hasiči-Sudoměř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5500702"/>
            <a:ext cx="801684" cy="80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Hasiči – veřejné cvičení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785794"/>
            <a:ext cx="7124618" cy="415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857628"/>
            <a:ext cx="3783250" cy="26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 t="11972"/>
          <a:stretch>
            <a:fillRect/>
          </a:stretch>
        </p:blipFill>
        <p:spPr bwMode="auto">
          <a:xfrm>
            <a:off x="5214942" y="4429132"/>
            <a:ext cx="3233351" cy="1552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hasiči-Sudoměřic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000108"/>
            <a:ext cx="801684" cy="80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Hasiči – dětské družstvo</a:t>
            </a:r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85793"/>
            <a:ext cx="7858180" cy="570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kost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1214422"/>
            <a:ext cx="7215238" cy="4876820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1438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První zmínka o obci z roku 1352</a:t>
            </a:r>
            <a:endParaRPr lang="cs-CZ" sz="2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3286116" y="6143644"/>
            <a:ext cx="521497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Kostel Všech svatých, v roce 1420 již kostel farní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Hasiči – dětské tábory</a:t>
            </a:r>
            <a:endParaRPr lang="cs-CZ" sz="2000" dirty="0"/>
          </a:p>
        </p:txBody>
      </p:sp>
      <p:pic>
        <p:nvPicPr>
          <p:cNvPr id="4" name="Obrázek 4" descr="děti tábor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500034" y="857232"/>
            <a:ext cx="5286412" cy="3500462"/>
          </a:xfrm>
          <a:prstGeom prst="rect">
            <a:avLst/>
          </a:prstGeom>
        </p:spPr>
      </p:pic>
      <p:pic>
        <p:nvPicPr>
          <p:cNvPr id="6146" name="Picture 2" descr="P10807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4071942"/>
            <a:ext cx="4457700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hasiči-Sudoměři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214422"/>
            <a:ext cx="1301750" cy="130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TJ Sokol Sudoměřice u Bechyně</a:t>
            </a:r>
            <a:endParaRPr lang="cs-CZ" sz="2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8072494" cy="546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znak sok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71546"/>
            <a:ext cx="838459" cy="104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TJ Sokol – oprava střechy</a:t>
            </a:r>
            <a:endParaRPr lang="cs-CZ" sz="20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4856163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571612"/>
            <a:ext cx="3246437" cy="384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3714752"/>
            <a:ext cx="4412153" cy="295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znak soko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642918"/>
            <a:ext cx="838459" cy="104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1438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TJ Sokol – stavební úpravy, oprava elektroinstalace a podlahy </a:t>
            </a:r>
            <a:endParaRPr lang="cs-CZ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3786214" cy="2847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000108"/>
            <a:ext cx="415565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643314"/>
            <a:ext cx="2157876" cy="2869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2" y="4214818"/>
            <a:ext cx="2892350" cy="2154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Kopaná</a:t>
            </a:r>
          </a:p>
          <a:p>
            <a:pPr lvl="1"/>
            <a:r>
              <a:rPr lang="cs-CZ" sz="1400" dirty="0" smtClean="0"/>
              <a:t>Muži</a:t>
            </a:r>
          </a:p>
          <a:p>
            <a:pPr lvl="1"/>
            <a:r>
              <a:rPr lang="cs-CZ" sz="1400" dirty="0" smtClean="0"/>
              <a:t>Dětská přípravka</a:t>
            </a:r>
          </a:p>
          <a:p>
            <a:r>
              <a:rPr lang="cs-CZ" sz="1800" dirty="0" smtClean="0"/>
              <a:t>Volejbal</a:t>
            </a:r>
          </a:p>
          <a:p>
            <a:r>
              <a:rPr lang="cs-CZ" sz="1800" dirty="0" smtClean="0"/>
              <a:t>Stolní tenis</a:t>
            </a:r>
          </a:p>
          <a:p>
            <a:r>
              <a:rPr lang="cs-CZ" sz="1800" dirty="0" smtClean="0"/>
              <a:t>Školní tělocvik</a:t>
            </a:r>
          </a:p>
          <a:p>
            <a:r>
              <a:rPr lang="cs-CZ" sz="1800" dirty="0" smtClean="0"/>
              <a:t>Všestrannost</a:t>
            </a:r>
          </a:p>
          <a:p>
            <a:pPr lvl="2"/>
            <a:r>
              <a:rPr lang="cs-CZ" sz="1400" dirty="0" smtClean="0"/>
              <a:t>Nohejbal</a:t>
            </a:r>
          </a:p>
          <a:p>
            <a:pPr lvl="2"/>
            <a:r>
              <a:rPr lang="cs-CZ" sz="1400" dirty="0" smtClean="0"/>
              <a:t>Florbal</a:t>
            </a:r>
          </a:p>
          <a:p>
            <a:pPr lvl="2"/>
            <a:r>
              <a:rPr lang="cs-CZ" sz="1400" dirty="0" smtClean="0"/>
              <a:t>Zdravotní cvičení ženy</a:t>
            </a:r>
          </a:p>
          <a:p>
            <a:pPr lvl="2"/>
            <a:r>
              <a:rPr lang="cs-CZ" sz="1400" dirty="0" smtClean="0"/>
              <a:t>Zdravotní cvičení seniorky</a:t>
            </a:r>
          </a:p>
          <a:p>
            <a:pPr lvl="2"/>
            <a:r>
              <a:rPr lang="cs-CZ" sz="1400" dirty="0" smtClean="0"/>
              <a:t>Cvičení dětí</a:t>
            </a:r>
          </a:p>
          <a:p>
            <a:pPr lvl="2">
              <a:buNone/>
            </a:pPr>
            <a:endParaRPr lang="cs-CZ" sz="1400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725470"/>
          </a:xfrm>
        </p:spPr>
        <p:txBody>
          <a:bodyPr>
            <a:noAutofit/>
          </a:bodyPr>
          <a:lstStyle/>
          <a:p>
            <a:r>
              <a:rPr lang="cs-CZ" sz="2000" dirty="0" smtClean="0"/>
              <a:t>TJ Sokol Sudoměřice</a:t>
            </a:r>
            <a:br>
              <a:rPr lang="cs-CZ" sz="2000" dirty="0" smtClean="0"/>
            </a:br>
            <a:endParaRPr lang="cs-CZ" sz="2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57166"/>
            <a:ext cx="406709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contrast="26000"/>
          </a:blip>
          <a:srcRect/>
          <a:stretch>
            <a:fillRect/>
          </a:stretch>
        </p:blipFill>
        <p:spPr bwMode="auto">
          <a:xfrm>
            <a:off x="4357686" y="3500439"/>
            <a:ext cx="4071966" cy="26826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 smtClean="0"/>
              <a:t>Dětský karneval</a:t>
            </a:r>
          </a:p>
          <a:p>
            <a:r>
              <a:rPr lang="cs-CZ" sz="1800" dirty="0" smtClean="0"/>
              <a:t>Vítání léta</a:t>
            </a:r>
          </a:p>
          <a:p>
            <a:r>
              <a:rPr lang="cs-CZ" sz="1800" dirty="0" smtClean="0"/>
              <a:t>Dětský sedmiboj</a:t>
            </a: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TJ Sokol</a:t>
            </a:r>
            <a:br>
              <a:rPr lang="cs-CZ" sz="2000" dirty="0" smtClean="0"/>
            </a:br>
            <a:r>
              <a:rPr lang="cs-CZ" sz="2000" dirty="0" smtClean="0"/>
              <a:t>Akce s dětmi</a:t>
            </a:r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3187567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571745"/>
            <a:ext cx="3214710" cy="371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3643314"/>
            <a:ext cx="5130787" cy="285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TJ Sokol</a:t>
            </a:r>
            <a:endParaRPr lang="cs-CZ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85794"/>
            <a:ext cx="3386135" cy="255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2400" t="15801"/>
          <a:stretch>
            <a:fillRect/>
          </a:stretch>
        </p:blipFill>
        <p:spPr bwMode="auto">
          <a:xfrm>
            <a:off x="500034" y="3429000"/>
            <a:ext cx="3486131" cy="3083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785794"/>
            <a:ext cx="4214842" cy="573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TJ Sokol</a:t>
            </a:r>
            <a:endParaRPr lang="cs-CZ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5786478" cy="4297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214818"/>
            <a:ext cx="5072098" cy="239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214422"/>
            <a:ext cx="2773019" cy="1966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r>
              <a:rPr lang="cs-CZ" sz="2000" dirty="0" smtClean="0"/>
              <a:t>Jezdecké kluby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6245" b="2082"/>
          <a:stretch>
            <a:fillRect/>
          </a:stretch>
        </p:blipFill>
        <p:spPr bwMode="auto">
          <a:xfrm>
            <a:off x="428596" y="785794"/>
            <a:ext cx="5715040" cy="395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643182"/>
            <a:ext cx="2711105" cy="371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     Myslivecké sdružení </a:t>
            </a:r>
            <a:r>
              <a:rPr lang="cs-CZ" sz="2000" dirty="0" err="1" smtClean="0"/>
              <a:t>Lesna</a:t>
            </a:r>
            <a:r>
              <a:rPr lang="cs-CZ" sz="2000" dirty="0" smtClean="0"/>
              <a:t> Sudoměřice u Bechyně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6929486" cy="5524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IMG_00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O. S. Tatrmani </a:t>
            </a:r>
            <a:br>
              <a:rPr lang="cs-CZ" sz="2000" dirty="0" smtClean="0"/>
            </a:br>
            <a:r>
              <a:rPr lang="cs-CZ" sz="2000" dirty="0" smtClean="0"/>
              <a:t>Sudoměřice u Bechyně</a:t>
            </a:r>
            <a:endParaRPr lang="cs-CZ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85728"/>
            <a:ext cx="4257423" cy="638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cs-CZ" sz="2000" dirty="0" smtClean="0"/>
              <a:t>České přístavy a loděnice NNS </a:t>
            </a:r>
            <a:r>
              <a:rPr lang="cs-CZ" sz="2000" dirty="0" err="1" smtClean="0"/>
              <a:t>Bežerovice</a:t>
            </a:r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857232"/>
            <a:ext cx="4214842" cy="5684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Besedy s cestovateli</a:t>
            </a:r>
            <a:endParaRPr lang="cs-CZ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857232"/>
            <a:ext cx="3845393" cy="5429288"/>
          </a:xfrm>
          <a:prstGeom prst="rect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t="8689" b="5792"/>
          <a:stretch>
            <a:fillRect/>
          </a:stretch>
        </p:blipFill>
        <p:spPr bwMode="auto">
          <a:xfrm>
            <a:off x="500034" y="857232"/>
            <a:ext cx="4186376" cy="281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 t="14054"/>
          <a:stretch>
            <a:fillRect/>
          </a:stretch>
        </p:blipFill>
        <p:spPr bwMode="auto">
          <a:xfrm>
            <a:off x="500034" y="3786190"/>
            <a:ext cx="4143404" cy="248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Školní akademie</a:t>
            </a:r>
          </a:p>
          <a:p>
            <a:r>
              <a:rPr lang="cs-CZ" sz="2000" dirty="0" smtClean="0"/>
              <a:t>125. výročí otevření školy</a:t>
            </a:r>
          </a:p>
          <a:p>
            <a:r>
              <a:rPr lang="cs-CZ" sz="2000" dirty="0" smtClean="0"/>
              <a:t>Dny otevřených dveří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Škola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428868"/>
            <a:ext cx="3598179" cy="33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642918"/>
            <a:ext cx="4500594" cy="517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Svazek obcí TDO Lužnice</a:t>
            </a:r>
          </a:p>
          <a:p>
            <a:r>
              <a:rPr lang="cs-CZ" sz="1600" dirty="0" err="1" smtClean="0"/>
              <a:t>mikroregion</a:t>
            </a:r>
            <a:r>
              <a:rPr lang="cs-CZ" sz="1600" dirty="0" smtClean="0"/>
              <a:t> </a:t>
            </a:r>
            <a:r>
              <a:rPr lang="cs-CZ" sz="1600" dirty="0" err="1" smtClean="0"/>
              <a:t>Bechyňsko</a:t>
            </a:r>
            <a:endParaRPr lang="cs-CZ" sz="1600" dirty="0" smtClean="0"/>
          </a:p>
          <a:p>
            <a:r>
              <a:rPr lang="cs-CZ" sz="1600" dirty="0" smtClean="0"/>
              <a:t>Vodárenské sdružení </a:t>
            </a:r>
            <a:r>
              <a:rPr lang="cs-CZ" sz="1600" dirty="0" err="1" smtClean="0"/>
              <a:t>Bechyňsko</a:t>
            </a:r>
            <a:endParaRPr lang="cs-CZ" sz="1600" dirty="0" smtClean="0"/>
          </a:p>
          <a:p>
            <a:r>
              <a:rPr lang="cs-CZ" sz="1600" dirty="0" smtClean="0"/>
              <a:t>MAS Lužnice</a:t>
            </a:r>
          </a:p>
          <a:p>
            <a:endParaRPr lang="cs-CZ" sz="1600" dirty="0" smtClean="0"/>
          </a:p>
          <a:p>
            <a:r>
              <a:rPr lang="cs-CZ" sz="1600" dirty="0" smtClean="0"/>
              <a:t>Toulava o.p.s.</a:t>
            </a:r>
          </a:p>
          <a:p>
            <a:endParaRPr lang="cs-CZ" sz="1600" dirty="0" smtClean="0"/>
          </a:p>
          <a:p>
            <a:r>
              <a:rPr lang="cs-CZ" sz="1600" dirty="0" smtClean="0"/>
              <a:t>Svaz měst a obcí</a:t>
            </a:r>
          </a:p>
          <a:p>
            <a:r>
              <a:rPr lang="cs-CZ" sz="1600" dirty="0" smtClean="0"/>
              <a:t>Sdružení místních samospráv</a:t>
            </a:r>
          </a:p>
          <a:p>
            <a:r>
              <a:rPr lang="cs-CZ" sz="1600" dirty="0" smtClean="0"/>
              <a:t>Spolek pro obnovu venkova</a:t>
            </a:r>
          </a:p>
          <a:p>
            <a:endParaRPr lang="cs-CZ" sz="1600" dirty="0" smtClean="0"/>
          </a:p>
          <a:p>
            <a:r>
              <a:rPr lang="cs-CZ" sz="1600" dirty="0" smtClean="0"/>
              <a:t>Škola obnovy venkova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571504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Meziobecní</a:t>
            </a:r>
            <a:r>
              <a:rPr lang="cs-CZ" sz="2000" dirty="0" smtClean="0"/>
              <a:t> spolupráce</a:t>
            </a:r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85728"/>
            <a:ext cx="3677361" cy="318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7147" y="3533780"/>
            <a:ext cx="3763943" cy="2839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endParaRPr lang="cs-CZ" dirty="0" smtClean="0"/>
          </a:p>
          <a:p>
            <a:pPr lvl="2"/>
            <a:r>
              <a:rPr lang="cs-CZ" dirty="0" err="1" smtClean="0"/>
              <a:t>Agra</a:t>
            </a:r>
            <a:r>
              <a:rPr lang="cs-CZ" dirty="0" smtClean="0"/>
              <a:t> Březnice</a:t>
            </a:r>
          </a:p>
          <a:p>
            <a:pPr lvl="2"/>
            <a:r>
              <a:rPr lang="cs-CZ" dirty="0" smtClean="0"/>
              <a:t>Rosa spol. s.r.o.</a:t>
            </a:r>
          </a:p>
          <a:p>
            <a:pPr lvl="2"/>
            <a:r>
              <a:rPr lang="cs-CZ" dirty="0" smtClean="0"/>
              <a:t>P. </a:t>
            </a:r>
            <a:r>
              <a:rPr lang="cs-CZ" dirty="0" err="1" smtClean="0"/>
              <a:t>Murdych</a:t>
            </a:r>
            <a:r>
              <a:rPr lang="cs-CZ" dirty="0" smtClean="0"/>
              <a:t> </a:t>
            </a:r>
            <a:r>
              <a:rPr lang="cs-CZ" dirty="0" err="1" smtClean="0"/>
              <a:t>Bežerovice</a:t>
            </a:r>
            <a:endParaRPr lang="cs-CZ" dirty="0" smtClean="0"/>
          </a:p>
          <a:p>
            <a:pPr lvl="2"/>
            <a:r>
              <a:rPr lang="cs-CZ" dirty="0" smtClean="0"/>
              <a:t>P. </a:t>
            </a:r>
            <a:r>
              <a:rPr lang="cs-CZ" dirty="0" err="1" smtClean="0"/>
              <a:t>Hejný</a:t>
            </a:r>
            <a:r>
              <a:rPr lang="cs-CZ" dirty="0" smtClean="0"/>
              <a:t> Bechyňská </a:t>
            </a:r>
            <a:r>
              <a:rPr lang="cs-CZ" dirty="0" err="1" smtClean="0"/>
              <a:t>Smoleč</a:t>
            </a:r>
            <a:endParaRPr lang="cs-CZ" dirty="0" smtClean="0"/>
          </a:p>
          <a:p>
            <a:pPr lvl="2"/>
            <a:r>
              <a:rPr lang="cs-CZ" dirty="0" smtClean="0"/>
              <a:t>Farma u Lesa</a:t>
            </a:r>
          </a:p>
          <a:p>
            <a:pPr lvl="2"/>
            <a:endParaRPr lang="cs-CZ" dirty="0" smtClean="0"/>
          </a:p>
          <a:p>
            <a:pPr lvl="2"/>
            <a:r>
              <a:rPr lang="cs-CZ" dirty="0" smtClean="0"/>
              <a:t>Panství Bechyně</a:t>
            </a:r>
          </a:p>
          <a:p>
            <a:pPr lvl="2"/>
            <a:endParaRPr lang="cs-CZ" dirty="0" smtClean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Podnikání - zemědělství</a:t>
            </a:r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642918"/>
            <a:ext cx="419464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857628"/>
            <a:ext cx="4175496" cy="242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Podnikání – Farma u lesa</a:t>
            </a:r>
            <a:endParaRPr lang="cs-CZ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714356"/>
            <a:ext cx="5715040" cy="425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286124"/>
            <a:ext cx="3714777" cy="315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000504"/>
            <a:ext cx="3244332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64" y="785794"/>
            <a:ext cx="1803026" cy="218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/>
              <a:t>5x autoservis</a:t>
            </a:r>
          </a:p>
          <a:p>
            <a:r>
              <a:rPr lang="cs-CZ" sz="1600" dirty="0" smtClean="0"/>
              <a:t>Kadeřnice</a:t>
            </a:r>
          </a:p>
          <a:p>
            <a:r>
              <a:rPr lang="cs-CZ" sz="1600" dirty="0" smtClean="0"/>
              <a:t>Prodejna potravin a smíšeného zboží</a:t>
            </a:r>
          </a:p>
          <a:p>
            <a:r>
              <a:rPr lang="cs-CZ" sz="1600" dirty="0" smtClean="0"/>
              <a:t>5x restaurace</a:t>
            </a:r>
          </a:p>
          <a:p>
            <a:r>
              <a:rPr lang="cs-CZ" sz="1600" dirty="0" smtClean="0"/>
              <a:t>Benzinová pumpa</a:t>
            </a:r>
          </a:p>
          <a:p>
            <a:r>
              <a:rPr lang="cs-CZ" sz="1600" dirty="0" smtClean="0"/>
              <a:t>Vrakoviště</a:t>
            </a:r>
          </a:p>
          <a:p>
            <a:r>
              <a:rPr lang="cs-CZ" sz="1600" dirty="0" smtClean="0"/>
              <a:t>Prodejna stavebního materiálu</a:t>
            </a:r>
          </a:p>
          <a:p>
            <a:r>
              <a:rPr lang="cs-CZ" sz="1600" dirty="0" smtClean="0"/>
              <a:t>2x Truhlářství</a:t>
            </a:r>
          </a:p>
          <a:p>
            <a:r>
              <a:rPr lang="cs-CZ" sz="1600" dirty="0" smtClean="0"/>
              <a:t>Tesařství</a:t>
            </a:r>
          </a:p>
          <a:p>
            <a:endParaRPr lang="cs-CZ" sz="1600" dirty="0" smtClean="0"/>
          </a:p>
          <a:p>
            <a:r>
              <a:rPr lang="cs-CZ" sz="1600" dirty="0" smtClean="0"/>
              <a:t>Ubytování   - 100 lůžek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Podnikání</a:t>
            </a: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2844" y="714356"/>
            <a:ext cx="8229600" cy="5643602"/>
          </a:xfrm>
        </p:spPr>
        <p:txBody>
          <a:bodyPr>
            <a:normAutofit/>
          </a:bodyPr>
          <a:lstStyle/>
          <a:p>
            <a:r>
              <a:rPr lang="cs-CZ" sz="1600" dirty="0" smtClean="0"/>
              <a:t>Bechyňská </a:t>
            </a:r>
            <a:r>
              <a:rPr lang="cs-CZ" sz="1600" dirty="0" err="1" smtClean="0"/>
              <a:t>Smoleč</a:t>
            </a:r>
            <a:r>
              <a:rPr lang="cs-CZ" sz="1600" dirty="0" smtClean="0"/>
              <a:t> – vesnická památková zóna</a:t>
            </a:r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endParaRPr lang="cs-CZ" sz="1600" dirty="0" smtClean="0"/>
          </a:p>
          <a:p>
            <a:r>
              <a:rPr lang="cs-CZ" sz="1600" dirty="0" smtClean="0"/>
              <a:t>Příspěvek na opravy fasád</a:t>
            </a:r>
          </a:p>
          <a:p>
            <a:pPr>
              <a:buNone/>
            </a:pP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Péče o stavební fond</a:t>
            </a:r>
            <a:endParaRPr lang="cs-CZ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71546"/>
            <a:ext cx="7500990" cy="392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143380"/>
            <a:ext cx="2497487" cy="24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Obecní objekty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7328"/>
          <a:stretch>
            <a:fillRect/>
          </a:stretch>
        </p:blipFill>
        <p:spPr bwMode="auto">
          <a:xfrm>
            <a:off x="214282" y="785794"/>
            <a:ext cx="4007025" cy="5205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785793"/>
            <a:ext cx="4143404" cy="513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IMG_03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Obecní objekty</a:t>
            </a:r>
            <a:endParaRPr lang="cs-CZ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85794"/>
            <a:ext cx="6365862" cy="4081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1285860"/>
            <a:ext cx="1683391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429132"/>
            <a:ext cx="3691033" cy="204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Obecní objekty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793321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cs-CZ" sz="2000" dirty="0" smtClean="0"/>
              <a:t>Obecní objekty</a:t>
            </a:r>
            <a:endParaRPr lang="cs-CZ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70"/>
            <a:ext cx="6955405" cy="564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cs-CZ" sz="2000" dirty="0" smtClean="0"/>
              <a:t>Obecní objekty</a:t>
            </a:r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4371994" cy="306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357562"/>
            <a:ext cx="383288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98728"/>
            <a:ext cx="9667909" cy="7171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Škola se školkou</a:t>
            </a:r>
          </a:p>
          <a:p>
            <a:r>
              <a:rPr lang="cs-CZ" sz="2000" dirty="0" smtClean="0"/>
              <a:t>Pošta</a:t>
            </a:r>
          </a:p>
          <a:p>
            <a:r>
              <a:rPr lang="cs-CZ" sz="2000" dirty="0" smtClean="0"/>
              <a:t>Prodejny</a:t>
            </a:r>
          </a:p>
          <a:p>
            <a:r>
              <a:rPr lang="cs-CZ" sz="2000" dirty="0" smtClean="0"/>
              <a:t>Restaurace</a:t>
            </a:r>
          </a:p>
          <a:p>
            <a:r>
              <a:rPr lang="cs-CZ" sz="2000" dirty="0" smtClean="0"/>
              <a:t>Řemesla</a:t>
            </a:r>
          </a:p>
          <a:p>
            <a:r>
              <a:rPr lang="cs-CZ" sz="2000" dirty="0" smtClean="0"/>
              <a:t>Vodovod</a:t>
            </a:r>
          </a:p>
          <a:p>
            <a:r>
              <a:rPr lang="cs-CZ" sz="2000" dirty="0" smtClean="0"/>
              <a:t>Kanalizace</a:t>
            </a:r>
          </a:p>
          <a:p>
            <a:r>
              <a:rPr lang="cs-CZ" sz="2000" dirty="0" smtClean="0"/>
              <a:t>Plynovod</a:t>
            </a:r>
          </a:p>
          <a:p>
            <a:r>
              <a:rPr lang="cs-CZ" sz="2000" dirty="0" smtClean="0"/>
              <a:t>Sportoviště</a:t>
            </a:r>
          </a:p>
          <a:p>
            <a:endParaRPr lang="cs-CZ" sz="2000" dirty="0" smtClean="0"/>
          </a:p>
          <a:p>
            <a:pPr lvl="1"/>
            <a:r>
              <a:rPr lang="cs-CZ" sz="1600" dirty="0" smtClean="0"/>
              <a:t>Chybí Koupaliště</a:t>
            </a:r>
            <a:endParaRPr lang="cs-CZ" sz="16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cs-CZ" sz="2000" dirty="0" smtClean="0"/>
              <a:t>Občanská vybavenost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1571612"/>
            <a:ext cx="559812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 smtClean="0"/>
              <a:t>Ve všech osadách</a:t>
            </a:r>
            <a:br>
              <a:rPr lang="cs-CZ" sz="1800" dirty="0" smtClean="0"/>
            </a:br>
            <a:endParaRPr lang="cs-CZ" sz="1800" dirty="0" smtClean="0"/>
          </a:p>
          <a:p>
            <a:r>
              <a:rPr lang="cs-CZ" sz="1800" dirty="0" smtClean="0"/>
              <a:t>Edice současné české poezie</a:t>
            </a:r>
          </a:p>
          <a:p>
            <a:pPr lvl="3"/>
            <a:r>
              <a:rPr lang="cs-CZ" dirty="0" smtClean="0"/>
              <a:t>64 básnických sbírek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Knihovna</a:t>
            </a:r>
            <a:endParaRPr lang="cs-CZ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642918"/>
            <a:ext cx="2526367" cy="191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857496"/>
            <a:ext cx="5240736" cy="349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Výstavy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7000" contrast="16000"/>
          </a:blip>
          <a:srcRect/>
          <a:stretch>
            <a:fillRect/>
          </a:stretch>
        </p:blipFill>
        <p:spPr bwMode="auto">
          <a:xfrm>
            <a:off x="357158" y="1142984"/>
            <a:ext cx="5419725" cy="36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2000"/>
          </a:blip>
          <a:srcRect/>
          <a:stretch>
            <a:fillRect/>
          </a:stretch>
        </p:blipFill>
        <p:spPr bwMode="auto">
          <a:xfrm>
            <a:off x="4929190" y="2643182"/>
            <a:ext cx="3359150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Výstavy</a:t>
            </a:r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6832178" cy="50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786190"/>
            <a:ext cx="3656763" cy="273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Péče o zeleň</a:t>
            </a:r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671506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4032152"/>
            <a:ext cx="3843341" cy="250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8581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Součástí obce jsou osady </a:t>
            </a:r>
            <a:r>
              <a:rPr lang="cs-CZ" sz="2000" dirty="0" err="1" smtClean="0"/>
              <a:t>Bežerovice</a:t>
            </a:r>
            <a:r>
              <a:rPr lang="cs-CZ" sz="2000" dirty="0" smtClean="0"/>
              <a:t> ………..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00108"/>
            <a:ext cx="454573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285992"/>
            <a:ext cx="40142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Péče o zeleň</a:t>
            </a:r>
            <a:endParaRPr lang="cs-CZ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69060"/>
            <a:ext cx="6286544" cy="52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214686"/>
            <a:ext cx="3522066" cy="337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Péče o zeleň</a:t>
            </a:r>
            <a:endParaRPr lang="cs-CZ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00108"/>
            <a:ext cx="5962485" cy="479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14620"/>
            <a:ext cx="2758807" cy="371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Tetřeví slepice v </a:t>
            </a:r>
            <a:r>
              <a:rPr lang="cs-CZ" dirty="0" err="1" smtClean="0"/>
              <a:t>Bežerovicích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5992" y="1142984"/>
            <a:ext cx="824321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78581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     …….  a Bechyňská </a:t>
            </a:r>
            <a:r>
              <a:rPr lang="cs-CZ" sz="2000" dirty="0" err="1" smtClean="0"/>
              <a:t>Smoleč</a:t>
            </a:r>
            <a:endParaRPr lang="cs-CZ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00108"/>
            <a:ext cx="7215238" cy="5389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škola ja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3" y="1142984"/>
            <a:ext cx="6477045" cy="4857784"/>
          </a:xfr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Pýchou obce je škola jejíž součástí je i školka</a:t>
            </a:r>
            <a:endParaRPr lang="cs-CZ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286256"/>
            <a:ext cx="3087729" cy="2308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Dotace v letech  2007 – 2014</a:t>
            </a:r>
            <a:br>
              <a:rPr lang="cs-CZ" sz="2000" dirty="0" smtClean="0"/>
            </a:br>
            <a:r>
              <a:rPr lang="cs-CZ" sz="1200" dirty="0" smtClean="0"/>
              <a:t>Celková výše dotací:  6 921 000,- Kč</a:t>
            </a:r>
            <a:br>
              <a:rPr lang="cs-CZ" sz="1200" dirty="0" smtClean="0"/>
            </a:br>
            <a:r>
              <a:rPr lang="cs-CZ" sz="1200" dirty="0" smtClean="0"/>
              <a:t>Celková hodnota realizovaných projektů: 13 760 000,- Kč</a:t>
            </a:r>
            <a:endParaRPr lang="cs-CZ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5" y="1357298"/>
            <a:ext cx="3786214" cy="2760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357298"/>
            <a:ext cx="400282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b="13387"/>
          <a:stretch>
            <a:fillRect/>
          </a:stretch>
        </p:blipFill>
        <p:spPr bwMode="auto">
          <a:xfrm>
            <a:off x="500034" y="4214818"/>
            <a:ext cx="8001024" cy="231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cs-CZ" sz="2000" dirty="0" smtClean="0"/>
              <a:t>Nová zástavba</a:t>
            </a:r>
            <a:endParaRPr lang="cs-CZ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1748"/>
          <a:stretch>
            <a:fillRect/>
          </a:stretch>
        </p:blipFill>
        <p:spPr bwMode="auto">
          <a:xfrm>
            <a:off x="1928794" y="785794"/>
            <a:ext cx="5357850" cy="403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ovéPole 5"/>
          <p:cNvSpPr txBox="1"/>
          <p:nvPr/>
        </p:nvSpPr>
        <p:spPr>
          <a:xfrm>
            <a:off x="285720" y="4857760"/>
            <a:ext cx="84296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Stavba ZTV  v roce 2011	          	11 300 000,- Kč</a:t>
            </a:r>
          </a:p>
          <a:p>
            <a:r>
              <a:rPr lang="cs-CZ" sz="1600" dirty="0" smtClean="0"/>
              <a:t>Celkem 				27 stavebních parcel</a:t>
            </a:r>
          </a:p>
          <a:p>
            <a:r>
              <a:rPr lang="cs-CZ" sz="1600" dirty="0" smtClean="0"/>
              <a:t>Prodáno  			27</a:t>
            </a:r>
          </a:p>
          <a:p>
            <a:r>
              <a:rPr lang="cs-CZ" sz="1600" dirty="0" smtClean="0"/>
              <a:t>Výstavba na 			17</a:t>
            </a:r>
          </a:p>
          <a:p>
            <a:r>
              <a:rPr lang="cs-CZ" sz="1600" dirty="0" smtClean="0"/>
              <a:t>Z toho dostavěno			8</a:t>
            </a:r>
          </a:p>
          <a:p>
            <a:r>
              <a:rPr lang="cs-CZ" sz="1600" dirty="0" smtClean="0"/>
              <a:t>Stavební řízení 	</a:t>
            </a:r>
            <a:r>
              <a:rPr lang="cs-CZ" dirty="0" smtClean="0"/>
              <a:t>		2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672</TotalTime>
  <Words>354</Words>
  <Application>Microsoft Office PowerPoint</Application>
  <PresentationFormat>Předvádění na obrazovce (4:3)</PresentationFormat>
  <Paragraphs>165</Paragraphs>
  <Slides>52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3" baseType="lpstr">
      <vt:lpstr>Shluk</vt:lpstr>
      <vt:lpstr>Obec Sudoměřice u Bechyně</vt:lpstr>
      <vt:lpstr>První zmínka o obci z roku 1352</vt:lpstr>
      <vt:lpstr>Snímek 3</vt:lpstr>
      <vt:lpstr>Snímek 4</vt:lpstr>
      <vt:lpstr>Součástí obce jsou osady Bežerovice ………..</vt:lpstr>
      <vt:lpstr>     …….  a Bechyňská Smoleč</vt:lpstr>
      <vt:lpstr>Pýchou obce je škola jejíž součástí je i školka</vt:lpstr>
      <vt:lpstr>Dotace v letech  2007 – 2014 Celková výše dotací:  6 921 000,- Kč Celková hodnota realizovaných projektů: 13 760 000,- Kč</vt:lpstr>
      <vt:lpstr>Nová zástavba</vt:lpstr>
      <vt:lpstr>Počty obyvatel</vt:lpstr>
      <vt:lpstr>Vedení kroniky a činnost kronikáře</vt:lpstr>
      <vt:lpstr>Vedení kroniky a činnost kronikáře</vt:lpstr>
      <vt:lpstr>Vedení kroniky a činnost kronikáře</vt:lpstr>
      <vt:lpstr>Malovaná kronika</vt:lpstr>
      <vt:lpstr>Společenský život v obci</vt:lpstr>
      <vt:lpstr>Hasiči – povodeň 2013</vt:lpstr>
      <vt:lpstr>  Hasiči</vt:lpstr>
      <vt:lpstr>Hasiči – veřejné cvičení</vt:lpstr>
      <vt:lpstr>Hasiči – dětské družstvo</vt:lpstr>
      <vt:lpstr>Hasiči – dětské tábory</vt:lpstr>
      <vt:lpstr>TJ Sokol Sudoměřice u Bechyně</vt:lpstr>
      <vt:lpstr>TJ Sokol – oprava střechy</vt:lpstr>
      <vt:lpstr>TJ Sokol – stavební úpravy, oprava elektroinstalace a podlahy </vt:lpstr>
      <vt:lpstr>TJ Sokol Sudoměřice </vt:lpstr>
      <vt:lpstr>TJ Sokol Akce s dětmi</vt:lpstr>
      <vt:lpstr>TJ Sokol</vt:lpstr>
      <vt:lpstr>TJ Sokol</vt:lpstr>
      <vt:lpstr>Jezdecké kluby</vt:lpstr>
      <vt:lpstr>     Myslivecké sdružení Lesna Sudoměřice u Bechyně</vt:lpstr>
      <vt:lpstr>O. S. Tatrmani  Sudoměřice u Bechyně</vt:lpstr>
      <vt:lpstr>České přístavy a loděnice NNS Bežerovice</vt:lpstr>
      <vt:lpstr>Besedy s cestovateli</vt:lpstr>
      <vt:lpstr>Škola</vt:lpstr>
      <vt:lpstr>Meziobecní spolupráce</vt:lpstr>
      <vt:lpstr>Podnikání - zemědělství</vt:lpstr>
      <vt:lpstr>Podnikání – Farma u lesa</vt:lpstr>
      <vt:lpstr>Podnikání</vt:lpstr>
      <vt:lpstr>Péče o stavební fond</vt:lpstr>
      <vt:lpstr>Obecní objekty</vt:lpstr>
      <vt:lpstr>Obecní objekty</vt:lpstr>
      <vt:lpstr>Obecní objekty</vt:lpstr>
      <vt:lpstr>Obecní objekty</vt:lpstr>
      <vt:lpstr>Obecní objekty</vt:lpstr>
      <vt:lpstr>Snímek 44</vt:lpstr>
      <vt:lpstr>Občanská vybavenost</vt:lpstr>
      <vt:lpstr>Knihovna</vt:lpstr>
      <vt:lpstr>Výstavy</vt:lpstr>
      <vt:lpstr>Výstavy</vt:lpstr>
      <vt:lpstr>Péče o zeleň</vt:lpstr>
      <vt:lpstr>Péče o zeleň</vt:lpstr>
      <vt:lpstr>Péče o zeleň</vt:lpstr>
      <vt:lpstr>Tetřeví slepice v Bežerovicích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Obec Sudoměřice u Bechyně</dc:title>
  <dc:creator>Obec Sudoměřice</dc:creator>
  <cp:lastModifiedBy>Obec Sudoměřice</cp:lastModifiedBy>
  <cp:revision>69</cp:revision>
  <dcterms:created xsi:type="dcterms:W3CDTF">2015-05-25T18:34:21Z</dcterms:created>
  <dcterms:modified xsi:type="dcterms:W3CDTF">2017-05-11T07:48:21Z</dcterms:modified>
</cp:coreProperties>
</file>