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302" r:id="rId4"/>
    <p:sldId id="259" r:id="rId5"/>
    <p:sldId id="263" r:id="rId6"/>
    <p:sldId id="264" r:id="rId7"/>
    <p:sldId id="260" r:id="rId8"/>
    <p:sldId id="275" r:id="rId9"/>
    <p:sldId id="262" r:id="rId10"/>
    <p:sldId id="303" r:id="rId11"/>
    <p:sldId id="273" r:id="rId12"/>
    <p:sldId id="301" r:id="rId13"/>
    <p:sldId id="304" r:id="rId14"/>
    <p:sldId id="29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71" d="100"/>
          <a:sy n="71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D495-9828-4412-BC6E-5484A858B0D9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A5D4B-ECEB-401F-92D7-206DD8D9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14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A5D4B-ECEB-401F-92D7-206DD8D9E7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22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Integrovaný regionální operační program</a:t>
            </a:r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4000" b="1" dirty="0"/>
              <a:t>INFRASTRUKTURA PRO VZDĚLÁVÁNÍ</a:t>
            </a:r>
          </a:p>
          <a:p>
            <a:pPr marL="0" indent="0" algn="ctr">
              <a:buNone/>
            </a:pPr>
            <a:r>
              <a:rPr lang="cs-CZ" b="1" dirty="0"/>
              <a:t> </a:t>
            </a:r>
            <a:r>
              <a:rPr lang="cs-CZ" sz="2800" dirty="0"/>
              <a:t>(předškolní, základní, zájmové a neformální vzdělávání)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sz="1100" dirty="0"/>
              <a:t>Zlepšení řídících a administrativních schopností MAS Lužnice, </a:t>
            </a:r>
            <a:r>
              <a:rPr lang="cs-CZ" sz="1100" dirty="0" err="1"/>
              <a:t>z.s</a:t>
            </a:r>
            <a:endParaRPr lang="cs-CZ" sz="1100" dirty="0"/>
          </a:p>
          <a:p>
            <a:pPr marL="0" indent="0">
              <a:buNone/>
            </a:pPr>
            <a:r>
              <a:rPr lang="cs-CZ" sz="1100" dirty="0"/>
              <a:t>Registrační číslo</a:t>
            </a:r>
            <a:r>
              <a:rPr lang="cs-CZ" sz="1100"/>
              <a:t>: CZ.06.4.59/0.0/0.0/15_003/0001904</a:t>
            </a:r>
            <a:endParaRPr lang="cs-CZ" sz="1100" dirty="0"/>
          </a:p>
          <a:p>
            <a:pPr marL="0" indent="0" algn="ctr">
              <a:buNone/>
            </a:pPr>
            <a:endParaRPr lang="cs-CZ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329F3-57F0-44B2-8FBB-C1B4642F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036F98-63A7-4D42-BF17-C4DC5D75C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600" b="1" dirty="0"/>
              <a:t>Ukázka výčtu indikátorů:</a:t>
            </a:r>
          </a:p>
          <a:p>
            <a:pPr marL="0" indent="0" algn="just">
              <a:buNone/>
            </a:pPr>
            <a:r>
              <a:rPr lang="cs-CZ" sz="3400" dirty="0"/>
              <a:t>Žadatel je povinen zavázat se k výběru a naplnění následujících indikátorů:</a:t>
            </a:r>
          </a:p>
          <a:p>
            <a:pPr marL="0" indent="0" algn="just">
              <a:buNone/>
            </a:pPr>
            <a:endParaRPr lang="cs-CZ" sz="1050" dirty="0"/>
          </a:p>
          <a:p>
            <a:pPr marL="360363" indent="0" algn="just">
              <a:buNone/>
            </a:pPr>
            <a:r>
              <a:rPr lang="cs-CZ" sz="3400" b="1" dirty="0"/>
              <a:t>Pro všechny aktivity</a:t>
            </a:r>
          </a:p>
          <a:p>
            <a:pPr marL="360363" indent="0" algn="just">
              <a:buNone/>
            </a:pPr>
            <a:r>
              <a:rPr lang="cs-CZ" b="1" spc="-20" dirty="0"/>
              <a:t>5 00 00 Počet podpořených vzdělávacích zařízení   </a:t>
            </a:r>
            <a:r>
              <a:rPr lang="cs-CZ" spc="-20" dirty="0"/>
              <a:t>- výchozí hodnota je nulová</a:t>
            </a:r>
          </a:p>
          <a:p>
            <a:pPr marL="360363" indent="0" algn="just">
              <a:buNone/>
            </a:pPr>
            <a:r>
              <a:rPr lang="cs-CZ" b="1" dirty="0"/>
              <a:t>5 00 01 Kapacita podporovaných zařízení péče o děti nebo vzdělávacích zařízení </a:t>
            </a:r>
            <a:r>
              <a:rPr lang="cs-CZ" dirty="0"/>
              <a:t>– výchozí hodnota je nulová</a:t>
            </a:r>
          </a:p>
          <a:p>
            <a:pPr marL="360363" indent="0" algn="just">
              <a:buNone/>
            </a:pPr>
            <a:r>
              <a:rPr lang="cs-CZ" sz="1000" dirty="0"/>
              <a:t>    </a:t>
            </a:r>
          </a:p>
          <a:p>
            <a:pPr marL="360363" indent="0" algn="just">
              <a:buNone/>
            </a:pPr>
            <a:r>
              <a:rPr lang="cs-CZ" sz="3400" b="1" dirty="0"/>
              <a:t>Infrastruktura pro předškolní vzdělávání   </a:t>
            </a:r>
          </a:p>
          <a:p>
            <a:pPr marL="360363" indent="0" algn="just">
              <a:buNone/>
            </a:pPr>
            <a:r>
              <a:rPr lang="cs-CZ" b="1" dirty="0"/>
              <a:t>5 01 20 Počet osob využívající zařízení péče o děti do 3 let </a:t>
            </a:r>
            <a:r>
              <a:rPr lang="cs-CZ" dirty="0"/>
              <a:t>– výchozí hodnota platná k datu začátku školního roku, ve kterém je podávána žádost o podporu, cílová hodnota orientační – k datu začátku školního roku, který následuje po ukončení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84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POVINNÉ PŘÍLOHY ŽÁDOSTI O PODPORU</a:t>
            </a:r>
            <a:br>
              <a:rPr lang="cs-CZ" sz="3200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5440362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dirty="0"/>
              <a:t>Plná moc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Zadávací a výběrová řízení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Doklady o právní subjektivitě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Studie proveditelnosti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Doklad o prokázání právních vztahů k majetku, který je předmětem projektu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Územní rozhodnutí s nabytím právní moci nebo územní souhlas nebo účinná veřejnoprávní smlouva nahrazující územní řízení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Žádost o stavební povolení nebo ohlášení, případně stavební povolení s nabytím právní moci nebo souhlas s provedením ohlášeného stavebního záměru nebo veřejnoprávní smlouva nahrazující stavební povolení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Projektová dokumentace pro vydání stavebního povolení nebo pro ohlášení stavby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Položkový rozpočet stavby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Výpočet čistých jiných peněžních příjmů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Čestné prohlášení o skutečném majiteli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Výpis z Rejstříku škol a školských zařízení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Stanovisko Krajské hygienické stanice ke kapacitě školy (MŠ)</a:t>
            </a:r>
          </a:p>
        </p:txBody>
      </p:sp>
    </p:spTree>
    <p:extLst>
      <p:ext uri="{BB962C8B-B14F-4D97-AF65-F5344CB8AC3E}">
        <p14:creationId xmlns:p14="http://schemas.microsoft.com/office/powerpoint/2010/main" val="26606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INFORMACE K VÝZVĚ</a:t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Vyhlášení výzvy: </a:t>
            </a:r>
            <a:r>
              <a:rPr lang="cs-CZ" dirty="0"/>
              <a:t>26. 9. 2018</a:t>
            </a:r>
          </a:p>
          <a:p>
            <a:r>
              <a:rPr lang="cs-CZ" b="1" dirty="0"/>
              <a:t>Datum zahájení příjmu žádostí o podporu: </a:t>
            </a:r>
            <a:r>
              <a:rPr lang="cs-CZ" dirty="0"/>
              <a:t>26. 9. 2018</a:t>
            </a:r>
          </a:p>
          <a:p>
            <a:r>
              <a:rPr lang="cs-CZ" b="1" dirty="0"/>
              <a:t>Datum ukončení příjmu žádostí o podporu: </a:t>
            </a:r>
            <a:r>
              <a:rPr lang="cs-CZ" dirty="0"/>
              <a:t>31. 10. 2018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Celková částka dotace z EFRR pro výzvu: </a:t>
            </a:r>
            <a:r>
              <a:rPr lang="cs-CZ" dirty="0">
                <a:sym typeface="Wingdings" panose="05000000000000000000" pitchFamily="2" charset="2"/>
              </a:rPr>
              <a:t>12 574 780 Kč</a:t>
            </a:r>
          </a:p>
          <a:p>
            <a:r>
              <a:rPr lang="cs-CZ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dirty="0">
                <a:sym typeface="Wingdings" panose="05000000000000000000" pitchFamily="2" charset="2"/>
              </a:rPr>
              <a:t>1 000 000 Kč</a:t>
            </a:r>
          </a:p>
          <a:p>
            <a:r>
              <a:rPr lang="cs-CZ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dirty="0">
                <a:sym typeface="Wingdings" panose="05000000000000000000" pitchFamily="2" charset="2"/>
              </a:rPr>
              <a:t>4 000 000 Kč</a:t>
            </a:r>
          </a:p>
          <a:p>
            <a:endParaRPr lang="cs-CZ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b="1" dirty="0">
                <a:sym typeface="Wingdings" panose="05000000000000000000" pitchFamily="2" charset="2"/>
              </a:rPr>
              <a:t>VÝŠE PODPORY: 95 % (5 % ŽADATEL)</a:t>
            </a:r>
          </a:p>
          <a:p>
            <a:pPr marL="0" indent="0" algn="ctr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48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br>
              <a:rPr lang="cs-CZ" sz="4800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7088832" cy="17526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MAS Lužnice, </a:t>
            </a:r>
            <a:r>
              <a:rPr lang="cs-CZ" sz="2800" dirty="0" err="1">
                <a:solidFill>
                  <a:schemeClr val="tx1"/>
                </a:solidFill>
              </a:rPr>
              <a:t>z.s</a:t>
            </a:r>
            <a:r>
              <a:rPr lang="cs-CZ" sz="28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800" dirty="0">
                <a:solidFill>
                  <a:schemeClr val="tx1"/>
                </a:solidFill>
              </a:rPr>
              <a:t>www.masluznice.bechynsko.cz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70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OPRÁVNĚNÍ ŽADATELÉ</a:t>
            </a:r>
            <a:br>
              <a:rPr lang="cs-CZ" sz="3600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obce</a:t>
            </a:r>
          </a:p>
          <a:p>
            <a:pPr algn="just"/>
            <a:r>
              <a:rPr lang="cs-CZ" sz="2800" dirty="0"/>
              <a:t>organizace zřizované nebo zakládané obcemi</a:t>
            </a:r>
          </a:p>
          <a:p>
            <a:pPr algn="just"/>
            <a:r>
              <a:rPr lang="cs-CZ" sz="2800" dirty="0"/>
              <a:t>zařízení péče o děti do 3 let</a:t>
            </a:r>
          </a:p>
          <a:p>
            <a:pPr algn="just"/>
            <a:r>
              <a:rPr lang="cs-CZ" sz="2800" dirty="0"/>
              <a:t>školy a školská zařízení v oblasti předškolního </a:t>
            </a:r>
            <a:br>
              <a:rPr lang="cs-CZ" sz="2800" dirty="0"/>
            </a:br>
            <a:r>
              <a:rPr lang="cs-CZ" sz="2800" dirty="0"/>
              <a:t>a základního vzdělávání</a:t>
            </a:r>
          </a:p>
          <a:p>
            <a:pPr algn="just"/>
            <a:r>
              <a:rPr lang="cs-CZ" sz="2800" dirty="0"/>
              <a:t>další subjekty podílející se na realizaci vzdělávacích aktivit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65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D27A4-3340-453C-83D8-B8E0889E2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PODPOROVANÉ AKTIVITY</a:t>
            </a:r>
            <a:br>
              <a:rPr lang="cs-CZ" dirty="0"/>
            </a:br>
            <a:r>
              <a:rPr lang="cs-CZ" sz="2600" b="1" dirty="0"/>
              <a:t>INFRASTRUKTURA PRO VZDĚLÁVÁNÍ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8023C3-5EBE-4FE0-AA5C-D68DAC0EE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/>
              <a:t>HLAVNÍ AKTIVITY</a:t>
            </a:r>
          </a:p>
          <a:p>
            <a:pPr marL="0" indent="0">
              <a:buNone/>
            </a:pPr>
            <a:endParaRPr lang="cs-CZ" sz="1000" b="1" dirty="0"/>
          </a:p>
          <a:p>
            <a:pPr marL="449263" indent="-358775"/>
            <a:r>
              <a:rPr lang="cs-CZ" sz="2800" dirty="0"/>
              <a:t>Infrastruktura pro předškolní vzdělávání</a:t>
            </a:r>
          </a:p>
          <a:p>
            <a:pPr marL="449263" indent="-358775">
              <a:buNone/>
            </a:pPr>
            <a:endParaRPr lang="cs-CZ" sz="2800" dirty="0"/>
          </a:p>
          <a:p>
            <a:pPr marL="449263" indent="-358775"/>
            <a:r>
              <a:rPr lang="cs-CZ" sz="2800" dirty="0"/>
              <a:t>Infrastruktura pro základní vzdělávání</a:t>
            </a:r>
          </a:p>
          <a:p>
            <a:pPr marL="449263" indent="-358775">
              <a:buNone/>
            </a:pPr>
            <a:endParaRPr lang="cs-CZ" sz="2800" dirty="0"/>
          </a:p>
          <a:p>
            <a:pPr marL="449263" indent="-358775"/>
            <a:r>
              <a:rPr lang="cs-CZ" sz="2800" dirty="0"/>
              <a:t>Infrastruktura pro zájmové, neformální a celoživotní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54417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4036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PŘEDŠKOLNÍ VZDĚLÁVÁNÍ</a:t>
            </a:r>
            <a:br>
              <a:rPr lang="cs-CZ" sz="3200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31640"/>
            <a:ext cx="8363272" cy="53377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3100" b="1" dirty="0"/>
              <a:t>Podporované aktivity:</a:t>
            </a:r>
          </a:p>
          <a:p>
            <a:pPr algn="just"/>
            <a:r>
              <a:rPr lang="cs-CZ" sz="3000" dirty="0"/>
              <a:t>stavby a stavební práce spojené s výstavbou nové infrastruktury, včetně vybudování přípojky pro přivedení inženýrských sítí,</a:t>
            </a:r>
          </a:p>
          <a:p>
            <a:pPr algn="just"/>
            <a:r>
              <a:rPr lang="cs-CZ" sz="3000" dirty="0"/>
              <a:t>rekonstrukce a stavební úpravy stávající infrastruktury, včetně zabezpečení bezbariérovosti dle vyhlášky č. 398/2009 Sb. </a:t>
            </a:r>
            <a:br>
              <a:rPr lang="cs-CZ" sz="3000" dirty="0"/>
            </a:br>
            <a:r>
              <a:rPr lang="cs-CZ" sz="3000" dirty="0"/>
              <a:t>o obecných technických požadavcích zabezpečující bezbariérové užívání staveb,</a:t>
            </a:r>
          </a:p>
          <a:p>
            <a:pPr algn="just"/>
            <a:r>
              <a:rPr lang="cs-CZ" sz="3000" dirty="0"/>
              <a:t>nákup pozemků a staveb (nemovitostí),</a:t>
            </a:r>
          </a:p>
          <a:p>
            <a:pPr algn="just"/>
            <a:r>
              <a:rPr lang="cs-CZ" sz="3000" dirty="0"/>
              <a:t>pořízení vybavení budov a učeben,</a:t>
            </a:r>
          </a:p>
          <a:p>
            <a:pPr algn="just"/>
            <a:r>
              <a:rPr lang="cs-CZ" sz="3000" dirty="0"/>
              <a:t>pořízení kompenzačních pomůcek (ne jako samostatný projekt).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2800" dirty="0"/>
              <a:t>Hlavní zaměření projektu musí být ve vazbě na </a:t>
            </a:r>
            <a:r>
              <a:rPr lang="cs-CZ" sz="2800" b="1" dirty="0"/>
              <a:t>zvýšení nedostatečné kapacity </a:t>
            </a:r>
            <a:r>
              <a:rPr lang="cs-CZ" sz="2800" dirty="0"/>
              <a:t>školního zařízení. </a:t>
            </a:r>
          </a:p>
          <a:p>
            <a:pPr marL="0" indent="0" algn="just">
              <a:buNone/>
            </a:pPr>
            <a:endParaRPr lang="cs-CZ" sz="900" dirty="0"/>
          </a:p>
          <a:p>
            <a:pPr marL="0" indent="0" algn="ctr">
              <a:buNone/>
            </a:pPr>
            <a:r>
              <a:rPr lang="cs-CZ" sz="2800" b="1" spc="-40" dirty="0"/>
              <a:t>Projektové záměry musejí být uvedeny ve Strategickém rámci MAP.</a:t>
            </a:r>
          </a:p>
        </p:txBody>
      </p:sp>
    </p:spTree>
    <p:extLst>
      <p:ext uri="{BB962C8B-B14F-4D97-AF65-F5344CB8AC3E}">
        <p14:creationId xmlns:p14="http://schemas.microsoft.com/office/powerpoint/2010/main" val="225513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VZDĚLÁVÁNÍ</a:t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2800" b="1" dirty="0"/>
              <a:t>Podporované aktivity:</a:t>
            </a:r>
          </a:p>
          <a:p>
            <a:pPr algn="just"/>
            <a:r>
              <a:rPr lang="cs-CZ" sz="2600" dirty="0"/>
              <a:t>stavby a stavební práce spojené s výstavbou infrastruktury ZŠ, včetně vybudování přípojky pro přivedení inženýrských sítí,</a:t>
            </a:r>
          </a:p>
          <a:p>
            <a:pPr algn="just"/>
            <a:r>
              <a:rPr lang="cs-CZ" sz="2600" dirty="0"/>
              <a:t>rekonstrukce a stavební úpravy stávající infrastruktury, včetně zabezpečení bezbariérovosti dle vyhlášky č. 398/2009 Sb. </a:t>
            </a:r>
            <a:br>
              <a:rPr lang="cs-CZ" sz="2600" dirty="0"/>
            </a:br>
            <a:r>
              <a:rPr lang="cs-CZ" sz="2600" dirty="0"/>
              <a:t>o obecných technických požadavcích zabezpečující bezbariérové užívání staveb,</a:t>
            </a:r>
          </a:p>
          <a:p>
            <a:pPr algn="just"/>
            <a:r>
              <a:rPr lang="cs-CZ" sz="2600" dirty="0"/>
              <a:t>nákup pozemků a staveb (nemovitostí),</a:t>
            </a:r>
          </a:p>
          <a:p>
            <a:pPr algn="just"/>
            <a:r>
              <a:rPr lang="cs-CZ" sz="2600" dirty="0"/>
              <a:t>pořízení vybavení budov a učeben,</a:t>
            </a:r>
          </a:p>
          <a:p>
            <a:pPr algn="just"/>
            <a:r>
              <a:rPr lang="cs-CZ" sz="2600" spc="-20" dirty="0"/>
              <a:t>pořízení kompenzačních pomůcek (ne jako samostatný projekt),</a:t>
            </a:r>
          </a:p>
          <a:p>
            <a:pPr algn="just"/>
            <a:r>
              <a:rPr lang="cs-CZ" sz="2600" dirty="0"/>
              <a:t>zajištění vnitřní konektivity školy a připojení k internetu.</a:t>
            </a:r>
          </a:p>
          <a:p>
            <a:endParaRPr lang="cs-CZ" sz="1900" dirty="0"/>
          </a:p>
          <a:p>
            <a:pPr marL="0" indent="0" algn="just">
              <a:spcBef>
                <a:spcPts val="576"/>
              </a:spcBef>
              <a:buNone/>
            </a:pPr>
            <a:r>
              <a:rPr lang="cs-CZ" sz="2600" dirty="0"/>
              <a:t>Hlavní zaměření projektu musí mít vazbu na </a:t>
            </a:r>
            <a:r>
              <a:rPr lang="cs-CZ" sz="2600" b="1" dirty="0"/>
              <a:t>klíčové kompetence, bezbariérovost a rozšiřování kapacit kmenových učeben ve vazbě na sociální inkluzi či demografickou potřebnost ve správním obvodu obcí s rozšířenou působností se sociálně vyloučenou lokalitou</a:t>
            </a:r>
            <a:r>
              <a:rPr lang="cs-CZ" sz="2600" dirty="0"/>
              <a:t>.</a:t>
            </a:r>
          </a:p>
          <a:p>
            <a:pPr marL="0" indent="0">
              <a:buNone/>
            </a:pPr>
            <a:endParaRPr lang="cs-CZ" sz="900" b="1" dirty="0"/>
          </a:p>
          <a:p>
            <a:pPr marL="0" indent="0" algn="ctr">
              <a:buNone/>
            </a:pPr>
            <a:r>
              <a:rPr lang="cs-CZ" sz="2600" b="1" dirty="0"/>
              <a:t>Projektové záměry musejí být uvedeny ve Strategickém rámci MAP.</a:t>
            </a:r>
          </a:p>
        </p:txBody>
      </p:sp>
    </p:spTree>
    <p:extLst>
      <p:ext uri="{BB962C8B-B14F-4D97-AF65-F5344CB8AC3E}">
        <p14:creationId xmlns:p14="http://schemas.microsoft.com/office/powerpoint/2010/main" val="274414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ZÁJMOVÉ A NEFORMÁLNÍ VZDĚLÁVÁNÍ</a:t>
            </a:r>
            <a:br>
              <a:rPr lang="cs-CZ" sz="3600" b="1" dirty="0"/>
            </a:br>
            <a:r>
              <a:rPr lang="cs-CZ" sz="2600" b="1" dirty="0"/>
              <a:t>INFRASTRUKTURA PRO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525172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400" b="1" dirty="0"/>
              <a:t>Podporované aktivity:</a:t>
            </a:r>
          </a:p>
          <a:p>
            <a:pPr algn="just"/>
            <a:r>
              <a:rPr lang="cs-CZ" sz="3300" dirty="0"/>
              <a:t>stavby a stavební práce spojené s vybudováním infrastruktury pro zájmové a neformální vzdělávání,</a:t>
            </a:r>
          </a:p>
          <a:p>
            <a:pPr algn="just"/>
            <a:r>
              <a:rPr lang="cs-CZ" sz="3300" dirty="0"/>
              <a:t>rekonstrukce a stavební úpravy stávající infrastruktury, včetně zabezpečení bezbariérovosti dle vyhlášky č. 398/2009 Sb. </a:t>
            </a:r>
            <a:br>
              <a:rPr lang="cs-CZ" sz="3300" dirty="0"/>
            </a:br>
            <a:r>
              <a:rPr lang="cs-CZ" sz="3300" dirty="0"/>
              <a:t>o obecných technických požadavcích zabezpečující bezbariérové užívání staveb,</a:t>
            </a:r>
          </a:p>
          <a:p>
            <a:pPr algn="just"/>
            <a:r>
              <a:rPr lang="cs-CZ" sz="3300" dirty="0"/>
              <a:t>nákup pozemků a staveb (nemovitostí),</a:t>
            </a:r>
          </a:p>
          <a:p>
            <a:pPr algn="just"/>
            <a:r>
              <a:rPr lang="cs-CZ" sz="3300" dirty="0"/>
              <a:t>pořízení vybavení budov a učeben,</a:t>
            </a:r>
          </a:p>
          <a:p>
            <a:pPr algn="just"/>
            <a:r>
              <a:rPr lang="cs-CZ" sz="3300" dirty="0"/>
              <a:t>pořízení kompenzačních pomůcek (ne jako samostatný projekt).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3100" dirty="0"/>
              <a:t>Hlavní zaměření projektu musí být ve vazbě na </a:t>
            </a:r>
            <a:r>
              <a:rPr lang="cs-CZ" sz="3100" b="1" dirty="0"/>
              <a:t>zvýšení nedostatečné kapacity </a:t>
            </a:r>
            <a:r>
              <a:rPr lang="cs-CZ" sz="3100" dirty="0"/>
              <a:t>a na zvýšení kvality vzdělávání v </a:t>
            </a:r>
            <a:r>
              <a:rPr lang="cs-CZ" sz="3100" b="1" dirty="0"/>
              <a:t>klíčových kompetencích. </a:t>
            </a:r>
          </a:p>
          <a:p>
            <a:pPr marL="0" indent="0" algn="just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sz="3100" b="1" spc="-30" dirty="0"/>
              <a:t>Projektové záměry musejí být uvedeny ve Strategickém rámci MAP, KAP.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4565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23823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VEDLEJŠÍ AKTIVITY – pro všechna opatření</a:t>
            </a:r>
            <a:br>
              <a:rPr lang="cs-CZ" sz="3600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81230"/>
            <a:ext cx="8568952" cy="5440362"/>
          </a:xfrm>
        </p:spPr>
        <p:txBody>
          <a:bodyPr>
            <a:noAutofit/>
          </a:bodyPr>
          <a:lstStyle/>
          <a:p>
            <a:pPr algn="just"/>
            <a:r>
              <a:rPr lang="cs-CZ" sz="2100" dirty="0"/>
              <a:t>demolice související s realizací projektu,</a:t>
            </a:r>
            <a:r>
              <a:rPr lang="cs-CZ" sz="2100" b="1" dirty="0"/>
              <a:t> </a:t>
            </a:r>
          </a:p>
          <a:p>
            <a:pPr algn="just"/>
            <a:r>
              <a:rPr lang="cs-CZ" sz="2100" dirty="0"/>
              <a:t>pořízení bezpečnostních prvků a zařízení, osvětlení, elektronického a mechanického zabezpečení (MŠ),</a:t>
            </a:r>
          </a:p>
          <a:p>
            <a:pPr algn="just"/>
            <a:r>
              <a:rPr lang="cs-CZ" sz="2100" dirty="0"/>
              <a:t>pořízení bezpečnostních prvků a zařízení u vstupu do budovy (ZŠ)</a:t>
            </a:r>
          </a:p>
          <a:p>
            <a:pPr algn="just"/>
            <a:r>
              <a:rPr lang="cs-CZ" sz="2100" dirty="0"/>
              <a:t>pořízení herních prvků (MŠ), </a:t>
            </a:r>
          </a:p>
          <a:p>
            <a:pPr algn="just"/>
            <a:r>
              <a:rPr lang="cs-CZ" sz="2100" dirty="0"/>
              <a:t>úpravy venkovního prostranství (přístupové cesty v areálu, zeleň, hřiště </a:t>
            </a:r>
            <a:br>
              <a:rPr lang="cs-CZ" sz="2100" dirty="0"/>
            </a:br>
            <a:r>
              <a:rPr lang="cs-CZ" sz="2100" dirty="0"/>
              <a:t>a herní prvky) (MŠ),</a:t>
            </a:r>
          </a:p>
          <a:p>
            <a:pPr algn="just"/>
            <a:r>
              <a:rPr lang="cs-CZ" sz="2100" spc="-30" dirty="0"/>
              <a:t>úpravy zeleně a venkovního prostranství (ZŠ, zájmové a neformální vzdělávání),</a:t>
            </a:r>
          </a:p>
          <a:p>
            <a:pPr algn="just"/>
            <a:r>
              <a:rPr lang="cs-CZ" sz="2100" dirty="0"/>
              <a:t>projektová dokumentace, EIA,</a:t>
            </a:r>
          </a:p>
          <a:p>
            <a:pPr algn="just"/>
            <a:r>
              <a:rPr lang="cs-CZ" sz="2100" spc="-30" dirty="0"/>
              <a:t>zabezpečení výstavby (technický dozor investora, BOZP, autorský dozor),</a:t>
            </a:r>
          </a:p>
          <a:p>
            <a:pPr algn="just"/>
            <a:r>
              <a:rPr lang="cs-CZ" sz="2100" dirty="0"/>
              <a:t>pořízení služeb bezprostředně související s realizací projektu (příprava </a:t>
            </a:r>
            <a:br>
              <a:rPr lang="cs-CZ" sz="2100" dirty="0"/>
            </a:br>
            <a:r>
              <a:rPr lang="cs-CZ" sz="2100" dirty="0"/>
              <a:t>a realizace zadávacích a výběrových řízení, zpracování studie proveditelnosti),</a:t>
            </a:r>
          </a:p>
          <a:p>
            <a:pPr algn="just"/>
            <a:r>
              <a:rPr lang="cs-CZ" sz="2100" dirty="0"/>
              <a:t>povinná publicita (podle kap. 13 Obecných pravidel).</a:t>
            </a:r>
          </a:p>
        </p:txBody>
      </p:sp>
    </p:spTree>
    <p:extLst>
      <p:ext uri="{BB962C8B-B14F-4D97-AF65-F5344CB8AC3E}">
        <p14:creationId xmlns:p14="http://schemas.microsoft.com/office/powerpoint/2010/main" val="85630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PODPOROVANÉ AKTIVITY</a:t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000" b="1" dirty="0"/>
              <a:t>ROZDĚLENÍ AKTIVIT PROJEKTU</a:t>
            </a:r>
          </a:p>
          <a:p>
            <a:pPr marL="0" indent="0">
              <a:buNone/>
            </a:pPr>
            <a:endParaRPr lang="cs-CZ" sz="1000" b="1" dirty="0"/>
          </a:p>
          <a:p>
            <a:r>
              <a:rPr lang="cs-CZ" sz="2800" b="1" dirty="0"/>
              <a:t>Hlavní aktivity projektu  </a:t>
            </a:r>
          </a:p>
          <a:p>
            <a:pPr marL="0" indent="0" algn="ctr">
              <a:buNone/>
            </a:pPr>
            <a:r>
              <a:rPr lang="cs-CZ" sz="2800" dirty="0"/>
              <a:t>minimálně 85 % CZV projektu</a:t>
            </a:r>
          </a:p>
          <a:p>
            <a:endParaRPr lang="cs-CZ" sz="2800" dirty="0"/>
          </a:p>
          <a:p>
            <a:r>
              <a:rPr lang="cs-CZ" sz="2800" b="1" dirty="0"/>
              <a:t>Vedlejší aktivity projektu </a:t>
            </a:r>
          </a:p>
          <a:p>
            <a:pPr marL="0" indent="0" algn="ctr">
              <a:buNone/>
            </a:pPr>
            <a:r>
              <a:rPr lang="cs-CZ" sz="2800" dirty="0"/>
              <a:t> maximálně 15 % CZV projektu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6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br>
              <a:rPr lang="cs-CZ" b="1" dirty="0"/>
            </a:br>
            <a:r>
              <a:rPr lang="cs-CZ" sz="2600" b="1" dirty="0"/>
              <a:t>INFRASTRUKTURA PRO VZDĚLÁVÁNÍ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9632"/>
            <a:ext cx="8435280" cy="5481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cs-CZ" sz="1300" dirty="0"/>
          </a:p>
          <a:p>
            <a:pPr algn="just">
              <a:spcBef>
                <a:spcPts val="0"/>
              </a:spcBef>
            </a:pPr>
            <a:r>
              <a:rPr lang="cs-CZ" sz="2600" dirty="0"/>
              <a:t>Žadatel je povinen si v žádosti o podporu vybrat z indikátorů, které jsou uvedené ve Specifických pravidlech vydaných </a:t>
            </a:r>
            <a:br>
              <a:rPr lang="cs-CZ" sz="2600" dirty="0"/>
            </a:br>
            <a:r>
              <a:rPr lang="cs-CZ" sz="2600" dirty="0"/>
              <a:t>k příslušné výzvě. 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600" dirty="0"/>
              <a:t>Žadatel uvede </a:t>
            </a:r>
            <a:r>
              <a:rPr lang="cs-CZ" sz="2600" u="sng" dirty="0"/>
              <a:t>výchozí hodnotu</a:t>
            </a:r>
            <a:r>
              <a:rPr lang="cs-CZ" sz="2600" dirty="0"/>
              <a:t>, </a:t>
            </a:r>
            <a:r>
              <a:rPr lang="cs-CZ" sz="2600" u="sng" dirty="0"/>
              <a:t>cílovou hodnotu</a:t>
            </a:r>
            <a:r>
              <a:rPr lang="cs-CZ" sz="2600" dirty="0"/>
              <a:t> vč. popisu způsobu stanovení této hodnoty a </a:t>
            </a:r>
            <a:r>
              <a:rPr lang="cs-CZ" sz="2600" u="sng" dirty="0"/>
              <a:t>datum</a:t>
            </a:r>
            <a:r>
              <a:rPr lang="cs-CZ" sz="2600" dirty="0"/>
              <a:t>, ke kterému ji musí naplnit.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600" dirty="0"/>
              <a:t>Cílová (plánovaná) hodnota indikátoru je závazná.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dirty="0"/>
              <a:t>Úprava – podstatná změna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dirty="0"/>
              <a:t>Nesplnění – sankce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dirty="0"/>
              <a:t>Zajistit prokazatelnost vykazovaných hodnot – např. prezenční listiny, výkazy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Podrobné informace k jednotlivým indikátorům, a závazná pravidla jejich vykazování a výpočtu - obsahují metodické listy indikátorů (příloha Specifických pravidel příslušné výzvy).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643353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655</Words>
  <Application>Microsoft Office PowerPoint</Application>
  <PresentationFormat>Předvádění na obrazovce (4:3)</PresentationFormat>
  <Paragraphs>131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systému Office</vt:lpstr>
      <vt:lpstr>Prezentace aplikace PowerPoint</vt:lpstr>
      <vt:lpstr>OPRÁVNĚNÍ ŽADATELÉ INFRASTRUKTURA PRO VZDĚLÁVÁNÍ</vt:lpstr>
      <vt:lpstr>PODPOROVANÉ AKTIVITY INFRASTRUKTURA PRO VZDĚLÁVÁNÍ </vt:lpstr>
      <vt:lpstr>PŘEDŠKOLNÍ VZDĚLÁVÁNÍ INFRASTRUKTURA PRO VZDĚLÁVÁNÍ</vt:lpstr>
      <vt:lpstr>ZÁKLADNÍ VZDĚLÁVÁNÍ INFRASTRUKTURA PRO VZDĚLÁVÁNÍ</vt:lpstr>
      <vt:lpstr>ZÁJMOVÉ A NEFORMÁLNÍ VZDĚLÁVÁNÍ INFRASTRUKTURA PRO VZDĚLÁVÁNÍ</vt:lpstr>
      <vt:lpstr>VEDLEJŠÍ AKTIVITY – pro všechna opatření INFRASTRUKTURA PRO VZDĚLÁVÁNÍ</vt:lpstr>
      <vt:lpstr>PODPOROVANÉ AKTIVITY INFRASTRUKTURA PRO VZDĚLÁVÁNÍ</vt:lpstr>
      <vt:lpstr>INDIKÁTORY INFRASTRUKTURA PRO VZDĚLÁVÁNÍ</vt:lpstr>
      <vt:lpstr>INDIKÁTORY INFRASTRUKTURA PRO VZDĚLÁVÁNÍ</vt:lpstr>
      <vt:lpstr>POVINNÉ PŘÍLOHY ŽÁDOSTI O PODPORU INFRASTRUKTURA PRO VZDĚLÁVÁNÍ</vt:lpstr>
      <vt:lpstr>ZÁKLADNÍ INFORMACE K VÝZVĚ INFRASTRUKTURA PRO VZDĚLÁVÁNÍ</vt:lpstr>
      <vt:lpstr>INFORMAČNÍ SYSTÉM MS2014+ INFRASTRUKTURA PRO VZDĚLÁVÁNÍ</vt:lpstr>
      <vt:lpstr>Děkujeme za pozornost</vt:lpstr>
    </vt:vector>
  </TitlesOfParts>
  <Company>ČEZ ICT Services, a.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MAS Lužnice</cp:lastModifiedBy>
  <cp:revision>110</cp:revision>
  <dcterms:created xsi:type="dcterms:W3CDTF">2017-09-21T07:30:22Z</dcterms:created>
  <dcterms:modified xsi:type="dcterms:W3CDTF">2019-03-18T13:56:13Z</dcterms:modified>
</cp:coreProperties>
</file>