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90" r:id="rId4"/>
    <p:sldId id="259" r:id="rId5"/>
    <p:sldId id="265" r:id="rId6"/>
    <p:sldId id="263" r:id="rId7"/>
    <p:sldId id="264" r:id="rId8"/>
    <p:sldId id="267" r:id="rId9"/>
    <p:sldId id="260" r:id="rId10"/>
    <p:sldId id="258" r:id="rId11"/>
    <p:sldId id="262" r:id="rId12"/>
    <p:sldId id="291" r:id="rId13"/>
    <p:sldId id="286" r:id="rId14"/>
    <p:sldId id="257" r:id="rId15"/>
    <p:sldId id="292" r:id="rId16"/>
    <p:sldId id="289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606" autoAdjust="0"/>
  </p:normalViewPr>
  <p:slideViewPr>
    <p:cSldViewPr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8505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35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48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133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47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146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158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71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57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33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4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"/>
            <a:lum/>
          </a:blip>
          <a:srcRect/>
          <a:stretch>
            <a:fillRect l="-6000" t="-2000" r="-6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DC1-4C7B-41A6-9893-630315C42E6A}" type="datetimeFigureOut">
              <a:rPr lang="cs-CZ" smtClean="0"/>
              <a:t>9.3.2018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D6C6C-3C33-419E-A861-B27D9F27A46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182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r>
              <a:rPr lang="cs-CZ" sz="4000" b="1" dirty="0"/>
              <a:t>SEMINÁŘ PRO ŽADATELE</a:t>
            </a:r>
          </a:p>
          <a:p>
            <a:pPr marL="0" indent="0" algn="ctr">
              <a:buNone/>
            </a:pPr>
            <a:endParaRPr lang="cs-CZ" sz="1000" dirty="0"/>
          </a:p>
          <a:p>
            <a:pPr marL="0" indent="0" algn="ctr">
              <a:buNone/>
            </a:pPr>
            <a:endParaRPr lang="cs-CZ" sz="2400" dirty="0"/>
          </a:p>
          <a:p>
            <a:pPr marL="0" indent="0" algn="ctr">
              <a:buNone/>
            </a:pPr>
            <a:r>
              <a:rPr lang="cs-CZ" sz="2800" dirty="0"/>
              <a:t>Integrovaný regionální operační program</a:t>
            </a:r>
            <a:endParaRPr lang="cs-CZ" sz="2800" b="1" dirty="0"/>
          </a:p>
          <a:p>
            <a:pPr marL="0" indent="0" algn="ctr">
              <a:buNone/>
            </a:pPr>
            <a:endParaRPr lang="cs-CZ" sz="1000" b="1" dirty="0"/>
          </a:p>
          <a:p>
            <a:pPr marL="0" indent="0" algn="ctr">
              <a:buNone/>
            </a:pPr>
            <a:endParaRPr lang="cs-CZ" sz="2400" b="1" dirty="0"/>
          </a:p>
          <a:p>
            <a:pPr marL="0" indent="0" algn="ctr">
              <a:buNone/>
            </a:pPr>
            <a:r>
              <a:rPr lang="cs-CZ" sz="4000" b="1" dirty="0"/>
              <a:t>INFRASTRUKTURA PRO SOCIÁLNÍ ZAČLEŇOVÁNÍ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1100" dirty="0"/>
              <a:t>Zlepšení řídících a administrativních schopností MAS Lužnice, </a:t>
            </a:r>
            <a:r>
              <a:rPr lang="cs-CZ" sz="1100" dirty="0" err="1"/>
              <a:t>z.s</a:t>
            </a:r>
            <a:endParaRPr lang="cs-CZ" sz="1100" dirty="0"/>
          </a:p>
          <a:p>
            <a:pPr marL="0" indent="0">
              <a:buNone/>
            </a:pPr>
            <a:r>
              <a:rPr lang="cs-CZ" sz="1100" dirty="0"/>
              <a:t>Registrační číslo: </a:t>
            </a:r>
            <a:r>
              <a:rPr lang="cs-CZ" sz="1100" dirty="0" smtClean="0"/>
              <a:t>CZ.06.4.59/0.0/0.0/15_003/0001904</a:t>
            </a:r>
            <a:endParaRPr lang="cs-CZ" sz="1100" dirty="0"/>
          </a:p>
          <a:p>
            <a:pPr marL="0" indent="0" algn="ctr">
              <a:buNone/>
            </a:pPr>
            <a:endParaRPr lang="cs-CZ" sz="2600" dirty="0"/>
          </a:p>
          <a:p>
            <a:pPr marL="0" indent="0" algn="ctr">
              <a:buNone/>
            </a:pPr>
            <a:endParaRPr lang="cs-CZ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344816" cy="80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285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ZPŮSOBILÉ VÝDAJE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000" b="1" dirty="0"/>
              <a:t>ROZDĚLENÍ AKTIVIT PROJEKTU</a:t>
            </a:r>
          </a:p>
          <a:p>
            <a:pPr marL="0" indent="0" algn="ctr">
              <a:buNone/>
            </a:pPr>
            <a:endParaRPr lang="cs-CZ" sz="1000" b="1" dirty="0"/>
          </a:p>
          <a:p>
            <a:r>
              <a:rPr lang="cs-CZ" sz="2800" b="1" dirty="0"/>
              <a:t>Hlavní aktivity projektu  </a:t>
            </a:r>
          </a:p>
          <a:p>
            <a:pPr marL="0" indent="0" algn="ctr">
              <a:buNone/>
            </a:pPr>
            <a:r>
              <a:rPr lang="cs-CZ" sz="2800" dirty="0"/>
              <a:t>minimálně 85 % CZV projektu</a:t>
            </a:r>
          </a:p>
          <a:p>
            <a:endParaRPr lang="cs-CZ" sz="2800" dirty="0"/>
          </a:p>
          <a:p>
            <a:r>
              <a:rPr lang="cs-CZ" sz="2800" b="1" dirty="0"/>
              <a:t>Vedlejší aktivity projektu </a:t>
            </a:r>
          </a:p>
          <a:p>
            <a:pPr marL="0" indent="0" algn="ctr">
              <a:buNone/>
            </a:pPr>
            <a:r>
              <a:rPr lang="cs-CZ" sz="2800" dirty="0"/>
              <a:t> maximálně 15 % CZV projektu</a:t>
            </a:r>
          </a:p>
        </p:txBody>
      </p:sp>
    </p:spTree>
    <p:extLst>
      <p:ext uri="{BB962C8B-B14F-4D97-AF65-F5344CB8AC3E}">
        <p14:creationId xmlns:p14="http://schemas.microsoft.com/office/powerpoint/2010/main" val="94772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507288" cy="532373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800" dirty="0"/>
          </a:p>
          <a:p>
            <a:pPr algn="just">
              <a:spcBef>
                <a:spcPts val="0"/>
              </a:spcBef>
            </a:pPr>
            <a:r>
              <a:rPr lang="cs-CZ" sz="2600" dirty="0"/>
              <a:t>Žadatel je povinen si v žádosti o podporu vybrat z indikátorů, které jsou uvedené ve Specifických pravidlech vydaných </a:t>
            </a:r>
            <a:br>
              <a:rPr lang="cs-CZ" sz="2600" dirty="0"/>
            </a:br>
            <a:r>
              <a:rPr lang="cs-CZ" sz="2600" dirty="0"/>
              <a:t>k příslušné výzvě. 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Žadatel uvede </a:t>
            </a:r>
            <a:r>
              <a:rPr lang="cs-CZ" sz="2600" u="sng" dirty="0"/>
              <a:t>výchozí hodnotu</a:t>
            </a:r>
            <a:r>
              <a:rPr lang="cs-CZ" sz="2600" dirty="0"/>
              <a:t>, </a:t>
            </a:r>
            <a:r>
              <a:rPr lang="cs-CZ" sz="2600" u="sng" dirty="0"/>
              <a:t>cílovou hodnotu</a:t>
            </a:r>
            <a:r>
              <a:rPr lang="cs-CZ" sz="2600" dirty="0"/>
              <a:t> vč. popisu způsobu stanovení této hodnoty a </a:t>
            </a:r>
            <a:r>
              <a:rPr lang="cs-CZ" sz="2600" u="sng" dirty="0"/>
              <a:t>datum</a:t>
            </a:r>
            <a:r>
              <a:rPr lang="cs-CZ" sz="2600" dirty="0"/>
              <a:t>, ke kterému ji musí naplnit.</a:t>
            </a:r>
          </a:p>
          <a:p>
            <a:pPr algn="just">
              <a:lnSpc>
                <a:spcPct val="125000"/>
              </a:lnSpc>
              <a:spcBef>
                <a:spcPts val="0"/>
              </a:spcBef>
            </a:pPr>
            <a:r>
              <a:rPr lang="cs-CZ" sz="2600" dirty="0"/>
              <a:t>Cílová (plánovaná) hodnota indikátoru je závazná.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Úprava – podstatná změna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Nesplnění – sankce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/>
              <a:t>Zajistit prokazatelnost vykazovaných hodnot – např. prezenční listiny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Podrobné informace k jednotlivým indikátorům, a závazná pravidla jejich vykazování a výpočtu - obsahují metodické listy indikátorů (příloha Specifických pravidel příslušné výzvy).</a:t>
            </a:r>
          </a:p>
        </p:txBody>
      </p:sp>
    </p:spTree>
    <p:extLst>
      <p:ext uri="{BB962C8B-B14F-4D97-AF65-F5344CB8AC3E}">
        <p14:creationId xmlns:p14="http://schemas.microsoft.com/office/powerpoint/2010/main" val="1864335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8B6BBAF3-922E-47AC-9938-BBBA820AB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700" b="1" spc="-30" dirty="0"/>
              <a:t>Ukázka výčtu indikátorů:</a:t>
            </a:r>
          </a:p>
          <a:p>
            <a:pPr algn="just"/>
            <a:r>
              <a:rPr lang="cs-CZ" sz="2600" spc="-30" dirty="0"/>
              <a:t>Žadatel je povinen zavázat se k výběru a naplnění následujících indikátorů:</a:t>
            </a:r>
          </a:p>
          <a:p>
            <a:pPr marL="0" indent="0" algn="just">
              <a:buNone/>
            </a:pPr>
            <a:endParaRPr lang="cs-CZ" sz="3100" dirty="0"/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b="1" dirty="0"/>
              <a:t>Rozvoj sociálních služeb, Rozvoj komunitních center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6 75 10 Kapacita služeb a sociální práce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5 54 01 Počet podpořených zázemí pro služby a sociální práci  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5 54 02 Počet poskytovaných druhů sociálních služeb</a:t>
            </a:r>
            <a:endParaRPr lang="cs-CZ" sz="2400" b="1" dirty="0"/>
          </a:p>
          <a:p>
            <a:pPr marL="263525" indent="0" algn="just">
              <a:spcBef>
                <a:spcPts val="0"/>
              </a:spcBef>
              <a:buNone/>
            </a:pPr>
            <a:endParaRPr lang="cs-CZ" sz="2400" b="1" dirty="0"/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b="1" dirty="0"/>
              <a:t>Sociální bydlení 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5 53 20 Průměrný počet osob využívající sociální bydlení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5 53 10 Nárůst kapacity sociálních bytů</a:t>
            </a:r>
          </a:p>
          <a:p>
            <a:pPr marL="263525" indent="0" algn="just">
              <a:spcBef>
                <a:spcPts val="0"/>
              </a:spcBef>
              <a:buNone/>
            </a:pPr>
            <a:r>
              <a:rPr lang="cs-CZ" sz="2400" dirty="0"/>
              <a:t>5 53 01 Počet podpořených bytů pro sociální bydlení</a:t>
            </a: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xmlns="" id="{3C9D9CCD-9722-47C7-9BC5-F610E6D01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INDIKÁTORY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812331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2F18524-0DA5-411B-91A0-A891C01E0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PŘÍLOHY ŽÁDOSTI O PODPORU</a:t>
            </a:r>
            <a:br>
              <a:rPr lang="cs-CZ" sz="32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DC97C73B-1246-4B48-B39C-8BC33562A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1600" dirty="0"/>
              <a:t>Plná moc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Doklady o právní subjektivitě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Výpis z rejstříku trestů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Zadávací a výběrová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Studie proveditelnosti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Doklad o prokázání právních vztahů k majetku, který je předmětem projektu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Žádost o stavební povolení nebo ohlášení, případně stavební povolení s nabytím právní moci nebo souhlas s provedením ohlášeného stavebního záměru nebo veřejnoprávní smlouva nahrazující stavební povolení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Projektová dokumentace pro vydání stavebního povolení nebo pro ohlášení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Položkový rozpočet stavby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Čestné prohlášení o skutečném majiteli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Územní rozhodnutí nebo územní souhlas nebo veřejnoprávní smlouva nahrazující územní řízení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Souhlasné stanovisko subjektu, který vydal strategický plán, komunitní plán nebo krajský střednědobý plán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1600" dirty="0"/>
              <a:t>Pověřovací akt, popř. vyjádření objednatele služeb o úmyslu poskytovatele služeb pověřit výkonem služby obecného hospodářského zájmu v souladu s Rozhodnutím 2012/21/EU</a:t>
            </a:r>
          </a:p>
        </p:txBody>
      </p:sp>
    </p:spTree>
    <p:extLst>
      <p:ext uri="{BB962C8B-B14F-4D97-AF65-F5344CB8AC3E}">
        <p14:creationId xmlns:p14="http://schemas.microsoft.com/office/powerpoint/2010/main" val="4256338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ZÁKLADNÍ INFORMACE K VÝZVĚ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SOCIÁLNÍ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lnSpcReduction="10000"/>
          </a:bodyPr>
          <a:lstStyle/>
          <a:p>
            <a:r>
              <a:rPr lang="cs-CZ" sz="2400" b="1" dirty="0"/>
              <a:t>Vyhlášení výzvy: </a:t>
            </a:r>
            <a:r>
              <a:rPr lang="cs-CZ" sz="2400" dirty="0"/>
              <a:t>16.10.2017</a:t>
            </a:r>
          </a:p>
          <a:p>
            <a:r>
              <a:rPr lang="cs-CZ" sz="2400" b="1" dirty="0"/>
              <a:t>Příjem žádostí o podporu: </a:t>
            </a:r>
            <a:r>
              <a:rPr lang="cs-CZ" sz="2400" dirty="0"/>
              <a:t>4 týdny</a:t>
            </a:r>
          </a:p>
          <a:p>
            <a:r>
              <a:rPr lang="cs-CZ" sz="2400" b="1" dirty="0"/>
              <a:t>Datum zahájení realizace projektu: </a:t>
            </a:r>
            <a:r>
              <a:rPr lang="cs-CZ" sz="2400" dirty="0"/>
              <a:t>16.10.2017</a:t>
            </a:r>
          </a:p>
          <a:p>
            <a:r>
              <a:rPr lang="cs-CZ" sz="2400" b="1" dirty="0"/>
              <a:t>Datum ukončení realizace projektu: </a:t>
            </a:r>
            <a:r>
              <a:rPr lang="cs-CZ" sz="2400" dirty="0"/>
              <a:t>30.11.2018</a:t>
            </a:r>
            <a:endParaRPr lang="cs-CZ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2400" dirty="0">
              <a:sym typeface="Wingdings" panose="05000000000000000000" pitchFamily="2" charset="2"/>
            </a:endParaRPr>
          </a:p>
          <a:p>
            <a:r>
              <a:rPr lang="cs-CZ" sz="2400" b="1" dirty="0">
                <a:sym typeface="Wingdings" panose="05000000000000000000" pitchFamily="2" charset="2"/>
              </a:rPr>
              <a:t>Celková částka dotace z EFRR pro výzvu: </a:t>
            </a:r>
            <a:r>
              <a:rPr lang="cs-CZ" sz="2400" dirty="0">
                <a:sym typeface="Wingdings" panose="05000000000000000000" pitchFamily="2" charset="2"/>
              </a:rPr>
              <a:t>5 119 640 Kč</a:t>
            </a:r>
          </a:p>
          <a:p>
            <a:r>
              <a:rPr lang="cs-CZ" sz="2400" b="1" dirty="0">
                <a:sym typeface="Wingdings" panose="05000000000000000000" pitchFamily="2" charset="2"/>
              </a:rPr>
              <a:t>Maximální výše celkových způsobilých výdajů: </a:t>
            </a:r>
            <a:r>
              <a:rPr lang="cs-CZ" sz="2400" dirty="0">
                <a:sym typeface="Wingdings" panose="05000000000000000000" pitchFamily="2" charset="2"/>
              </a:rPr>
              <a:t>100 000 Kč</a:t>
            </a:r>
          </a:p>
          <a:p>
            <a:r>
              <a:rPr lang="cs-CZ" sz="2400" b="1" dirty="0">
                <a:sym typeface="Wingdings" panose="05000000000000000000" pitchFamily="2" charset="2"/>
              </a:rPr>
              <a:t>Minimální výše celkových způsobilých výdajů: </a:t>
            </a:r>
            <a:r>
              <a:rPr lang="cs-CZ" sz="2400" dirty="0">
                <a:sym typeface="Wingdings" panose="05000000000000000000" pitchFamily="2" charset="2"/>
              </a:rPr>
              <a:t>3 000 000 Kč</a:t>
            </a:r>
          </a:p>
          <a:p>
            <a:endParaRPr lang="cs-CZ" sz="24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400" b="1" dirty="0">
                <a:sym typeface="Wingdings" panose="05000000000000000000" pitchFamily="2" charset="2"/>
              </a:rPr>
              <a:t>VÝŠE PODPORY: 95 % (5 % ŽADATEL)</a:t>
            </a:r>
          </a:p>
          <a:p>
            <a:pPr marL="0" indent="0" algn="ctr">
              <a:buNone/>
            </a:pPr>
            <a:endParaRPr lang="cs-CZ" sz="2400" b="1" dirty="0">
              <a:sym typeface="Wingdings" panose="05000000000000000000" pitchFamily="2" charset="2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200" dirty="0">
                <a:sym typeface="Wingdings" panose="05000000000000000000" pitchFamily="2" charset="2"/>
              </a:rPr>
              <a:t>veškeré informace k Výzvě (dokumentace, pravidla apod.) jsou uvedeny na webových stránkách MAS Lužnice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894785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53E44E9-5B28-4209-ABCF-90CEA25EB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INFORMAČNÍ SYSTÉM MS2014+</a:t>
            </a:r>
            <a:r>
              <a:rPr lang="cs-CZ" sz="4800" b="1" dirty="0"/>
              <a:t/>
            </a:r>
            <a:br>
              <a:rPr lang="cs-CZ" sz="4800" b="1" dirty="0"/>
            </a:br>
            <a:r>
              <a:rPr lang="cs-CZ" sz="2600" b="1" dirty="0"/>
              <a:t>PODPORA BEZPEČNÉ A EKOLOGICKÉ DOPRAVY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4F792E64-B2C0-46BA-B833-C721C8C69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r>
              <a:rPr lang="cs-CZ" sz="2200" dirty="0"/>
              <a:t>je určen pro zadávání žádostí o podporu a správu projektů po celou dobu jejich životního cyklu</a:t>
            </a:r>
            <a:endParaRPr lang="cs-CZ" sz="2600" dirty="0"/>
          </a:p>
        </p:txBody>
      </p:sp>
      <p:pic>
        <p:nvPicPr>
          <p:cNvPr id="4" name="Zástupný symbol pro obsah 6">
            <a:extLst>
              <a:ext uri="{FF2B5EF4-FFF2-40B4-BE49-F238E27FC236}">
                <a16:creationId xmlns:a16="http://schemas.microsoft.com/office/drawing/2014/main" xmlns="" id="{5A89B014-C90D-479A-AA92-1135EAE422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499"/>
          <a:stretch/>
        </p:blipFill>
        <p:spPr>
          <a:xfrm>
            <a:off x="617390" y="2420888"/>
            <a:ext cx="8050085" cy="42770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xmlns="" id="{9D688BB7-DE8A-417B-AF1D-315E4F56EBA9}"/>
              </a:ext>
            </a:extLst>
          </p:cNvPr>
          <p:cNvSpPr/>
          <p:nvPr/>
        </p:nvSpPr>
        <p:spPr>
          <a:xfrm rot="7610510">
            <a:off x="7892956" y="3627883"/>
            <a:ext cx="1152128" cy="288032"/>
          </a:xfrm>
          <a:prstGeom prst="rightArrow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xmlns="" id="{BB5791D0-1E73-44C9-B44A-EC6DC9EB7530}"/>
              </a:ext>
            </a:extLst>
          </p:cNvPr>
          <p:cNvSpPr txBox="1"/>
          <p:nvPr/>
        </p:nvSpPr>
        <p:spPr>
          <a:xfrm>
            <a:off x="4840000" y="2006539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>
                <a:hlinkClick r:id="rId3"/>
              </a:rPr>
              <a:t>https://mseu.mssf.cz/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144182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CB4DAF0-5181-4543-B23D-3604768E3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za pozornost.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671941EF-AD5B-4998-9EDD-79828BCC0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3886200"/>
            <a:ext cx="8208912" cy="1752600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MAS Lužnice, </a:t>
            </a:r>
            <a:r>
              <a:rPr lang="cs-CZ" sz="2400" dirty="0" err="1">
                <a:solidFill>
                  <a:schemeClr val="tx1"/>
                </a:solidFill>
              </a:rPr>
              <a:t>z.s</a:t>
            </a:r>
            <a:r>
              <a:rPr lang="cs-CZ" sz="2400" dirty="0">
                <a:solidFill>
                  <a:schemeClr val="tx1"/>
                </a:solidFill>
              </a:rPr>
              <a:t>., Sudoměřice u Bechyně 105,</a:t>
            </a:r>
          </a:p>
          <a:p>
            <a:r>
              <a:rPr lang="cs-CZ" sz="2400" dirty="0">
                <a:solidFill>
                  <a:schemeClr val="tx1"/>
                </a:solidFill>
              </a:rPr>
              <a:t>www.masluznice.bechynsko.cz</a:t>
            </a:r>
          </a:p>
        </p:txBody>
      </p:sp>
    </p:spTree>
    <p:extLst>
      <p:ext uri="{BB962C8B-B14F-4D97-AF65-F5344CB8AC3E}">
        <p14:creationId xmlns:p14="http://schemas.microsoft.com/office/powerpoint/2010/main" val="358821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5EAC0AC-8620-4A69-915D-51323C8FD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0127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OPRÁVNĚNÍ ŽADATELÉ</a:t>
            </a:r>
            <a:br>
              <a:rPr lang="cs-CZ" sz="32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23099587-E7C9-41A4-88A6-22972BB166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863531"/>
              </p:ext>
            </p:extLst>
          </p:nvPr>
        </p:nvGraphicFramePr>
        <p:xfrm>
          <a:off x="477078" y="1568153"/>
          <a:ext cx="8343393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1131">
                  <a:extLst>
                    <a:ext uri="{9D8B030D-6E8A-4147-A177-3AD203B41FA5}">
                      <a16:colId xmlns:a16="http://schemas.microsoft.com/office/drawing/2014/main" xmlns="" val="3055154037"/>
                    </a:ext>
                  </a:extLst>
                </a:gridCol>
                <a:gridCol w="2781131">
                  <a:extLst>
                    <a:ext uri="{9D8B030D-6E8A-4147-A177-3AD203B41FA5}">
                      <a16:colId xmlns:a16="http://schemas.microsoft.com/office/drawing/2014/main" xmlns="" val="1816870524"/>
                    </a:ext>
                  </a:extLst>
                </a:gridCol>
                <a:gridCol w="2781131">
                  <a:extLst>
                    <a:ext uri="{9D8B030D-6E8A-4147-A177-3AD203B41FA5}">
                      <a16:colId xmlns:a16="http://schemas.microsoft.com/office/drawing/2014/main" xmlns="" val="1870184377"/>
                    </a:ext>
                  </a:extLst>
                </a:gridCol>
              </a:tblGrid>
              <a:tr h="51732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u="sng" dirty="0">
                          <a:solidFill>
                            <a:sysClr val="windowText" lastClr="000000"/>
                          </a:solidFill>
                        </a:rPr>
                        <a:t>Sociální služby</a:t>
                      </a:r>
                      <a:endParaRPr lang="cs-CZ" b="1" u="none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NNO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organizační složky státu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příspěvkové organizace </a:t>
                      </a:r>
                      <a:r>
                        <a:rPr lang="cs-CZ" sz="1800" dirty="0" err="1">
                          <a:solidFill>
                            <a:sysClr val="windowText" lastClr="000000"/>
                          </a:solidFill>
                        </a:rPr>
                        <a:t>organiz</a:t>
                      </a: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. složek státu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kraje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organizace zřizované nebo zakládané kraji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obce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organizace zřizované nebo zakládané obcemi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dobrovolné svazky obcí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organizace zřizované nebo zakládané dobrovolnými svazky obcí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církve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sz="1800" dirty="0">
                          <a:solidFill>
                            <a:sysClr val="windowText" lastClr="000000"/>
                          </a:solidFill>
                        </a:rPr>
                        <a:t>církevní organizace</a:t>
                      </a:r>
                    </a:p>
                    <a:p>
                      <a:endParaRPr lang="cs-C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cs-CZ" b="1" u="sng" dirty="0">
                          <a:solidFill>
                            <a:sysClr val="windowText" lastClr="000000"/>
                          </a:solidFill>
                        </a:rPr>
                        <a:t>Rozvoj komunitních center</a:t>
                      </a:r>
                      <a:endParaRPr lang="cs-CZ" b="0" u="none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-"/>
                        <a:tabLst/>
                        <a:defRPr/>
                      </a:pPr>
                      <a:r>
                        <a:rPr lang="cs-CZ" b="0" u="none" dirty="0">
                          <a:solidFill>
                            <a:sysClr val="windowText" lastClr="000000"/>
                          </a:solidFill>
                        </a:rPr>
                        <a:t>NNO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obce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organizace zřizované nebo zakládané obcemi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dobrovolné svazky obcí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organizace zřizované nebo zakládané dobrovolnými svazky obcí,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církve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církevní organizace</a:t>
                      </a:r>
                    </a:p>
                    <a:p>
                      <a:endParaRPr lang="cs-C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u="sng" dirty="0">
                          <a:solidFill>
                            <a:sysClr val="windowText" lastClr="000000"/>
                          </a:solidFill>
                        </a:rPr>
                        <a:t>Sociální bydlení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obce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NNO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církve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cs-CZ" dirty="0">
                          <a:solidFill>
                            <a:sysClr val="windowText" lastClr="000000"/>
                          </a:solidFill>
                        </a:rPr>
                        <a:t>církevní organizace</a:t>
                      </a:r>
                    </a:p>
                    <a:p>
                      <a:endParaRPr lang="cs-CZ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50140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50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PODPOROVANÉ AKTIVITY</a:t>
            </a:r>
            <a:br>
              <a:rPr lang="cs-CZ" sz="3200" b="1" dirty="0"/>
            </a:br>
            <a:r>
              <a:rPr lang="cs-CZ" sz="2600" b="1" dirty="0"/>
              <a:t>INFRASTRUKTURA PRO SOCIÁLNÍ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cs-CZ" sz="3000" b="1" dirty="0"/>
              <a:t>HLAVNÍ AKTIVITY</a:t>
            </a:r>
          </a:p>
          <a:p>
            <a:pPr marL="0" indent="0">
              <a:buNone/>
            </a:pPr>
            <a:endParaRPr lang="cs-CZ" sz="1050" b="1" dirty="0"/>
          </a:p>
          <a:p>
            <a:pPr marL="623888"/>
            <a:r>
              <a:rPr lang="cs-CZ" sz="2800" dirty="0"/>
              <a:t>Rozvoj sociálních služeb</a:t>
            </a:r>
          </a:p>
          <a:p>
            <a:pPr marL="623888">
              <a:buNone/>
            </a:pPr>
            <a:endParaRPr lang="cs-CZ" sz="2800" dirty="0"/>
          </a:p>
          <a:p>
            <a:pPr marL="623888"/>
            <a:r>
              <a:rPr lang="cs-CZ" sz="2800" dirty="0"/>
              <a:t>Rozvoj komunitních center</a:t>
            </a:r>
          </a:p>
          <a:p>
            <a:pPr marL="623888"/>
            <a:endParaRPr lang="cs-CZ" sz="2800" dirty="0"/>
          </a:p>
          <a:p>
            <a:pPr marL="623888"/>
            <a:r>
              <a:rPr lang="cs-CZ" sz="2800" dirty="0"/>
              <a:t>Sociální bydlení</a:t>
            </a:r>
          </a:p>
        </p:txBody>
      </p:sp>
    </p:spTree>
    <p:extLst>
      <p:ext uri="{BB962C8B-B14F-4D97-AF65-F5344CB8AC3E}">
        <p14:creationId xmlns:p14="http://schemas.microsoft.com/office/powerpoint/2010/main" val="64866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ROZVOJ SOCIÁLNÍCH SLUŽEB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600" b="1" dirty="0"/>
              <a:t>Podporované aktivity:</a:t>
            </a:r>
          </a:p>
          <a:p>
            <a:pPr algn="just"/>
            <a:r>
              <a:rPr lang="cs-CZ" sz="2600" dirty="0"/>
              <a:t>stavby, rekonstrukce a úpravy objektu, či zázemí pro poskytování sociální služby, </a:t>
            </a:r>
          </a:p>
          <a:p>
            <a:pPr algn="just"/>
            <a:r>
              <a:rPr lang="cs-CZ" sz="2600" dirty="0"/>
              <a:t>nákup pozemků a staveb, </a:t>
            </a:r>
          </a:p>
          <a:p>
            <a:pPr algn="just"/>
            <a:r>
              <a:rPr lang="cs-CZ" sz="2600" dirty="0"/>
              <a:t>pořízení vybavení, </a:t>
            </a:r>
          </a:p>
          <a:p>
            <a:pPr algn="just"/>
            <a:r>
              <a:rPr lang="cs-CZ" sz="2600" dirty="0"/>
              <a:t>pořízení automobilu pro účely poskytování terénní nebo ambulantní sociální služby. </a:t>
            </a:r>
          </a:p>
          <a:p>
            <a:pPr algn="just"/>
            <a:endParaRPr lang="cs-CZ" sz="1100" dirty="0"/>
          </a:p>
          <a:p>
            <a:pPr marL="0" indent="0" algn="just">
              <a:buNone/>
            </a:pPr>
            <a:r>
              <a:rPr lang="cs-CZ" sz="2200" b="1" dirty="0"/>
              <a:t>Sociální služby dle zákona 108/2006 Sb. </a:t>
            </a:r>
            <a:r>
              <a:rPr lang="cs-CZ" sz="2200" dirty="0"/>
              <a:t>(centrum denních služeb, denní a týdenní stacionáře, domovy pro osoby se zdravotním postižením, chráněné bydlení, azylové domy, domy na půl cesty, zařízení pro krizovou pomoc, nízkoprahová denní centra, nízkoprahová zařízení pro děti a mládež, kontaktní centra, pracoviště rané péče, terapeutická komunita, sociální rehabilitace, odborné sociální poradenství, pečovatelská služba, odlehčovací služby, osobní asistence a další)</a:t>
            </a:r>
          </a:p>
        </p:txBody>
      </p:sp>
    </p:spTree>
    <p:extLst>
      <p:ext uri="{BB962C8B-B14F-4D97-AF65-F5344CB8AC3E}">
        <p14:creationId xmlns:p14="http://schemas.microsoft.com/office/powerpoint/2010/main" val="2255134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498FA95-9F04-4B48-AC6C-C20FE8755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>
            <a:normAutofit/>
          </a:bodyPr>
          <a:lstStyle/>
          <a:p>
            <a:r>
              <a:rPr lang="cs-CZ" sz="3200" b="1" dirty="0"/>
              <a:t>ROZVOJ SOCIÁLNÍCH SLUŽEB</a:t>
            </a:r>
            <a:br>
              <a:rPr lang="cs-CZ" sz="32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2315CD87-BC6C-4FDE-902D-D042772E4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400" b="1" dirty="0"/>
          </a:p>
          <a:p>
            <a:pPr algn="just"/>
            <a:r>
              <a:rPr lang="cs-CZ" sz="2400" dirty="0"/>
              <a:t>Poskytovatel služby musí být jasně pověřen k výkonu služby obecného hospodářského zájmu, k jejímuž kvalitnějšímu poskytování čerpá podporu v rámci výzvy (tzv. pověřovací akt). </a:t>
            </a:r>
          </a:p>
          <a:p>
            <a:pPr algn="just"/>
            <a:r>
              <a:rPr lang="cs-CZ" sz="2400" dirty="0"/>
              <a:t>Nelze podpořit: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sociální službu domovy pro seniory </a:t>
            </a:r>
            <a:r>
              <a:rPr lang="cs-CZ" sz="2000" dirty="0"/>
              <a:t>(dle § 49 zákona č. 108/2006 Sb., o sociálních službách, ve znění pozdějších předpisů),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sociální služby určené pouze pro cílovou skupinu senioři – osoby starší 65 let bez přiznaného některého ze stupňů míry závislosti podle zákona o sociálních službách,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200" dirty="0"/>
              <a:t>domovy se zvláštním režimem </a:t>
            </a:r>
            <a:r>
              <a:rPr lang="cs-CZ" sz="2000" dirty="0"/>
              <a:t>(dle § 50 zákona č. 108/2006 Sb., </a:t>
            </a:r>
            <a:br>
              <a:rPr lang="cs-CZ" sz="2000" dirty="0"/>
            </a:br>
            <a:r>
              <a:rPr lang="cs-CZ" sz="2000" dirty="0"/>
              <a:t>o sociálních službách, ve znění pozdějších předpisů).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16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ROZVOJ KOMUNITNÍCH CENTER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SOCIÁLNÍ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9600" b="1" dirty="0"/>
              <a:t>Podporované aktivity:</a:t>
            </a:r>
          </a:p>
          <a:p>
            <a:pPr algn="just"/>
            <a:r>
              <a:rPr lang="cs-CZ" sz="9600" dirty="0"/>
              <a:t>stavby a stavební práce spojené s výstavbou infrastruktury komunitního centra včetně vybudování přípojky pro přivedení inženýrských sítí, </a:t>
            </a:r>
          </a:p>
          <a:p>
            <a:pPr algn="just"/>
            <a:r>
              <a:rPr lang="cs-CZ" sz="9600" dirty="0"/>
              <a:t>rekonstrukce a stavební úpravy existujícího objektu a zázemí pro poskytování aktivit komunitních center včetně sociálních služeb, budou-li v projektu poskytovány, </a:t>
            </a:r>
          </a:p>
          <a:p>
            <a:pPr algn="just"/>
            <a:r>
              <a:rPr lang="cs-CZ" sz="9600" dirty="0"/>
              <a:t>nákup pozemků a staveb, </a:t>
            </a:r>
          </a:p>
          <a:p>
            <a:pPr algn="just"/>
            <a:r>
              <a:rPr lang="cs-CZ" sz="9600" dirty="0"/>
              <a:t>vybavení pro zajištění provozu zařízení (ne jako samostatný projekt), </a:t>
            </a:r>
          </a:p>
          <a:p>
            <a:pPr algn="just"/>
            <a:r>
              <a:rPr lang="cs-CZ" sz="9600" dirty="0"/>
              <a:t>pořízení automobilu pro poskytování terénních </a:t>
            </a:r>
            <a:br>
              <a:rPr lang="cs-CZ" sz="9600" dirty="0"/>
            </a:br>
            <a:r>
              <a:rPr lang="cs-CZ" sz="9600" dirty="0"/>
              <a:t>a ambulantních sociálních služeb. </a:t>
            </a:r>
          </a:p>
          <a:p>
            <a:pPr marL="0" indent="0" algn="just">
              <a:buNone/>
            </a:pPr>
            <a:endParaRPr lang="cs-CZ" sz="6000" dirty="0"/>
          </a:p>
          <a:p>
            <a:pPr marL="0" indent="0" algn="just">
              <a:buNone/>
            </a:pPr>
            <a:r>
              <a:rPr lang="cs-CZ" sz="8000" b="1" dirty="0"/>
              <a:t>POVINNOST ZAJISTIT MINIMÁLNĚ JEDNOHO PRACOVNÍKA SE VZDĚLÁNÍM PODLE ZÁKONA O SOCIÁLNÍCH SLUŽBÁCH.</a:t>
            </a:r>
          </a:p>
        </p:txBody>
      </p:sp>
    </p:spTree>
    <p:extLst>
      <p:ext uri="{BB962C8B-B14F-4D97-AF65-F5344CB8AC3E}">
        <p14:creationId xmlns:p14="http://schemas.microsoft.com/office/powerpoint/2010/main" val="2744144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815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SOCIÁLNÍ BYDLENÍ</a:t>
            </a:r>
            <a:r>
              <a:rPr lang="cs-CZ" sz="3600" b="1" dirty="0"/>
              <a:t/>
            </a:r>
            <a:br>
              <a:rPr lang="cs-CZ" sz="3600" b="1" dirty="0"/>
            </a:br>
            <a:r>
              <a:rPr lang="cs-CZ" sz="2600" b="1" dirty="0"/>
              <a:t>INFRASTRUKTURA PRO SOCIÁLNÍ ZAČLEŇOVÁNÍ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400" b="1" dirty="0"/>
              <a:t>Podporované aktivity:</a:t>
            </a:r>
          </a:p>
          <a:p>
            <a:pPr algn="just"/>
            <a:r>
              <a:rPr lang="cs-CZ" sz="2400" dirty="0"/>
              <a:t>nákup objektů, domů a bytů a pozemků, </a:t>
            </a:r>
          </a:p>
          <a:p>
            <a:pPr algn="just"/>
            <a:r>
              <a:rPr lang="cs-CZ" sz="2400" dirty="0"/>
              <a:t>výstavba nových sociálních bytů,</a:t>
            </a:r>
          </a:p>
          <a:p>
            <a:pPr algn="just"/>
            <a:r>
              <a:rPr lang="pl-PL" sz="2400" dirty="0"/>
              <a:t>nákup a dostavba nedokončených staveb, </a:t>
            </a:r>
          </a:p>
          <a:p>
            <a:pPr algn="just"/>
            <a:r>
              <a:rPr lang="pl-PL" sz="2400" dirty="0"/>
              <a:t>rekonstrukce a úpravy objektu, domu nebo bytu,</a:t>
            </a:r>
          </a:p>
          <a:p>
            <a:pPr algn="just"/>
            <a:r>
              <a:rPr lang="cs-CZ" sz="2400" dirty="0"/>
              <a:t>rekonstrukce a úpravy společných prostor bytového domu, společné prostory bytového domu jsou definovány nařízením vlády č. 366/2013 Sb., o úpravě některých záležitostí souvisejících s bytovým spoluvlastnictvím, </a:t>
            </a:r>
          </a:p>
          <a:p>
            <a:pPr algn="just"/>
            <a:r>
              <a:rPr lang="cs-CZ" sz="2400" dirty="0"/>
              <a:t>pořízení základního vybavení bytové jednotky.</a:t>
            </a:r>
          </a:p>
          <a:p>
            <a:pPr marL="0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44565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C8FE98F7-1798-4745-9A92-54DC751D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SOCIÁLNÍ BYDLENÍ</a:t>
            </a:r>
            <a:br>
              <a:rPr lang="cs-CZ" sz="3200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058A9BF4-7B68-422A-B11F-7A52DEBD2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UPOZORNĚNÍ:</a:t>
            </a:r>
          </a:p>
          <a:p>
            <a:pPr algn="just"/>
            <a:r>
              <a:rPr lang="cs-CZ" sz="2400" dirty="0"/>
              <a:t>budou podporováni žadatelé vykonávající službu obecného hospodářského zájmu</a:t>
            </a:r>
          </a:p>
          <a:p>
            <a:pPr algn="just"/>
            <a:r>
              <a:rPr lang="cs-CZ" sz="2400" dirty="0"/>
              <a:t>nová výstavba a koupě sociálních bytů bude povolena pouze mimo základní sídelní jednotky</a:t>
            </a:r>
          </a:p>
          <a:p>
            <a:pPr algn="just"/>
            <a:r>
              <a:rPr lang="cs-CZ" sz="2400" dirty="0"/>
              <a:t>nebudou podpořeny ubytovny a zařízení dočasného nestandardního ubytování</a:t>
            </a:r>
          </a:p>
          <a:p>
            <a:pPr algn="just"/>
            <a:endParaRPr lang="cs-CZ" sz="2400" dirty="0"/>
          </a:p>
          <a:p>
            <a:pPr marL="0" indent="0" algn="just">
              <a:buNone/>
            </a:pPr>
            <a:r>
              <a:rPr lang="cs-CZ" sz="2200" dirty="0"/>
              <a:t>Po dobu udržitelnosti projektu musí být cílové skupině v sociálních bytech dostupná podpora ve formě sociální práce (sociální služba dle zákona 108/2006 Sb.).</a:t>
            </a:r>
          </a:p>
        </p:txBody>
      </p:sp>
    </p:spTree>
    <p:extLst>
      <p:ext uri="{BB962C8B-B14F-4D97-AF65-F5344CB8AC3E}">
        <p14:creationId xmlns:p14="http://schemas.microsoft.com/office/powerpoint/2010/main" val="1924324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VEDLEJŠÍ AKTIVITY – pro všechna opatření</a:t>
            </a:r>
            <a:r>
              <a:rPr lang="cs-CZ" b="1" dirty="0"/>
              <a:t/>
            </a:r>
            <a:br>
              <a:rPr lang="cs-CZ" b="1" dirty="0"/>
            </a:br>
            <a:r>
              <a:rPr lang="cs-CZ" sz="2600" b="1" dirty="0"/>
              <a:t>INFRASTRUKTURA PRO SOCIÁLNÍ ZAČLEŇOVÁNÍ</a:t>
            </a:r>
            <a:endParaRPr lang="cs-CZ" sz="2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8"/>
            <a:ext cx="8435280" cy="5323730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pl-PL" sz="8000" spc="-20" dirty="0"/>
              <a:t>demolice staveb na místě realizace projektu </a:t>
            </a:r>
            <a:r>
              <a:rPr lang="pl-PL" sz="7600" spc="-20" dirty="0"/>
              <a:t>(soc. služby, komunitní centra)</a:t>
            </a:r>
            <a:r>
              <a:rPr lang="pl-PL" sz="8000" spc="-20" dirty="0"/>
              <a:t>, </a:t>
            </a:r>
          </a:p>
          <a:p>
            <a:pPr algn="just"/>
            <a:r>
              <a:rPr lang="cs-CZ" sz="8000" dirty="0"/>
              <a:t>zeleň v okolí budov a na budovách </a:t>
            </a:r>
            <a:r>
              <a:rPr lang="pl-PL" sz="8000" dirty="0"/>
              <a:t>(soc. služby, soc. bydlení</a:t>
            </a:r>
            <a:r>
              <a:rPr lang="cs-CZ" sz="8000" dirty="0"/>
              <a:t>),</a:t>
            </a:r>
          </a:p>
          <a:p>
            <a:pPr algn="just"/>
            <a:r>
              <a:rPr lang="cs-CZ" sz="8000" dirty="0"/>
              <a:t>úpravy venkovního prostranství (přístupové cesty v areálu, zeleň, hřiště a herní prvky) – </a:t>
            </a:r>
            <a:r>
              <a:rPr lang="cs-CZ" sz="7600" dirty="0"/>
              <a:t>(komunitní centra)</a:t>
            </a:r>
            <a:r>
              <a:rPr lang="cs-CZ" sz="8000" dirty="0"/>
              <a:t>,</a:t>
            </a:r>
            <a:r>
              <a:rPr lang="cs-CZ" sz="7600" dirty="0"/>
              <a:t> </a:t>
            </a:r>
          </a:p>
          <a:p>
            <a:pPr algn="just"/>
            <a:r>
              <a:rPr lang="cs-CZ" sz="8000" dirty="0"/>
              <a:t>parkovací stání v rámci areálu nezbytné pro provoz zařízení (soc. služby), </a:t>
            </a:r>
          </a:p>
          <a:p>
            <a:pPr algn="just"/>
            <a:r>
              <a:rPr lang="cs-CZ" sz="8000" dirty="0"/>
              <a:t>příjezdové komunikace v areálu zařízení a nezbytné doprovodné vybavení </a:t>
            </a:r>
            <a:r>
              <a:rPr lang="cs-CZ" sz="7600" dirty="0"/>
              <a:t>(soc. služby)</a:t>
            </a:r>
            <a:r>
              <a:rPr lang="cs-CZ" sz="8000" dirty="0"/>
              <a:t>,</a:t>
            </a:r>
            <a:r>
              <a:rPr lang="cs-CZ" sz="7600" dirty="0"/>
              <a:t> </a:t>
            </a:r>
          </a:p>
          <a:p>
            <a:pPr algn="just"/>
            <a:r>
              <a:rPr lang="cs-CZ" sz="8000" dirty="0"/>
              <a:t>zabezpečení výstavby (technický dozor investora, BOZP, autorský dozor), </a:t>
            </a:r>
          </a:p>
          <a:p>
            <a:pPr algn="just"/>
            <a:r>
              <a:rPr lang="cs-CZ" sz="8000" dirty="0"/>
              <a:t>projektová dokumentace stavby, EIA, </a:t>
            </a:r>
          </a:p>
          <a:p>
            <a:pPr algn="just"/>
            <a:r>
              <a:rPr lang="cs-CZ" sz="8000" dirty="0"/>
              <a:t>studie proveditelnosti, </a:t>
            </a:r>
          </a:p>
          <a:p>
            <a:pPr algn="just"/>
            <a:r>
              <a:rPr lang="cs-CZ" sz="8000" dirty="0"/>
              <a:t>zpracování zadávacích podmínek k zakázkám a organizace výběrových a zadávacích řízení, </a:t>
            </a:r>
          </a:p>
          <a:p>
            <a:pPr algn="just"/>
            <a:r>
              <a:rPr lang="cs-CZ" sz="8000" dirty="0"/>
              <a:t>povinná publicita (dle kap. 13 Obecných pravidel), </a:t>
            </a:r>
          </a:p>
          <a:p>
            <a:pPr algn="just"/>
            <a:r>
              <a:rPr lang="cs-CZ" sz="8000" dirty="0"/>
              <a:t>nákup služeb, které tvoří součást pořízení dlouhodobého hmotného a nehmotného majetku, nejsou-li tyto služby součástí pořizovací ceny vybavení (např. školení na ovládání pořízeného vybavení, není-li tato služba součástí pořizovací ceny vybavení) - </a:t>
            </a:r>
            <a:r>
              <a:rPr lang="pl-PL" sz="7600" dirty="0"/>
              <a:t>(soc. služby, komunitní centra)</a:t>
            </a:r>
            <a:r>
              <a:rPr lang="pl-PL" sz="8000" dirty="0"/>
              <a:t>.</a:t>
            </a:r>
            <a:endParaRPr lang="cs-CZ" sz="8000" dirty="0"/>
          </a:p>
          <a:p>
            <a:pPr marL="0" indent="0" algn="ctr">
              <a:buNone/>
            </a:pPr>
            <a:endParaRPr lang="cs-CZ" sz="8000" b="1" dirty="0"/>
          </a:p>
          <a:p>
            <a:pPr marL="0" indent="0" algn="ctr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563003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1061</Words>
  <Application>Microsoft Office PowerPoint</Application>
  <PresentationFormat>Předvádění na obrazovce (4:3)</PresentationFormat>
  <Paragraphs>159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Prezentace aplikace PowerPoint</vt:lpstr>
      <vt:lpstr>OPRÁVNĚNÍ ŽADATELÉ INFRASTRUKTURA PRO SOCIÁLNÍ ZAČLEŇOVÁNÍ</vt:lpstr>
      <vt:lpstr>PODPOROVANÉ AKTIVITY INFRASTRUKTURA PRO SOCIÁLNÍ ZAČLEŇOVÁNÍ</vt:lpstr>
      <vt:lpstr>ROZVOJ SOCIÁLNÍCH SLUŽEB INFRASTRUKTURA PRO SOCIÁLNÍ ZAČLEŇOVÁNÍ</vt:lpstr>
      <vt:lpstr>ROZVOJ SOCIÁLNÍCH SLUŽEB INFRASTRUKTURA PRO SOCIÁLNÍ ZAČLEŇOVÁNÍ</vt:lpstr>
      <vt:lpstr>ROZVOJ KOMUNITNÍCH CENTER INFRASTRUKTURA PRO SOCIÁLNÍ ZAČLEŇOVÁNÍ</vt:lpstr>
      <vt:lpstr>SOCIÁLNÍ BYDLENÍ INFRASTRUKTURA PRO SOCIÁLNÍ ZAČLEŇOVÁNÍ</vt:lpstr>
      <vt:lpstr>SOCIÁLNÍ BYDLENÍ INFRASTRUKTURA PRO SOCIÁLNÍ ZAČLEŇOVÁNÍ</vt:lpstr>
      <vt:lpstr>VEDLEJŠÍ AKTIVITY – pro všechna opatření INFRASTRUKTURA PRO SOCIÁLNÍ ZAČLEŇOVÁNÍ</vt:lpstr>
      <vt:lpstr>ZPŮSOBILÉ VÝDAJE INFRASTRUKTURA PRO SOCIÁLNÍ ZAČLEŇOVÁNÍ</vt:lpstr>
      <vt:lpstr>INDIKÁTORY INFRASTRUKTURA PRO SOCIÁLNÍ ZAČLEŇOVÁNÍ</vt:lpstr>
      <vt:lpstr>INDIKÁTORY INFRASTRUKTURA PRO SOCIÁLNÍ ZAČLEŇOVÁNÍ</vt:lpstr>
      <vt:lpstr>PŘÍLOHY ŽÁDOSTI O PODPORU INFRASTRUKTURA PRO SOCIÁLNÍ ZAČLEŇOVÁNÍ</vt:lpstr>
      <vt:lpstr>ZÁKLADNÍ INFORMACE K VÝZVĚ INFRASTRUKTURA PRO SOCIÁLNÍ ZAČLEŇOVÁNÍ</vt:lpstr>
      <vt:lpstr>INFORMAČNÍ SYSTÉM MS2014+ PODPORA BEZPEČNÉ A EKOLOGICKÉ DOPRAVY</vt:lpstr>
      <vt:lpstr>Děkujeme za pozornost.</vt:lpstr>
    </vt:vector>
  </TitlesOfParts>
  <Company>ČEZ ICT Services, a. 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Dědič Petr</dc:creator>
  <cp:lastModifiedBy>MAS</cp:lastModifiedBy>
  <cp:revision>111</cp:revision>
  <dcterms:created xsi:type="dcterms:W3CDTF">2017-09-21T07:30:22Z</dcterms:created>
  <dcterms:modified xsi:type="dcterms:W3CDTF">2018-03-09T11:17:29Z</dcterms:modified>
</cp:coreProperties>
</file>