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80" r:id="rId5"/>
    <p:sldId id="279" r:id="rId6"/>
    <p:sldId id="281" r:id="rId7"/>
    <p:sldId id="282" r:id="rId8"/>
    <p:sldId id="288" r:id="rId9"/>
    <p:sldId id="289" r:id="rId10"/>
    <p:sldId id="290" r:id="rId11"/>
    <p:sldId id="302" r:id="rId12"/>
    <p:sldId id="303" r:id="rId13"/>
    <p:sldId id="304" r:id="rId14"/>
    <p:sldId id="29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1100" dirty="0"/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dirty="0"/>
              <a:t>Operační program Zaměstnanost</a:t>
            </a:r>
          </a:p>
          <a:p>
            <a:pPr marL="0" indent="0" algn="ctr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4000" b="1" dirty="0"/>
              <a:t>PRORODINNÁ OPATŘENÍ</a:t>
            </a:r>
          </a:p>
          <a:p>
            <a:pPr marL="0" indent="0">
              <a:buNone/>
            </a:pPr>
            <a:endParaRPr lang="cs-CZ" sz="1100" dirty="0"/>
          </a:p>
          <a:p>
            <a:pPr marL="0" indent="0">
              <a:buNone/>
            </a:pPr>
            <a:endParaRPr lang="cs-CZ" sz="1100" dirty="0"/>
          </a:p>
          <a:p>
            <a:pPr marL="0" indent="0">
              <a:buNone/>
            </a:pPr>
            <a:endParaRPr lang="cs-CZ" sz="1100"/>
          </a:p>
          <a:p>
            <a:pPr marL="0" indent="0">
              <a:buNone/>
            </a:pPr>
            <a:r>
              <a:rPr lang="cs-CZ" sz="1100"/>
              <a:t>Zlepšení </a:t>
            </a:r>
            <a:r>
              <a:rPr lang="cs-CZ" sz="1100" dirty="0"/>
              <a:t>řídících a administrativních schopností MAS Lužnice, </a:t>
            </a:r>
            <a:r>
              <a:rPr lang="cs-CZ" sz="1100" dirty="0" err="1"/>
              <a:t>z.s</a:t>
            </a:r>
            <a:endParaRPr lang="cs-CZ" sz="1100" dirty="0"/>
          </a:p>
          <a:p>
            <a:pPr marL="0" indent="0">
              <a:buNone/>
            </a:pPr>
            <a:r>
              <a:rPr lang="cs-CZ" sz="1100" dirty="0"/>
              <a:t>Registrační číslo: CZ.06.4.59/0.0/0.0/15_003/0001904</a:t>
            </a:r>
          </a:p>
          <a:p>
            <a:pPr marL="0" indent="0" algn="ctr">
              <a:buNone/>
            </a:pPr>
            <a:endParaRPr lang="cs-CZ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DOKUMENTACE</a:t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000" b="1" dirty="0"/>
              <a:t>Povinná dokumentace pro aktivity:</a:t>
            </a:r>
            <a:endParaRPr lang="cs-CZ" sz="3000" dirty="0"/>
          </a:p>
          <a:p>
            <a:pPr marL="0" indent="0">
              <a:buNone/>
            </a:pPr>
            <a:endParaRPr lang="cs-CZ" sz="2000" b="1" dirty="0"/>
          </a:p>
          <a:p>
            <a:r>
              <a:rPr lang="cs-CZ" sz="2600" dirty="0"/>
              <a:t>Písemná smlouva s rodiči dětí o poskytování služby</a:t>
            </a:r>
          </a:p>
          <a:p>
            <a:pPr marL="0" indent="0">
              <a:buNone/>
            </a:pPr>
            <a:endParaRPr lang="cs-CZ" sz="2600" dirty="0"/>
          </a:p>
          <a:p>
            <a:r>
              <a:rPr lang="cs-CZ" sz="2600" dirty="0"/>
              <a:t>Evidence přítomných žáků</a:t>
            </a:r>
          </a:p>
          <a:p>
            <a:pPr marL="0" indent="0">
              <a:buNone/>
            </a:pPr>
            <a:endParaRPr lang="cs-CZ" sz="2600" dirty="0"/>
          </a:p>
          <a:p>
            <a:r>
              <a:rPr lang="cs-CZ" sz="2600" dirty="0"/>
              <a:t>Doklady o vazbě rodičů (osob pečujících o děti ve společné domácnosti) na trh práce</a:t>
            </a:r>
          </a:p>
          <a:p>
            <a:pPr marL="0" indent="0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2400" b="1" dirty="0"/>
              <a:t>Frekvence dokládání – před přijetím dítěte do zařízení a aktualizace </a:t>
            </a:r>
            <a:br>
              <a:rPr lang="cs-CZ" sz="2400" b="1" dirty="0"/>
            </a:br>
            <a:r>
              <a:rPr lang="cs-CZ" sz="2400" b="1" dirty="0"/>
              <a:t>s každou monitorovací zprávou (1x za 6 měsíců).</a:t>
            </a:r>
          </a:p>
          <a:p>
            <a:pPr marL="0" indent="0" algn="just">
              <a:buNone/>
            </a:pPr>
            <a:endParaRPr lang="cs-CZ" sz="2000" b="1" dirty="0"/>
          </a:p>
          <a:p>
            <a:pPr marL="0" indent="0" algn="just">
              <a:buNone/>
            </a:pPr>
            <a:r>
              <a:rPr lang="cs-CZ" sz="2400" b="1" dirty="0"/>
              <a:t>Výdaje, které nebudou součástí projektu (např. stravné dětí), ale jsou nezbytné pro realizaci projektu je potřeba přesně definovat </a:t>
            </a:r>
            <a:br>
              <a:rPr lang="cs-CZ" sz="2400" b="1" dirty="0"/>
            </a:br>
            <a:r>
              <a:rPr lang="cs-CZ" sz="2400" b="1" dirty="0"/>
              <a:t>v projektové žádosti.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5707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br>
              <a:rPr lang="cs-CZ" sz="3200" b="1" dirty="0"/>
            </a:br>
            <a:r>
              <a:rPr lang="cs-CZ" sz="26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2600" dirty="0"/>
              <a:t>Do indikátoru se započítává vždy jen </a:t>
            </a:r>
            <a:r>
              <a:rPr lang="cs-CZ" sz="2600" b="1" dirty="0"/>
              <a:t>jeden z rodičů</a:t>
            </a:r>
            <a:r>
              <a:rPr lang="cs-CZ" sz="2600" dirty="0"/>
              <a:t> (příp. osob pečující o dítě ve společné domácnosti).</a:t>
            </a:r>
          </a:p>
          <a:p>
            <a:pPr algn="just"/>
            <a:r>
              <a:rPr lang="cs-CZ" sz="2600" dirty="0"/>
              <a:t>Pokud je dítě ve střídavé péči, započte se do podpořených osob jedna osoba z každé domácnosti.</a:t>
            </a:r>
          </a:p>
          <a:p>
            <a:pPr algn="just"/>
            <a:r>
              <a:rPr lang="cs-CZ" sz="2600" dirty="0"/>
              <a:t>Žadatel volí indikátory z výzvy, které jsou povinné </a:t>
            </a:r>
            <a:br>
              <a:rPr lang="cs-CZ" sz="2600" dirty="0"/>
            </a:br>
            <a:r>
              <a:rPr lang="cs-CZ" sz="2600" dirty="0"/>
              <a:t>k naplňování a současně všechny relevantní indikátory </a:t>
            </a:r>
            <a:br>
              <a:rPr lang="cs-CZ" sz="2600" dirty="0"/>
            </a:br>
            <a:r>
              <a:rPr lang="cs-CZ" sz="2600" dirty="0"/>
              <a:t>k vykazování.</a:t>
            </a:r>
          </a:p>
          <a:p>
            <a:pPr algn="just"/>
            <a:r>
              <a:rPr lang="cs-CZ" sz="2600" dirty="0"/>
              <a:t>Povinnost stanovit v žádosti cílové hodnoty indikátorů – včetně popisu způsobu stanovení této hodnoty.</a:t>
            </a:r>
          </a:p>
          <a:p>
            <a:pPr algn="just"/>
            <a:r>
              <a:rPr lang="cs-CZ" sz="2600" dirty="0"/>
              <a:t>Nastavení je závazné u indikátorů povinných k naplňování projektu.</a:t>
            </a:r>
          </a:p>
          <a:p>
            <a:pPr lvl="1" algn="just"/>
            <a:r>
              <a:rPr lang="cs-CZ" sz="2200" dirty="0"/>
              <a:t>Úprava – podstatná změna</a:t>
            </a:r>
          </a:p>
          <a:p>
            <a:pPr lvl="1" algn="just"/>
            <a:r>
              <a:rPr lang="cs-CZ" sz="2200" dirty="0"/>
              <a:t>Nesplnění - sankce</a:t>
            </a:r>
          </a:p>
        </p:txBody>
      </p:sp>
    </p:spTree>
    <p:extLst>
      <p:ext uri="{BB962C8B-B14F-4D97-AF65-F5344CB8AC3E}">
        <p14:creationId xmlns:p14="http://schemas.microsoft.com/office/powerpoint/2010/main" val="350911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VÝZVA</a:t>
            </a:r>
            <a:br>
              <a:rPr lang="cs-CZ" sz="3200" b="1" dirty="0"/>
            </a:br>
            <a:r>
              <a:rPr lang="cs-CZ" sz="26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92500" lnSpcReduction="10000"/>
          </a:bodyPr>
          <a:lstStyle/>
          <a:p>
            <a:r>
              <a:rPr lang="cs-CZ" sz="2600" b="1" dirty="0"/>
              <a:t>Vyhlášení výzvy: </a:t>
            </a:r>
            <a:r>
              <a:rPr lang="cs-CZ" sz="2600" dirty="0"/>
              <a:t>17. 9. 2018</a:t>
            </a:r>
          </a:p>
          <a:p>
            <a:r>
              <a:rPr lang="cs-CZ" sz="2600" b="1" dirty="0"/>
              <a:t>Datum zahájení příjmu žádostí:</a:t>
            </a:r>
            <a:r>
              <a:rPr lang="cs-CZ" sz="2600" dirty="0"/>
              <a:t> 17. 9. 2018</a:t>
            </a:r>
          </a:p>
          <a:p>
            <a:r>
              <a:rPr lang="cs-CZ" sz="2600" b="1" dirty="0"/>
              <a:t>Datum ukončení příjmu žádostí: </a:t>
            </a:r>
            <a:r>
              <a:rPr lang="cs-CZ" sz="2600" dirty="0"/>
              <a:t>22. 10. 2018</a:t>
            </a:r>
          </a:p>
          <a:p>
            <a:r>
              <a:rPr lang="cs-CZ" sz="2600" b="1" dirty="0"/>
              <a:t>Datum ukončení realizace projektu: </a:t>
            </a:r>
            <a:r>
              <a:rPr lang="cs-CZ" sz="2600" dirty="0"/>
              <a:t>31. 12. 2022</a:t>
            </a:r>
            <a:endParaRPr lang="cs-CZ" sz="2600" dirty="0">
              <a:sym typeface="Wingdings" panose="05000000000000000000" pitchFamily="2" charset="2"/>
            </a:endParaRPr>
          </a:p>
          <a:p>
            <a:endParaRPr lang="cs-CZ" sz="2600" dirty="0">
              <a:sym typeface="Wingdings" panose="05000000000000000000" pitchFamily="2" charset="2"/>
            </a:endParaRPr>
          </a:p>
          <a:p>
            <a:r>
              <a:rPr lang="cs-CZ" sz="2600" b="1" dirty="0">
                <a:sym typeface="Wingdings" panose="05000000000000000000" pitchFamily="2" charset="2"/>
              </a:rPr>
              <a:t>Celková částka dotace z EFRR pro výzvu</a:t>
            </a:r>
            <a:r>
              <a:rPr lang="cs-CZ" sz="2600" b="1">
                <a:sym typeface="Wingdings" panose="05000000000000000000" pitchFamily="2" charset="2"/>
              </a:rPr>
              <a:t>: </a:t>
            </a:r>
            <a:r>
              <a:rPr lang="cs-CZ" sz="2600">
                <a:sym typeface="Wingdings" panose="05000000000000000000" pitchFamily="2" charset="2"/>
              </a:rPr>
              <a:t>4</a:t>
            </a:r>
            <a:r>
              <a:rPr lang="cs-CZ" sz="2600"/>
              <a:t> 742 390 </a:t>
            </a:r>
            <a:r>
              <a:rPr lang="cs-CZ" sz="2600" dirty="0">
                <a:sym typeface="Wingdings" panose="05000000000000000000" pitchFamily="2" charset="2"/>
              </a:rPr>
              <a:t>Kč</a:t>
            </a:r>
          </a:p>
          <a:p>
            <a:r>
              <a:rPr lang="cs-CZ" sz="2600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sz="2600" dirty="0">
                <a:sym typeface="Wingdings" panose="05000000000000000000" pitchFamily="2" charset="2"/>
              </a:rPr>
              <a:t>3 000 000 Kč</a:t>
            </a:r>
          </a:p>
          <a:p>
            <a:r>
              <a:rPr lang="cs-CZ" sz="2600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sz="2600" dirty="0">
                <a:sym typeface="Wingdings" panose="05000000000000000000" pitchFamily="2" charset="2"/>
              </a:rPr>
              <a:t>400 000 Kč</a:t>
            </a:r>
          </a:p>
          <a:p>
            <a:endParaRPr lang="cs-CZ" sz="24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2600" b="1" dirty="0">
                <a:sym typeface="Wingdings" panose="05000000000000000000" pitchFamily="2" charset="2"/>
              </a:rPr>
              <a:t>VÝŠE PODPORY: 95 % - 100 %</a:t>
            </a:r>
          </a:p>
          <a:p>
            <a:pPr marL="0" indent="0" algn="ctr">
              <a:buNone/>
            </a:pPr>
            <a:endParaRPr lang="cs-CZ" sz="1100" b="1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cs-CZ" sz="2400" b="1" dirty="0">
              <a:sym typeface="Wingdings" panose="05000000000000000000" pitchFamily="2" charset="2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2400" dirty="0"/>
          </a:p>
          <a:p>
            <a:pPr marL="0" indent="0" algn="ctr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0769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br>
              <a:rPr lang="cs-CZ" sz="4800" b="1"/>
            </a:br>
            <a:r>
              <a:rPr lang="cs-CZ" sz="2600" b="1"/>
              <a:t>PRORODINNÁ OPATŘENÍ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:a16="http://schemas.microsoft.com/office/drawing/2014/main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:a16="http://schemas.microsoft.com/office/drawing/2014/main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7088832" cy="1752600"/>
          </a:xfrm>
        </p:spPr>
        <p:txBody>
          <a:bodyPr/>
          <a:lstStyle/>
          <a:p>
            <a:r>
              <a:rPr lang="cs-CZ" sz="2800" dirty="0">
                <a:solidFill>
                  <a:schemeClr val="tx1"/>
                </a:solidFill>
              </a:rPr>
              <a:t>MAS Lužnice, </a:t>
            </a:r>
            <a:r>
              <a:rPr lang="cs-CZ" sz="2800" dirty="0" err="1">
                <a:solidFill>
                  <a:schemeClr val="tx1"/>
                </a:solidFill>
              </a:rPr>
              <a:t>z.s</a:t>
            </a:r>
            <a:r>
              <a:rPr lang="cs-CZ" sz="28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800" dirty="0">
                <a:solidFill>
                  <a:schemeClr val="tx1"/>
                </a:solidFill>
              </a:rPr>
              <a:t>www.masluznice.bechynsko.cz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9702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OPRÁVNĚNÍ ŽADATELÉ</a:t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/>
          <a:lstStyle/>
          <a:p>
            <a:r>
              <a:rPr lang="cs-CZ" sz="2800" dirty="0"/>
              <a:t>obce</a:t>
            </a:r>
          </a:p>
          <a:p>
            <a:r>
              <a:rPr lang="cs-CZ" sz="2800" dirty="0"/>
              <a:t>dobrovolné svazky obcí</a:t>
            </a:r>
          </a:p>
          <a:p>
            <a:r>
              <a:rPr lang="cs-CZ" sz="2800" dirty="0"/>
              <a:t>organizace zřizované obcemi</a:t>
            </a:r>
          </a:p>
          <a:p>
            <a:r>
              <a:rPr lang="cs-CZ" sz="2800" dirty="0"/>
              <a:t>příspěvkové organizace</a:t>
            </a:r>
          </a:p>
          <a:p>
            <a:r>
              <a:rPr lang="cs-CZ" sz="2800" dirty="0"/>
              <a:t>nestátní neziskové organizace</a:t>
            </a:r>
          </a:p>
          <a:p>
            <a:r>
              <a:rPr lang="cs-CZ" sz="2800" dirty="0"/>
              <a:t>školy a školská zařízení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2256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CÍLOVÁ SKUPINA</a:t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2000" b="1" dirty="0"/>
          </a:p>
          <a:p>
            <a:r>
              <a:rPr lang="cs-CZ" sz="2800" dirty="0"/>
              <a:t>osoby pečující o děti mladší 15 let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800" dirty="0"/>
              <a:t>osoby vracející se na trh práce po návratu z mateřské/rodičovské dovolené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800" dirty="0"/>
              <a:t>osoby pečující o jiné závislé osoby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8049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PODPOROVANÉ AKTIVITY</a:t>
            </a:r>
            <a:br>
              <a:rPr lang="cs-CZ" sz="3200" b="1" dirty="0"/>
            </a:br>
            <a:r>
              <a:rPr lang="cs-CZ" sz="26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Podpora zařízení zajišťující péči o děti v době mimo školní vyučování (ranní či odpolední pobyt)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Příměstské tábory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Společná doprava dětí do/ze školy, dětské skupiny a/nebo příměstského tábora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86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925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200" b="1" cap="all" dirty="0"/>
              <a:t>Podpora zařízení zajišťující péči o děti v době mimo školní vyučování</a:t>
            </a:r>
            <a:br>
              <a:rPr lang="cs-CZ" b="1" dirty="0"/>
            </a:br>
            <a:r>
              <a:rPr lang="cs-CZ" sz="27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600" dirty="0"/>
              <a:t>(ranní či odpolední pobyt) </a:t>
            </a:r>
          </a:p>
          <a:p>
            <a:pPr marL="0" indent="0">
              <a:buNone/>
            </a:pPr>
            <a:endParaRPr lang="cs-CZ" sz="900" dirty="0"/>
          </a:p>
          <a:p>
            <a:pPr marL="0" indent="0">
              <a:buNone/>
            </a:pPr>
            <a:r>
              <a:rPr lang="cs-CZ" sz="2600" dirty="0"/>
              <a:t>= ŠKOLNÍ DRUŽINY, KLUBY</a:t>
            </a:r>
          </a:p>
          <a:p>
            <a:pPr marL="0" indent="0">
              <a:buNone/>
            </a:pPr>
            <a:endParaRPr lang="cs-CZ" sz="1100" dirty="0"/>
          </a:p>
          <a:p>
            <a:pPr lvl="0" algn="just"/>
            <a:r>
              <a:rPr lang="cs-CZ" sz="2600" dirty="0"/>
              <a:t>určeno pro žáky </a:t>
            </a:r>
            <a:r>
              <a:rPr lang="cs-CZ" sz="2600" b="1" dirty="0"/>
              <a:t>1. stupně ZŠ </a:t>
            </a:r>
            <a:r>
              <a:rPr lang="cs-CZ" sz="2600" dirty="0"/>
              <a:t>(popř. přípravné třídy ZŠ)</a:t>
            </a:r>
          </a:p>
          <a:p>
            <a:pPr lvl="0" algn="just"/>
            <a:r>
              <a:rPr lang="cs-CZ" sz="2600" dirty="0"/>
              <a:t>minimální kapacita zřizovaného zařízení je </a:t>
            </a:r>
            <a:r>
              <a:rPr lang="cs-CZ" sz="2600" b="1" dirty="0"/>
              <a:t>5 dětí</a:t>
            </a:r>
          </a:p>
          <a:p>
            <a:pPr lvl="0" algn="just"/>
            <a:r>
              <a:rPr lang="cs-CZ" sz="2600" dirty="0"/>
              <a:t>na jednu pečující osobu je nejvýše 15 dětí</a:t>
            </a:r>
          </a:p>
          <a:p>
            <a:pPr lvl="0" algn="just"/>
            <a:r>
              <a:rPr lang="cs-CZ" sz="2600" dirty="0"/>
              <a:t>do rozpočtu projektu je možné zahrnout také náklady na doprovody dětí do zařízení a náklady na pečující osobu v době pobytu skupiny dětí ve venkovních prostorách </a:t>
            </a:r>
          </a:p>
          <a:p>
            <a:pPr algn="just"/>
            <a:r>
              <a:rPr lang="cs-CZ" sz="2600" dirty="0"/>
              <a:t>musí být uzavřena písemná smlouva mezi rodiči a příjemcem na každé pololetí školního roku</a:t>
            </a:r>
          </a:p>
          <a:p>
            <a:pPr lvl="0" algn="just"/>
            <a:r>
              <a:rPr lang="cs-CZ" sz="2600" dirty="0"/>
              <a:t>lze sdílet prostory se školní družinou (časové a účetní rozlišení)</a:t>
            </a:r>
          </a:p>
          <a:p>
            <a:pPr algn="just"/>
            <a:r>
              <a:rPr lang="cs-CZ" sz="2600" dirty="0"/>
              <a:t>nesmí docházet k překryvu provozní družiny a klubu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77013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PŘÍMĚSTSKÉ TÁBORY</a:t>
            </a:r>
            <a:br>
              <a:rPr lang="cs-CZ" b="1" dirty="0"/>
            </a:br>
            <a:r>
              <a:rPr lang="cs-CZ" sz="24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1200" dirty="0"/>
          </a:p>
          <a:p>
            <a:pPr lvl="0" algn="just"/>
            <a:r>
              <a:rPr lang="cs-CZ" sz="2600" dirty="0"/>
              <a:t>nepobytový tábor</a:t>
            </a:r>
          </a:p>
          <a:p>
            <a:pPr lvl="0" algn="just"/>
            <a:r>
              <a:rPr lang="cs-CZ" sz="2600" dirty="0"/>
              <a:t>péče o děti do 15ti let věku – 1. i 2. stupeň ZŠ</a:t>
            </a:r>
            <a:endParaRPr lang="cs-CZ" sz="2600" b="1" dirty="0"/>
          </a:p>
          <a:p>
            <a:pPr lvl="0" algn="just"/>
            <a:r>
              <a:rPr lang="cs-CZ" sz="2600" dirty="0"/>
              <a:t>v době školních prázdnin, pouze pracovní dny</a:t>
            </a:r>
          </a:p>
          <a:p>
            <a:pPr lvl="0" algn="just"/>
            <a:r>
              <a:rPr lang="cs-CZ" sz="2600" dirty="0"/>
              <a:t>písemná smlouva mezi příjemcem a rodiči dítěte </a:t>
            </a:r>
            <a:br>
              <a:rPr lang="cs-CZ" sz="2600" dirty="0"/>
            </a:br>
            <a:r>
              <a:rPr lang="cs-CZ" sz="2600" dirty="0"/>
              <a:t>(není součástí žádosti o podporu)</a:t>
            </a:r>
          </a:p>
          <a:p>
            <a:pPr algn="just"/>
            <a:r>
              <a:rPr lang="cs-CZ" sz="2600" dirty="0"/>
              <a:t>nutné vést denní evidenci přítomných dětí</a:t>
            </a:r>
          </a:p>
          <a:p>
            <a:pPr lvl="0" algn="just"/>
            <a:r>
              <a:rPr lang="cs-CZ" sz="2600" dirty="0"/>
              <a:t>minimální kapacita tábora je </a:t>
            </a:r>
            <a:r>
              <a:rPr lang="cs-CZ" sz="2600" b="1" dirty="0"/>
              <a:t>10 dětí</a:t>
            </a:r>
          </a:p>
          <a:p>
            <a:pPr lvl="0" algn="just"/>
            <a:r>
              <a:rPr lang="cs-CZ" sz="2600" dirty="0"/>
              <a:t>z rozpočtu projektu lze hradit pečující osoby, pronájem prostor, drobné sportovní vybavení, výtvarné potřeby</a:t>
            </a:r>
          </a:p>
          <a:p>
            <a:pPr lvl="0" algn="just"/>
            <a:r>
              <a:rPr lang="cs-CZ" sz="2600" dirty="0"/>
              <a:t>nelze hradit stravné dětí, výlety, vstupné – platí rodiče</a:t>
            </a:r>
          </a:p>
          <a:p>
            <a:pPr lvl="0" algn="just"/>
            <a:r>
              <a:rPr lang="cs-CZ" sz="2600" dirty="0"/>
              <a:t>v projektu uvést co bude a co nebude hrazené rodiči</a:t>
            </a:r>
          </a:p>
          <a:p>
            <a:pPr lvl="0" algn="just"/>
            <a:r>
              <a:rPr lang="cs-CZ" sz="2600" dirty="0"/>
              <a:t>z nepřímých nákladů lze hradit např. pomocný personál (kuchařka, zdravotník,..)</a:t>
            </a:r>
          </a:p>
          <a:p>
            <a:pPr lvl="0"/>
            <a:endParaRPr lang="cs-CZ" sz="2000" b="1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039240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cs-CZ" sz="2900" b="1" cap="all" dirty="0"/>
              <a:t>Společná doprava dětí do/ze školy, dětské skupiny a/nebo příměstského tábora</a:t>
            </a:r>
            <a:br>
              <a:rPr lang="cs-CZ" sz="2800" b="1" dirty="0"/>
            </a:br>
            <a:r>
              <a:rPr lang="cs-CZ" sz="24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100" dirty="0"/>
          </a:p>
          <a:p>
            <a:pPr algn="just"/>
            <a:r>
              <a:rPr lang="cs-CZ" sz="2400" u="sng" dirty="0"/>
              <a:t>Kritérium potřebnosti</a:t>
            </a:r>
            <a:r>
              <a:rPr lang="cs-CZ" sz="2400" dirty="0"/>
              <a:t> – musí být splněno alespoň 1 z kritérií</a:t>
            </a:r>
          </a:p>
          <a:p>
            <a:pPr marL="400050" lvl="1" indent="0" algn="just">
              <a:buNone/>
            </a:pPr>
            <a:r>
              <a:rPr lang="cs-CZ" sz="2400" dirty="0"/>
              <a:t>	- neexistuje žádné spojení hromadnou dopravou</a:t>
            </a:r>
            <a:endParaRPr lang="cs-CZ" sz="2400" b="1" dirty="0"/>
          </a:p>
          <a:p>
            <a:pPr marL="800100" lvl="2" indent="0" algn="just">
              <a:buNone/>
            </a:pPr>
            <a:r>
              <a:rPr lang="cs-CZ" sz="2000" dirty="0"/>
              <a:t>	</a:t>
            </a:r>
            <a:r>
              <a:rPr lang="cs-CZ" dirty="0"/>
              <a:t>- neexistuje vhodné spojení hromadnou dopravou ve  </a:t>
            </a:r>
          </a:p>
          <a:p>
            <a:pPr marL="800100" lvl="2" indent="0" algn="just">
              <a:buNone/>
            </a:pPr>
            <a:r>
              <a:rPr lang="cs-CZ" dirty="0"/>
              <a:t>    vhodném čase </a:t>
            </a:r>
          </a:p>
          <a:p>
            <a:pPr marL="400050" lvl="1" indent="0" algn="just">
              <a:buNone/>
            </a:pPr>
            <a:r>
              <a:rPr lang="cs-CZ" sz="2400" dirty="0"/>
              <a:t>	- návaznost spojů je komplikovaná</a:t>
            </a:r>
          </a:p>
          <a:p>
            <a:pPr algn="just"/>
            <a:r>
              <a:rPr lang="cs-CZ" sz="2400" dirty="0"/>
              <a:t>pouze formou služby, není možné použít vlastní dopravní prostředek příjemce nebo rodiče dítěte</a:t>
            </a:r>
          </a:p>
          <a:p>
            <a:pPr lvl="0" algn="just"/>
            <a:r>
              <a:rPr lang="cs-CZ" sz="2400" dirty="0"/>
              <a:t>přepravce musí dodržovat zákonné předpisy (sedačky, poutání dětí pásy)</a:t>
            </a:r>
            <a:endParaRPr lang="cs-CZ" sz="2400" b="1" dirty="0"/>
          </a:p>
          <a:p>
            <a:pPr lvl="0" algn="just"/>
            <a:r>
              <a:rPr lang="cs-CZ" sz="2400" dirty="0"/>
              <a:t>náklady na doprovázející osobu – způsobilé u doprovázení předškolních dětí</a:t>
            </a:r>
          </a:p>
          <a:p>
            <a:pPr lvl="0"/>
            <a:endParaRPr lang="cs-CZ" sz="2000" b="1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625574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PODMÍNKY</a:t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3000" b="1" dirty="0"/>
              <a:t>Podmínky cílové skupiny:</a:t>
            </a:r>
          </a:p>
          <a:p>
            <a:pPr algn="just"/>
            <a:r>
              <a:rPr lang="cs-CZ" sz="2600" dirty="0"/>
              <a:t>Cílovou skupinou jsou </a:t>
            </a:r>
            <a:r>
              <a:rPr lang="cs-CZ" sz="2600" b="1" dirty="0"/>
              <a:t>rodiče</a:t>
            </a:r>
            <a:r>
              <a:rPr lang="cs-CZ" sz="2600" dirty="0"/>
              <a:t> dětí.</a:t>
            </a:r>
          </a:p>
          <a:p>
            <a:pPr marL="0" indent="0" algn="just">
              <a:buNone/>
            </a:pPr>
            <a:endParaRPr lang="cs-CZ" sz="1100" dirty="0"/>
          </a:p>
          <a:p>
            <a:pPr algn="just"/>
            <a:r>
              <a:rPr lang="cs-CZ" sz="2600" dirty="0"/>
              <a:t>Musí být zajištěna vazba obou rodičů (příp. jiných pečujících osob) na trh práce. Příjemce má pro každé dítě využívající služeb v rámci projektu písemně doloženo, že oba rodiče (resp. jiné osoby pečující o dítě ve společné domácnosti) splňují jedno z následujících kritérií:</a:t>
            </a:r>
          </a:p>
          <a:p>
            <a:pPr lvl="1" algn="just"/>
            <a:r>
              <a:rPr lang="cs-CZ" sz="2600" dirty="0"/>
              <a:t>jsou zaměstnaní, vykonávají podnikatelskou činnost</a:t>
            </a:r>
          </a:p>
          <a:p>
            <a:pPr lvl="1" algn="just"/>
            <a:r>
              <a:rPr lang="cs-CZ" sz="2600" dirty="0"/>
              <a:t>v případě nezaměstnanosti si zaměstnání aktivně hledají, jsou zapojeni v procesu vzdělávání či rekvalifikace</a:t>
            </a:r>
          </a:p>
          <a:p>
            <a:pPr marL="0" indent="0" algn="just">
              <a:buNone/>
            </a:pPr>
            <a:endParaRPr lang="cs-CZ" sz="1100" dirty="0"/>
          </a:p>
          <a:p>
            <a:pPr algn="just"/>
            <a:r>
              <a:rPr lang="cs-CZ" sz="2600" dirty="0"/>
              <a:t>Osoby pečující o dítě jsou uvedeny v přihlášce dítěte </a:t>
            </a:r>
            <a:br>
              <a:rPr lang="cs-CZ" sz="2600" dirty="0"/>
            </a:br>
            <a:r>
              <a:rPr lang="cs-CZ" sz="2600" dirty="0"/>
              <a:t>do zařízení. V případě střídavé péče stačí uvést údaje pro jednu z domácností, kde dítě pobývá.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185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PODMÍNKY</a:t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4500" b="1" dirty="0"/>
              <a:t>Podmínky vykazování některý nákladů:</a:t>
            </a:r>
            <a:endParaRPr lang="cs-CZ" sz="4500" dirty="0"/>
          </a:p>
          <a:p>
            <a:pPr marL="0" indent="0" algn="just">
              <a:buNone/>
            </a:pPr>
            <a:endParaRPr lang="cs-CZ" sz="2000" b="1" dirty="0"/>
          </a:p>
          <a:p>
            <a:pPr algn="just"/>
            <a:r>
              <a:rPr lang="cs-CZ" sz="3800" dirty="0"/>
              <a:t>Výdaje, které nemají přímý vztah k cílové skupině – NEJSOU způsobilými náklady projektu (stravné dětí, jízdné, vstupné) – nemohou být součástí rozpočtu.</a:t>
            </a:r>
          </a:p>
          <a:p>
            <a:pPr marL="0" indent="0" algn="just">
              <a:buNone/>
            </a:pPr>
            <a:endParaRPr lang="cs-CZ" sz="1600" dirty="0"/>
          </a:p>
          <a:p>
            <a:pPr algn="just"/>
            <a:r>
              <a:rPr lang="cs-CZ" sz="3800" dirty="0"/>
              <a:t>Případné příspěvky rodičů (ponížené o úhradu výdajů mimo rozpočet projektu, např. stravné dětí) mohou být zahrnuty do spolufinancování ze strany příjemce (pokud by částka vybraných příspěvků přesáhla výši spolufinancování, bude se jednat o příjmy projektu).</a:t>
            </a:r>
          </a:p>
          <a:p>
            <a:pPr marL="0" indent="0" algn="just">
              <a:buNone/>
            </a:pPr>
            <a:endParaRPr lang="cs-CZ" sz="1600" dirty="0"/>
          </a:p>
          <a:p>
            <a:pPr algn="just"/>
            <a:r>
              <a:rPr lang="cs-CZ" sz="3800" dirty="0"/>
              <a:t>Výdaje, které nejsou hrazeny z projektu, ale jsou nezbytné pro jeho realizaci (např. stravné dětí) je třeba uvést v žádosti </a:t>
            </a:r>
            <a:br>
              <a:rPr lang="cs-CZ" sz="3800" dirty="0"/>
            </a:br>
            <a:r>
              <a:rPr lang="cs-CZ" sz="3800" dirty="0"/>
              <a:t>o podporu.</a:t>
            </a:r>
          </a:p>
          <a:p>
            <a:pPr marL="0" indent="0" algn="just">
              <a:buNone/>
            </a:pPr>
            <a:endParaRPr lang="cs-CZ" sz="1800" dirty="0"/>
          </a:p>
          <a:p>
            <a:pPr algn="just"/>
            <a:r>
              <a:rPr lang="cs-CZ" sz="3800" dirty="0"/>
              <a:t>Přímé výdaje z rozpočtu projektu se týkají pečujících osob </a:t>
            </a:r>
            <a:br>
              <a:rPr lang="cs-CZ" sz="3800" dirty="0"/>
            </a:br>
            <a:r>
              <a:rPr lang="cs-CZ" sz="3800" dirty="0"/>
              <a:t>o děti, i když indikátorem a podporovanou osobou je rodič.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07150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2086</TotalTime>
  <Words>706</Words>
  <Application>Microsoft Office PowerPoint</Application>
  <PresentationFormat>Předvádění na obrazovce (4:3)</PresentationFormat>
  <Paragraphs>125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Motiv systému Office</vt:lpstr>
      <vt:lpstr>Prezentace aplikace PowerPoint</vt:lpstr>
      <vt:lpstr>OPRÁVNĚNÍ ŽADATELÉ PRORODINNÁ OPATŘENÍ</vt:lpstr>
      <vt:lpstr>CÍLOVÁ SKUPINA PRORODINNÁ OPATŘENÍ</vt:lpstr>
      <vt:lpstr>PODPOROVANÉ AKTIVITY PRORODINNÁ OPATŘENÍ</vt:lpstr>
      <vt:lpstr>Podpora zařízení zajišťující péči o děti v době mimo školní vyučování PRORODINNÁ OPATŘENÍ</vt:lpstr>
      <vt:lpstr>PŘÍMĚSTSKÉ TÁBORY PRORODINNÁ OPATŘENÍ</vt:lpstr>
      <vt:lpstr>Společná doprava dětí do/ze školy, dětské skupiny a/nebo příměstského tábora PRORODINNÁ OPATŘENÍ</vt:lpstr>
      <vt:lpstr>PODMÍNKY PRORODINNÁ OPATŘENÍ</vt:lpstr>
      <vt:lpstr>PODMÍNKY PRORODINNÁ OPATŘENÍ</vt:lpstr>
      <vt:lpstr>DOKUMENTACE PRORODINNÁ OPATŘENÍ</vt:lpstr>
      <vt:lpstr>INDIKÁTORY PRORODINNÁ OPATŘENÍ</vt:lpstr>
      <vt:lpstr>VÝZVA PRORODINNÁ OPATŘENÍ</vt:lpstr>
      <vt:lpstr>INFORMAČNÍ SYSTÉM MS2014+ PRORODINNÁ OPATŘENÍ</vt:lpstr>
      <vt:lpstr>Děkujeme za pozornost</vt:lpstr>
    </vt:vector>
  </TitlesOfParts>
  <Company>ČEZ ICT Services, a. 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uzivatel</cp:lastModifiedBy>
  <cp:revision>82</cp:revision>
  <dcterms:created xsi:type="dcterms:W3CDTF">2017-09-21T07:30:22Z</dcterms:created>
  <dcterms:modified xsi:type="dcterms:W3CDTF">2018-09-06T08:59:09Z</dcterms:modified>
</cp:coreProperties>
</file>