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312" r:id="rId2"/>
    <p:sldId id="327" r:id="rId3"/>
    <p:sldId id="358" r:id="rId4"/>
    <p:sldId id="357" r:id="rId5"/>
    <p:sldId id="356" r:id="rId6"/>
    <p:sldId id="354" r:id="rId7"/>
    <p:sldId id="325" r:id="rId8"/>
  </p:sldIdLst>
  <p:sldSz cx="9144000" cy="6858000" type="screen4x3"/>
  <p:notesSz cx="6797675" cy="9926638"/>
  <p:defaultTextStyle>
    <a:defPPr>
      <a:defRPr lang="cs-CZ"/>
    </a:defPPr>
    <a:lvl1pPr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dhánil Ondřej Ing." initials="VOI" lastIdx="6" clrIdx="0">
    <p:extLst>
      <p:ext uri="{19B8F6BF-5375-455C-9EA6-DF929625EA0E}">
        <p15:presenceInfo xmlns:p15="http://schemas.microsoft.com/office/powerpoint/2012/main" userId="S-1-5-21-1801674531-2146709945-725345543-12166" providerId="AD"/>
      </p:ext>
    </p:extLst>
  </p:cmAuthor>
  <p:cmAuthor id="2" name="Anton Michal Ing." initials="AMI" lastIdx="1" clrIdx="1">
    <p:extLst>
      <p:ext uri="{19B8F6BF-5375-455C-9EA6-DF929625EA0E}">
        <p15:presenceInfo xmlns:p15="http://schemas.microsoft.com/office/powerpoint/2012/main" userId="S-1-5-21-1801674531-2146709945-725345543-1970" providerId="AD"/>
      </p:ext>
    </p:extLst>
  </p:cmAuthor>
  <p:cmAuthor id="3" name="Triner Libor Ing." initials="TLI" lastIdx="3" clrIdx="2">
    <p:extLst>
      <p:ext uri="{19B8F6BF-5375-455C-9EA6-DF929625EA0E}">
        <p15:presenceInfo xmlns:p15="http://schemas.microsoft.com/office/powerpoint/2012/main" userId="S-1-5-21-1801674531-2146709945-725345543-475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121"/>
    <a:srgbClr val="F36523"/>
    <a:srgbClr val="034A31"/>
    <a:srgbClr val="FFE781"/>
    <a:srgbClr val="9AB7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83156" autoAdjust="0"/>
  </p:normalViewPr>
  <p:slideViewPr>
    <p:cSldViewPr>
      <p:cViewPr varScale="1">
        <p:scale>
          <a:sx n="92" d="100"/>
          <a:sy n="92" d="100"/>
        </p:scale>
        <p:origin x="154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74" y="-102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099" y="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>
                <a:latin typeface="Times New Roman" pitchFamily="18" charset="0"/>
              </a:defRPr>
            </a:lvl1pPr>
          </a:lstStyle>
          <a:p>
            <a:endParaRPr lang="cs-CZ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099" y="942824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pitchFamily="18" charset="0"/>
              </a:defRPr>
            </a:lvl1pPr>
          </a:lstStyle>
          <a:p>
            <a:fld id="{CE5FBDE2-885C-4726-B443-C9322E5756F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866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3"/>
            <a:ext cx="2944958" cy="49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endParaRPr lang="cs-CZ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4" y="4715714"/>
            <a:ext cx="4985393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418"/>
            <a:ext cx="2944958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algn="l" defTabSz="949325">
              <a:defRPr sz="1300"/>
            </a:lvl1pPr>
          </a:lstStyle>
          <a:p>
            <a:endParaRPr lang="cs-CZ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431418"/>
            <a:ext cx="2944958" cy="49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1" tIns="47415" rIns="94831" bIns="47415" numCol="1" anchor="b" anchorCtr="0" compatLnSpc="1">
            <a:prstTxWarp prst="textNoShape">
              <a:avLst/>
            </a:prstTxWarp>
          </a:bodyPr>
          <a:lstStyle>
            <a:lvl1pPr defTabSz="949325">
              <a:defRPr sz="1300"/>
            </a:lvl1pPr>
          </a:lstStyle>
          <a:p>
            <a:fld id="{BB36FAEE-06C7-45A5-856D-D49D10ECC73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9182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686567-1CC9-442D-8E41-DA223280D722}" type="slidenum">
              <a:rPr lang="cs-CZ"/>
              <a:pPr/>
              <a:t>1</a:t>
            </a:fld>
            <a:endParaRPr lang="cs-CZ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715714"/>
            <a:ext cx="5438464" cy="446651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755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u="sng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00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u="sng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956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u="sng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198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89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6FAEE-06C7-45A5-856D-D49D10ECC736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649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pt_hlavni stran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23528" y="2132856"/>
            <a:ext cx="6002829" cy="444216"/>
          </a:xfrm>
        </p:spPr>
        <p:txBody>
          <a:bodyPr anchor="t"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088000"/>
            <a:ext cx="7920000" cy="3960440"/>
          </a:xfrm>
        </p:spPr>
        <p:txBody>
          <a:bodyPr/>
          <a:lstStyle>
            <a:lvl1pPr algn="l">
              <a:defRPr sz="1600">
                <a:latin typeface="+mj-lt"/>
              </a:defRPr>
            </a:lvl1pPr>
            <a:lvl2pPr algn="l">
              <a:defRPr sz="1400">
                <a:latin typeface="+mj-lt"/>
              </a:defRPr>
            </a:lvl2pPr>
            <a:lvl3pPr algn="l">
              <a:defRPr sz="1400">
                <a:latin typeface="+mj-lt"/>
              </a:defRPr>
            </a:lvl3pPr>
            <a:lvl4pPr algn="l">
              <a:defRPr sz="1200">
                <a:latin typeface="+mj-lt"/>
              </a:defRPr>
            </a:lvl4pPr>
            <a:lvl5pPr algn="l">
              <a:defRPr sz="1100">
                <a:latin typeface="+mj-lt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 dirty="0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0000" y="2204864"/>
            <a:ext cx="3978275" cy="3816424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52000" y="2204864"/>
            <a:ext cx="3978275" cy="3816424"/>
          </a:xfrm>
        </p:spPr>
        <p:txBody>
          <a:bodyPr/>
          <a:lstStyle>
            <a:lvl1pPr>
              <a:defRPr sz="1600" b="0">
                <a:latin typeface="+mj-lt"/>
              </a:defRPr>
            </a:lvl1pPr>
            <a:lvl2pPr>
              <a:defRPr lang="cs-CZ" sz="1400" dirty="0" smtClean="0">
                <a:solidFill>
                  <a:srgbClr val="215112"/>
                </a:solidFill>
                <a:latin typeface="+mj-lt"/>
              </a:defRPr>
            </a:lvl2pPr>
            <a:lvl3pPr>
              <a:defRPr lang="cs-CZ" sz="1200" dirty="0" smtClean="0">
                <a:solidFill>
                  <a:schemeClr val="tx1"/>
                </a:solidFill>
                <a:latin typeface="+mj-lt"/>
              </a:defRPr>
            </a:lvl3pPr>
            <a:lvl4pPr>
              <a:defRPr lang="cs-CZ" sz="1100" dirty="0" smtClean="0">
                <a:solidFill>
                  <a:schemeClr val="tx1"/>
                </a:solidFill>
                <a:latin typeface="+mj-lt"/>
              </a:defRPr>
            </a:lvl4pPr>
            <a:lvl5pPr>
              <a:defRPr lang="cs-CZ" sz="1100" dirty="0">
                <a:solidFill>
                  <a:schemeClr val="tx1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marL="742950" lvl="1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36523"/>
              </a:buClr>
              <a:buSzPct val="70000"/>
              <a:buFont typeface="Wingdings" pitchFamily="2" charset="2"/>
              <a:buChar char="n"/>
            </a:pPr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marL="2057400" lvl="4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A373E"/>
              </a:buClr>
              <a:buSzPct val="85000"/>
              <a:buFont typeface="Wingdings" pitchFamily="2" charset="2"/>
            </a:pPr>
            <a:r>
              <a:rPr lang="cs-CZ" dirty="0"/>
              <a:t>Pátá úroveň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2213174"/>
            <a:ext cx="3741812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55576" y="2852935"/>
            <a:ext cx="3741812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2213174"/>
            <a:ext cx="3959423" cy="639762"/>
          </a:xfrm>
        </p:spPr>
        <p:txBody>
          <a:bodyPr anchor="b"/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852935"/>
            <a:ext cx="3959423" cy="3168353"/>
          </a:xfrm>
        </p:spPr>
        <p:txBody>
          <a:bodyPr/>
          <a:lstStyle>
            <a:lvl1pPr>
              <a:defRPr sz="1600">
                <a:latin typeface="+mj-lt"/>
              </a:defRPr>
            </a:lvl1pPr>
            <a:lvl2pPr>
              <a:defRPr sz="14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100">
                <a:latin typeface="+mj-lt"/>
              </a:defRPr>
            </a:lvl4pPr>
            <a:lvl5pPr>
              <a:defRPr sz="11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76000"/>
            <a:ext cx="7920000" cy="4320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cs-CZ" b="1">
                <a:solidFill>
                  <a:srgbClr val="21511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524000"/>
            <a:ext cx="81089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85813" y="931863"/>
            <a:ext cx="3511550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26000" tIns="82800" rIns="126000" bIns="8280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cs-CZ" dirty="0"/>
          </a:p>
        </p:txBody>
      </p:sp>
      <p:pic>
        <p:nvPicPr>
          <p:cNvPr id="14" name="Obrázek 13" descr="ppt_hlavni strana2.jp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6" r:id="rId6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rgbClr val="21511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90000"/>
        <a:buFont typeface="Wingdings" pitchFamily="2" charset="2"/>
        <a:defRPr sz="2400">
          <a:solidFill>
            <a:srgbClr val="F3652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36523"/>
        </a:buClr>
        <a:buSzPct val="70000"/>
        <a:buFont typeface="Wingdings" pitchFamily="2" charset="2"/>
        <a:buChar char="n"/>
        <a:defRPr sz="2000">
          <a:solidFill>
            <a:srgbClr val="21511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defRPr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A373E"/>
        </a:buClr>
        <a:buSzPct val="85000"/>
        <a:buFont typeface="Wingdings" pitchFamily="2" charset="2"/>
        <a:defRPr sz="16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0" y="1484784"/>
            <a:ext cx="6147421" cy="444216"/>
          </a:xfrm>
        </p:spPr>
        <p:txBody>
          <a:bodyPr/>
          <a:lstStyle/>
          <a:p>
            <a:pPr marL="896938"/>
            <a:r>
              <a:rPr lang="cs-CZ" dirty="0"/>
              <a:t>Program rozvoje venkova 2014 - 2020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-1498290" y="242088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938" algn="l"/>
            <a:endParaRPr lang="cs-CZ" sz="1000" b="1" dirty="0">
              <a:solidFill>
                <a:srgbClr val="034A31"/>
              </a:solidFill>
            </a:endParaRPr>
          </a:p>
          <a:p>
            <a:pPr marL="896938" algn="l"/>
            <a:r>
              <a:rPr lang="cs-CZ" sz="1400" b="1" dirty="0">
                <a:solidFill>
                  <a:srgbClr val="034A31"/>
                </a:solidFill>
              </a:rPr>
              <a:t>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7236296" y="6509818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Ing. Jiří Chmel</a:t>
            </a:r>
            <a:endParaRPr lang="cs-CZ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476000"/>
            <a:ext cx="8388480" cy="432000"/>
          </a:xfrm>
        </p:spPr>
        <p:txBody>
          <a:bodyPr/>
          <a:lstStyle/>
          <a:p>
            <a:r>
              <a:rPr lang="cs-CZ" dirty="0" smtClean="0"/>
              <a:t>Informace o RO České Budějovice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251520" y="2204864"/>
            <a:ext cx="4245868" cy="360040"/>
          </a:xfrm>
        </p:spPr>
        <p:txBody>
          <a:bodyPr/>
          <a:lstStyle/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r>
              <a:rPr lang="cs-CZ" sz="1200" dirty="0" smtClean="0">
                <a:solidFill>
                  <a:schemeClr val="tx1"/>
                </a:solidFill>
              </a:rPr>
              <a:t>Působnost </a:t>
            </a:r>
            <a:r>
              <a:rPr lang="cs-CZ" sz="1200" dirty="0">
                <a:solidFill>
                  <a:schemeClr val="tx1"/>
                </a:solidFill>
              </a:rPr>
              <a:t>v Jihočeském a Plzeňském kraji.</a:t>
            </a:r>
            <a:br>
              <a:rPr lang="cs-CZ" sz="1200" dirty="0">
                <a:solidFill>
                  <a:schemeClr val="tx1"/>
                </a:solidFill>
              </a:rPr>
            </a:br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5" name="Zástupný symbol pro obsah 2"/>
          <p:cNvSpPr>
            <a:spLocks noGrp="1"/>
          </p:cNvSpPr>
          <p:nvPr>
            <p:ph sz="half" idx="2"/>
          </p:nvPr>
        </p:nvSpPr>
        <p:spPr>
          <a:xfrm>
            <a:off x="251520" y="2717752"/>
            <a:ext cx="4245868" cy="3146771"/>
          </a:xfrm>
        </p:spPr>
        <p:txBody>
          <a:bodyPr/>
          <a:lstStyle/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500" b="1" u="sng" dirty="0" smtClean="0">
                <a:solidFill>
                  <a:srgbClr val="034A31"/>
                </a:solidFill>
              </a:rPr>
              <a:t>Hlavní </a:t>
            </a:r>
            <a:r>
              <a:rPr lang="cs-CZ" sz="1500" b="1" u="sng" dirty="0">
                <a:solidFill>
                  <a:srgbClr val="034A31"/>
                </a:solidFill>
              </a:rPr>
              <a:t>činnosti RO České Budějovice 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Jednotná </a:t>
            </a:r>
            <a:r>
              <a:rPr lang="cs-CZ" sz="1300" b="1" dirty="0">
                <a:solidFill>
                  <a:srgbClr val="034A31"/>
                </a:solidFill>
              </a:rPr>
              <a:t>žádost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Program </a:t>
            </a:r>
            <a:r>
              <a:rPr lang="cs-CZ" sz="1300" b="1" dirty="0">
                <a:solidFill>
                  <a:srgbClr val="034A31"/>
                </a:solidFill>
              </a:rPr>
              <a:t>rozvoje venkova 2014 – 2020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Operační </a:t>
            </a:r>
            <a:r>
              <a:rPr lang="cs-CZ" sz="1300" b="1" dirty="0">
                <a:solidFill>
                  <a:srgbClr val="034A31"/>
                </a:solidFill>
              </a:rPr>
              <a:t>program Rybářství 2014 – 2020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Národní </a:t>
            </a:r>
            <a:r>
              <a:rPr lang="cs-CZ" sz="1300" b="1" dirty="0">
                <a:solidFill>
                  <a:srgbClr val="034A31"/>
                </a:solidFill>
              </a:rPr>
              <a:t>dotace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LPIS</a:t>
            </a:r>
            <a:endParaRPr lang="cs-CZ" sz="1300" b="1" dirty="0">
              <a:solidFill>
                <a:srgbClr val="034A31"/>
              </a:solidFill>
            </a:endParaRP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r>
              <a:rPr lang="cs-CZ" sz="1300" b="1" dirty="0" smtClean="0">
                <a:solidFill>
                  <a:srgbClr val="034A31"/>
                </a:solidFill>
              </a:rPr>
              <a:t>- Celostátní </a:t>
            </a:r>
            <a:r>
              <a:rPr lang="cs-CZ" sz="1300" b="1" dirty="0">
                <a:solidFill>
                  <a:srgbClr val="034A31"/>
                </a:solidFill>
              </a:rPr>
              <a:t>síť pro venkov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endParaRPr lang="cs-CZ" sz="1400" dirty="0">
              <a:solidFill>
                <a:srgbClr val="034A31"/>
              </a:solidFill>
            </a:endParaRP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852936"/>
            <a:ext cx="4175447" cy="3011587"/>
          </a:xfrm>
          <a:prstGeom prst="rect">
            <a:avLst/>
          </a:prstGeom>
        </p:spPr>
      </p:pic>
      <p:sp>
        <p:nvSpPr>
          <p:cNvPr id="11" name="Zástupný symbol pro text 10"/>
          <p:cNvSpPr>
            <a:spLocks noGrp="1"/>
          </p:cNvSpPr>
          <p:nvPr>
            <p:ph type="body" sz="quarter" idx="3"/>
          </p:nvPr>
        </p:nvSpPr>
        <p:spPr>
          <a:xfrm>
            <a:off x="4645025" y="2204864"/>
            <a:ext cx="3959423" cy="216024"/>
          </a:xfrm>
        </p:spPr>
        <p:txBody>
          <a:bodyPr/>
          <a:lstStyle/>
          <a:p>
            <a:r>
              <a:rPr lang="cs-CZ" sz="1200" dirty="0">
                <a:solidFill>
                  <a:schemeClr val="tx1"/>
                </a:solidFill>
              </a:rPr>
              <a:t>Od 1.1.2017  - 167 zaměstnanců</a:t>
            </a:r>
          </a:p>
        </p:txBody>
      </p:sp>
    </p:spTree>
    <p:extLst>
      <p:ext uri="{BB962C8B-B14F-4D97-AF65-F5344CB8AC3E}">
        <p14:creationId xmlns:p14="http://schemas.microsoft.com/office/powerpoint/2010/main" val="368268778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1463784"/>
            <a:ext cx="5241404" cy="444216"/>
          </a:xfrm>
        </p:spPr>
        <p:txBody>
          <a:bodyPr/>
          <a:lstStyle/>
          <a:p>
            <a:r>
              <a:rPr lang="cs-CZ" dirty="0" smtClean="0"/>
              <a:t>Program rozvoje venkova 2014 - 2020</a:t>
            </a:r>
            <a:endParaRPr 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4527" y="2060848"/>
            <a:ext cx="8565945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095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1463784"/>
            <a:ext cx="2649347" cy="444216"/>
          </a:xfrm>
        </p:spPr>
        <p:txBody>
          <a:bodyPr/>
          <a:lstStyle/>
          <a:p>
            <a:r>
              <a:rPr lang="cs-CZ" dirty="0" smtClean="0"/>
              <a:t>Příjmová kola PRV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316496" cy="3960440"/>
          </a:xfrm>
        </p:spPr>
        <p:txBody>
          <a:bodyPr/>
          <a:lstStyle/>
          <a:p>
            <a:pPr marL="720725" indent="-720725" algn="just">
              <a:lnSpc>
                <a:spcPts val="1800"/>
              </a:lnSpc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Příjmové kolo		od 29.9.2015	do 12.10.2015</a:t>
            </a:r>
          </a:p>
          <a:p>
            <a:pPr marL="720725" indent="-720725" algn="just">
              <a:lnSpc>
                <a:spcPts val="1800"/>
              </a:lnSpc>
              <a:buAutoNum type="arabicPeriod"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20725" indent="-720725" algn="just">
              <a:lnSpc>
                <a:spcPts val="1800"/>
              </a:lnSpc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Příjmové kolo		od 3.5.2016	do 23.5.2016</a:t>
            </a:r>
          </a:p>
          <a:p>
            <a:pPr marL="720725" indent="-720725" algn="just">
              <a:lnSpc>
                <a:spcPts val="1800"/>
              </a:lnSpc>
              <a:buAutoNum type="arabicPeriod"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20725" indent="-720725" algn="just">
              <a:lnSpc>
                <a:spcPts val="1800"/>
              </a:lnSpc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Příjmové kolo		od 11.10.2016	do 31.10.2016</a:t>
            </a:r>
          </a:p>
          <a:p>
            <a:pPr marL="720725" indent="-720725" algn="just">
              <a:lnSpc>
                <a:spcPts val="1800"/>
              </a:lnSpc>
              <a:buAutoNum type="arabicPeriod"/>
            </a:pPr>
            <a:endParaRPr lang="cs-CZ" sz="1800" dirty="0" smtClean="0">
              <a:solidFill>
                <a:schemeClr val="tx1"/>
              </a:solidFill>
            </a:endParaRPr>
          </a:p>
          <a:p>
            <a:pPr marL="720725" indent="-720725" algn="just">
              <a:lnSpc>
                <a:spcPts val="1800"/>
              </a:lnSpc>
              <a:buAutoNum type="arabicPeriod"/>
            </a:pPr>
            <a:r>
              <a:rPr lang="cs-CZ" sz="1800" dirty="0" smtClean="0">
                <a:solidFill>
                  <a:schemeClr val="tx1"/>
                </a:solidFill>
              </a:rPr>
              <a:t>Příjmové kolo 		od 4.4.2017	do 24.4.2017</a:t>
            </a:r>
          </a:p>
          <a:p>
            <a:pPr marL="720725" indent="-720725" algn="just">
              <a:lnSpc>
                <a:spcPts val="1800"/>
              </a:lnSpc>
              <a:buAutoNum type="arabicPeriod"/>
            </a:pPr>
            <a:endParaRPr lang="cs-CZ" sz="1400" dirty="0">
              <a:solidFill>
                <a:schemeClr val="tx1"/>
              </a:solidFill>
            </a:endParaRPr>
          </a:p>
          <a:p>
            <a:pPr marL="0" indent="0" algn="just">
              <a:lnSpc>
                <a:spcPts val="1800"/>
              </a:lnSpc>
            </a:pPr>
            <a:endParaRPr lang="cs-CZ" sz="1400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ts val="1800"/>
              </a:lnSpc>
            </a:pPr>
            <a:endParaRPr lang="cs-CZ" sz="1400" dirty="0">
              <a:solidFill>
                <a:schemeClr val="tx1"/>
              </a:solidFill>
            </a:endParaRPr>
          </a:p>
          <a:p>
            <a:pPr marL="0" indent="0" algn="just">
              <a:lnSpc>
                <a:spcPts val="1800"/>
              </a:lnSpc>
            </a:pPr>
            <a:r>
              <a:rPr lang="cs-CZ" sz="1800" dirty="0" smtClean="0">
                <a:solidFill>
                  <a:schemeClr val="tx1"/>
                </a:solidFill>
              </a:rPr>
              <a:t>Kontinuální příjem	PRV	4.3.1. Pozemkové úpravy</a:t>
            </a:r>
            <a:r>
              <a:rPr lang="cs-CZ" sz="1400" dirty="0" smtClean="0">
                <a:solidFill>
                  <a:schemeClr val="tx1"/>
                </a:solidFill>
              </a:rPr>
              <a:t>	</a:t>
            </a: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endParaRPr lang="cs-CZ" sz="1400" dirty="0">
              <a:solidFill>
                <a:srgbClr val="034A31"/>
              </a:solidFill>
            </a:endParaRPr>
          </a:p>
          <a:p>
            <a:pPr marL="715963" indent="-715963">
              <a:spcAft>
                <a:spcPts val="1200"/>
              </a:spcAft>
              <a:tabLst>
                <a:tab pos="715963" algn="l"/>
              </a:tabLst>
            </a:pPr>
            <a:endParaRPr lang="cs-CZ" sz="1400" dirty="0">
              <a:solidFill>
                <a:srgbClr val="034A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320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00" y="1463784"/>
            <a:ext cx="8152457" cy="444216"/>
          </a:xfrm>
        </p:spPr>
        <p:txBody>
          <a:bodyPr/>
          <a:lstStyle/>
          <a:p>
            <a:r>
              <a:rPr lang="cs-CZ" dirty="0" smtClean="0"/>
              <a:t>Počet přijatých/doporučených/nedoporučených Žádostí PRV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0000" y="2088000"/>
            <a:ext cx="8316496" cy="3960440"/>
          </a:xfrm>
        </p:spPr>
        <p:txBody>
          <a:bodyPr/>
          <a:lstStyle/>
          <a:p>
            <a:pPr marL="1828800" lvl="4" indent="0"/>
            <a:r>
              <a:rPr lang="cs-CZ" sz="1500" dirty="0" smtClean="0">
                <a:solidFill>
                  <a:schemeClr val="tx1"/>
                </a:solidFill>
              </a:rPr>
              <a:t>	     Zaregistrované	    </a:t>
            </a:r>
            <a:r>
              <a:rPr lang="cs-CZ" sz="1500" dirty="0" err="1" smtClean="0">
                <a:solidFill>
                  <a:schemeClr val="tx1"/>
                </a:solidFill>
              </a:rPr>
              <a:t>Doporučené+náhradníci</a:t>
            </a:r>
            <a:endParaRPr lang="cs-CZ" sz="1500" dirty="0" smtClean="0">
              <a:solidFill>
                <a:schemeClr val="tx1"/>
              </a:solidFill>
            </a:endParaRPr>
          </a:p>
          <a:p>
            <a:pPr>
              <a:buAutoNum type="arabicPeriod"/>
            </a:pPr>
            <a:r>
              <a:rPr lang="cs-CZ" sz="2000" dirty="0" smtClean="0">
                <a:solidFill>
                  <a:schemeClr val="tx1"/>
                </a:solidFill>
              </a:rPr>
              <a:t>Příjmové kolo 		691		585	</a:t>
            </a:r>
          </a:p>
          <a:p>
            <a:pPr>
              <a:buAutoNum type="arabicPeriod"/>
            </a:pPr>
            <a:r>
              <a:rPr lang="cs-CZ" sz="2000" dirty="0" smtClean="0">
                <a:solidFill>
                  <a:schemeClr val="tx1"/>
                </a:solidFill>
              </a:rPr>
              <a:t>Příjmové kolo		337		332</a:t>
            </a:r>
          </a:p>
          <a:p>
            <a:pPr>
              <a:buAutoNum type="arabicPeriod"/>
            </a:pPr>
            <a:r>
              <a:rPr lang="cs-CZ" sz="2000" dirty="0" smtClean="0">
                <a:solidFill>
                  <a:schemeClr val="tx1"/>
                </a:solidFill>
              </a:rPr>
              <a:t>Příjmové kolo		1148		616 (-354 čekatelé)</a:t>
            </a:r>
          </a:p>
          <a:p>
            <a:pPr>
              <a:buFont typeface="Wingdings" pitchFamily="2" charset="2"/>
              <a:buAutoNum type="arabicPeriod"/>
            </a:pPr>
            <a:r>
              <a:rPr lang="cs-CZ" sz="2000" dirty="0" smtClean="0">
                <a:solidFill>
                  <a:schemeClr val="tx1"/>
                </a:solidFill>
              </a:rPr>
              <a:t>Příjmové kolo		309		254 (+354 </a:t>
            </a:r>
            <a:r>
              <a:rPr lang="cs-CZ" sz="2000" dirty="0">
                <a:solidFill>
                  <a:schemeClr val="tx1"/>
                </a:solidFill>
              </a:rPr>
              <a:t>čekatelé)</a:t>
            </a:r>
          </a:p>
          <a:p>
            <a:pPr>
              <a:buAutoNum type="arabicPeriod"/>
            </a:pPr>
            <a:endParaRPr lang="cs-CZ" sz="2000" dirty="0" smtClean="0">
              <a:solidFill>
                <a:schemeClr val="tx1"/>
              </a:solidFill>
            </a:endParaRPr>
          </a:p>
          <a:p>
            <a:pPr marL="0" indent="0"/>
            <a:r>
              <a:rPr lang="cs-CZ" sz="2000" dirty="0" smtClean="0">
                <a:solidFill>
                  <a:schemeClr val="tx1"/>
                </a:solidFill>
              </a:rPr>
              <a:t>Kontinuální příjem		27		27</a:t>
            </a:r>
          </a:p>
          <a:p>
            <a:pPr marL="0" indent="0"/>
            <a:r>
              <a:rPr lang="cs-CZ" sz="2000" dirty="0" smtClean="0">
                <a:solidFill>
                  <a:schemeClr val="tx1"/>
                </a:solidFill>
              </a:rPr>
              <a:t>Celkem 			2512		2190</a:t>
            </a:r>
          </a:p>
          <a:p>
            <a:pPr marL="0" indent="0"/>
            <a:endParaRPr lang="cs-CZ" sz="2000" dirty="0" smtClean="0">
              <a:solidFill>
                <a:schemeClr val="tx1"/>
              </a:solidFill>
            </a:endParaRPr>
          </a:p>
          <a:p>
            <a:pPr marL="0" indent="0"/>
            <a:endParaRPr lang="cs-CZ" sz="2000" dirty="0">
              <a:solidFill>
                <a:schemeClr val="tx1"/>
              </a:solidFill>
            </a:endParaRPr>
          </a:p>
          <a:p>
            <a:pPr marL="0" indent="0"/>
            <a:r>
              <a:rPr lang="cs-CZ" sz="2000" dirty="0" smtClean="0">
                <a:solidFill>
                  <a:schemeClr val="tx1"/>
                </a:solidFill>
              </a:rPr>
              <a:t>Nedoporučené	322</a:t>
            </a:r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099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86785"/>
            <a:ext cx="5406512" cy="721215"/>
          </a:xfrm>
        </p:spPr>
        <p:txBody>
          <a:bodyPr/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Žádosti PRV (doporučené + náhradníci)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3960440"/>
          </a:xfrm>
        </p:spPr>
        <p:txBody>
          <a:bodyPr/>
          <a:lstStyle/>
          <a:p>
            <a:pPr marL="0" indent="0"/>
            <a:r>
              <a:rPr lang="cs-CZ" sz="2000" b="1" dirty="0" smtClean="0">
                <a:solidFill>
                  <a:schemeClr val="tx1"/>
                </a:solidFill>
              </a:rPr>
              <a:t>Vybrané </a:t>
            </a:r>
            <a:r>
              <a:rPr lang="cs-CZ" sz="2000" b="1" dirty="0">
                <a:solidFill>
                  <a:schemeClr val="tx1"/>
                </a:solidFill>
              </a:rPr>
              <a:t>operace (všechna příjmová kola</a:t>
            </a:r>
            <a:r>
              <a:rPr lang="cs-CZ" sz="2000" b="1" dirty="0" smtClean="0">
                <a:solidFill>
                  <a:schemeClr val="tx1"/>
                </a:solidFill>
              </a:rPr>
              <a:t>)</a:t>
            </a:r>
          </a:p>
          <a:p>
            <a:pPr marL="0" indent="0"/>
            <a:endParaRPr lang="cs-CZ" sz="2000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4.1.1. Investice do zemědělských podniků			1436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6.1.1. Zahájení činnosti mladých zemědělců			277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8.6.1. Technika a technologie pro lesní hospodářství		179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4.3.2. Lesnická infrastruktura					156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6.4.1. Investice do nezemědělských činností			145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4.2.1. Zpracování a uvádění na trh zemědělských produktů	93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6.4.2. Podpora agroturistiky					67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8.5.2. Neproduktivní investice v lesích				48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1"/>
                </a:solidFill>
              </a:rPr>
              <a:t>8.6.2. Technické vybavení dřevozpracujících provozoven	31</a:t>
            </a:r>
            <a:endParaRPr lang="cs-CZ" sz="2000" dirty="0">
              <a:solidFill>
                <a:schemeClr val="tx1"/>
              </a:solidFill>
            </a:endParaRPr>
          </a:p>
          <a:p>
            <a:pPr marL="0" indent="0"/>
            <a:endParaRPr lang="cs-CZ" sz="20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457200" lvl="1" indent="0">
              <a:buNone/>
            </a:pPr>
            <a:endParaRPr lang="cs-CZ" sz="1800" dirty="0"/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940146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7967" y="2966174"/>
            <a:ext cx="3123836" cy="474994"/>
          </a:xfrm>
        </p:spPr>
        <p:txBody>
          <a:bodyPr/>
          <a:lstStyle/>
          <a:p>
            <a:pPr algn="ctr"/>
            <a:r>
              <a:rPr lang="cs-CZ" sz="2000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2331141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Šablona pro prezentace SZIF">
  <a:themeElements>
    <a:clrScheme name="Szif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Szif">
      <a:majorFont>
        <a:latin typeface="Verdana"/>
        <a:ea typeface=""/>
        <a:cs typeface=""/>
      </a:majorFont>
      <a:minorFont>
        <a:latin typeface="Arial Black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EF6EB"/>
        </a:solidFill>
        <a:ln w="3175" cap="flat" cmpd="sng" algn="ctr">
          <a:solidFill>
            <a:srgbClr val="21511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457200" marR="0" indent="-45720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zif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if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if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 pro prezentace SZIF</Template>
  <TotalTime>3133</TotalTime>
  <Words>97</Words>
  <Application>Microsoft Office PowerPoint</Application>
  <PresentationFormat>Předvádění na obrazovce (4:3)</PresentationFormat>
  <Paragraphs>67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Times New Roman</vt:lpstr>
      <vt:lpstr>Verdana</vt:lpstr>
      <vt:lpstr>Wingdings</vt:lpstr>
      <vt:lpstr>Šablona pro prezentace SZIF</vt:lpstr>
      <vt:lpstr>Program rozvoje venkova 2014 - 2020</vt:lpstr>
      <vt:lpstr>Informace o RO České Budějovice</vt:lpstr>
      <vt:lpstr>Program rozvoje venkova 2014 - 2020</vt:lpstr>
      <vt:lpstr>Příjmová kola PRV</vt:lpstr>
      <vt:lpstr>Počet přijatých/doporučených/nedoporučených Žádostí PRV</vt:lpstr>
      <vt:lpstr> Žádosti PRV (doporučené + náhradníci)</vt:lpstr>
      <vt:lpstr>Děkuji za pozornost</vt:lpstr>
    </vt:vector>
  </TitlesOfParts>
  <Company>MÉDEA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Černá</dc:creator>
  <cp:lastModifiedBy>Havel Kupcová Kamila Ing.</cp:lastModifiedBy>
  <cp:revision>264</cp:revision>
  <cp:lastPrinted>2017-06-19T12:39:29Z</cp:lastPrinted>
  <dcterms:created xsi:type="dcterms:W3CDTF">2015-03-03T08:34:53Z</dcterms:created>
  <dcterms:modified xsi:type="dcterms:W3CDTF">2017-06-19T12:39:51Z</dcterms:modified>
</cp:coreProperties>
</file>