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12" r:id="rId2"/>
    <p:sldId id="327" r:id="rId3"/>
    <p:sldId id="358" r:id="rId4"/>
    <p:sldId id="357" r:id="rId5"/>
    <p:sldId id="356" r:id="rId6"/>
    <p:sldId id="354" r:id="rId7"/>
    <p:sldId id="325" r:id="rId8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hánil Ondřej Ing." initials="VOI" lastIdx="6" clrIdx="0">
    <p:extLst>
      <p:ext uri="{19B8F6BF-5375-455C-9EA6-DF929625EA0E}">
        <p15:presenceInfo xmlns:p15="http://schemas.microsoft.com/office/powerpoint/2012/main" userId="S-1-5-21-1801674531-2146709945-725345543-12166" providerId="AD"/>
      </p:ext>
    </p:extLst>
  </p:cmAuthor>
  <p:cmAuthor id="2" name="Anton Michal Ing." initials="AMI" lastIdx="1" clrIdx="1">
    <p:extLst>
      <p:ext uri="{19B8F6BF-5375-455C-9EA6-DF929625EA0E}">
        <p15:presenceInfo xmlns:p15="http://schemas.microsoft.com/office/powerpoint/2012/main" userId="S-1-5-21-1801674531-2146709945-725345543-1970" providerId="AD"/>
      </p:ext>
    </p:extLst>
  </p:cmAuthor>
  <p:cmAuthor id="3" name="Triner Libor Ing." initials="TLI" lastIdx="3" clrIdx="2">
    <p:extLst>
      <p:ext uri="{19B8F6BF-5375-455C-9EA6-DF929625EA0E}">
        <p15:presenceInfo xmlns:p15="http://schemas.microsoft.com/office/powerpoint/2012/main" userId="S-1-5-21-1801674531-2146709945-725345543-475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121"/>
    <a:srgbClr val="F36523"/>
    <a:srgbClr val="034A31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3156" autoAdjust="0"/>
  </p:normalViewPr>
  <p:slideViewPr>
    <p:cSldViewPr>
      <p:cViewPr varScale="1">
        <p:scale>
          <a:sx n="92" d="100"/>
          <a:sy n="92" d="100"/>
        </p:scale>
        <p:origin x="15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24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4" y="4715714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4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95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9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9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84784"/>
            <a:ext cx="6147421" cy="444216"/>
          </a:xfrm>
        </p:spPr>
        <p:txBody>
          <a:bodyPr/>
          <a:lstStyle/>
          <a:p>
            <a:pPr marL="896938"/>
            <a:r>
              <a:rPr lang="cs-CZ" dirty="0"/>
              <a:t>Program rozvoje venkova 2014 - 2020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498290" y="24208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400" b="1" dirty="0">
                <a:solidFill>
                  <a:srgbClr val="034A31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236296" y="6509818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Ing. Jiří Chmel</a:t>
            </a:r>
            <a:endParaRPr lang="cs-CZ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476000"/>
            <a:ext cx="8388480" cy="432000"/>
          </a:xfrm>
        </p:spPr>
        <p:txBody>
          <a:bodyPr/>
          <a:lstStyle/>
          <a:p>
            <a:r>
              <a:rPr lang="cs-CZ" dirty="0" smtClean="0"/>
              <a:t>Informace o RO České Budějovice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4245868" cy="360040"/>
          </a:xfrm>
        </p:spPr>
        <p:txBody>
          <a:bodyPr/>
          <a:lstStyle/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sz="1200" dirty="0" smtClean="0">
                <a:solidFill>
                  <a:schemeClr val="tx1"/>
                </a:solidFill>
              </a:rPr>
              <a:t>Působnost </a:t>
            </a:r>
            <a:r>
              <a:rPr lang="cs-CZ" sz="1200" dirty="0">
                <a:solidFill>
                  <a:schemeClr val="tx1"/>
                </a:solidFill>
              </a:rPr>
              <a:t>v Jihočeském a Plzeňském kraji.</a:t>
            </a:r>
            <a:br>
              <a:rPr lang="cs-CZ" sz="1200" dirty="0">
                <a:solidFill>
                  <a:schemeClr val="tx1"/>
                </a:solidFill>
              </a:rPr>
            </a:b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2"/>
          </p:nvPr>
        </p:nvSpPr>
        <p:spPr>
          <a:xfrm>
            <a:off x="251520" y="2717752"/>
            <a:ext cx="4245868" cy="3146771"/>
          </a:xfrm>
        </p:spPr>
        <p:txBody>
          <a:bodyPr/>
          <a:lstStyle/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500" b="1" u="sng" dirty="0" smtClean="0">
                <a:solidFill>
                  <a:srgbClr val="034A31"/>
                </a:solidFill>
              </a:rPr>
              <a:t>Hlavní </a:t>
            </a:r>
            <a:r>
              <a:rPr lang="cs-CZ" sz="1500" b="1" u="sng" dirty="0">
                <a:solidFill>
                  <a:srgbClr val="034A31"/>
                </a:solidFill>
              </a:rPr>
              <a:t>činnosti RO České Budějovice 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Jednotná </a:t>
            </a:r>
            <a:r>
              <a:rPr lang="cs-CZ" sz="1300" b="1" dirty="0">
                <a:solidFill>
                  <a:srgbClr val="034A31"/>
                </a:solidFill>
              </a:rPr>
              <a:t>žádost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Program </a:t>
            </a:r>
            <a:r>
              <a:rPr lang="cs-CZ" sz="1300" b="1" dirty="0">
                <a:solidFill>
                  <a:srgbClr val="034A31"/>
                </a:solidFill>
              </a:rPr>
              <a:t>rozvoje venkova 2014 – 2020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Operační </a:t>
            </a:r>
            <a:r>
              <a:rPr lang="cs-CZ" sz="1300" b="1" dirty="0">
                <a:solidFill>
                  <a:srgbClr val="034A31"/>
                </a:solidFill>
              </a:rPr>
              <a:t>program Rybářství 2014 – 2020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Národní </a:t>
            </a:r>
            <a:r>
              <a:rPr lang="cs-CZ" sz="1300" b="1" dirty="0">
                <a:solidFill>
                  <a:srgbClr val="034A31"/>
                </a:solidFill>
              </a:rPr>
              <a:t>dotace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LPIS</a:t>
            </a:r>
            <a:endParaRPr lang="cs-CZ" sz="1300" b="1" dirty="0">
              <a:solidFill>
                <a:srgbClr val="034A3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r>
              <a:rPr lang="cs-CZ" sz="1300" b="1" dirty="0" smtClean="0">
                <a:solidFill>
                  <a:srgbClr val="034A31"/>
                </a:solidFill>
              </a:rPr>
              <a:t>- Celostátní </a:t>
            </a:r>
            <a:r>
              <a:rPr lang="cs-CZ" sz="1300" b="1" dirty="0">
                <a:solidFill>
                  <a:srgbClr val="034A31"/>
                </a:solidFill>
              </a:rPr>
              <a:t>síť pro venkov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52936"/>
            <a:ext cx="4175447" cy="3011587"/>
          </a:xfrm>
          <a:prstGeom prst="rect">
            <a:avLst/>
          </a:prstGeom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3959423" cy="216024"/>
          </a:xfrm>
        </p:spPr>
        <p:txBody>
          <a:bodyPr/>
          <a:lstStyle/>
          <a:p>
            <a:r>
              <a:rPr lang="cs-CZ" sz="1200" dirty="0">
                <a:solidFill>
                  <a:schemeClr val="tx1"/>
                </a:solidFill>
              </a:rPr>
              <a:t>Od 1.1.2017  - 167 zaměstnanců</a:t>
            </a:r>
          </a:p>
        </p:txBody>
      </p:sp>
    </p:spTree>
    <p:extLst>
      <p:ext uri="{BB962C8B-B14F-4D97-AF65-F5344CB8AC3E}">
        <p14:creationId xmlns:p14="http://schemas.microsoft.com/office/powerpoint/2010/main" val="36826877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463784"/>
            <a:ext cx="5241404" cy="444216"/>
          </a:xfrm>
        </p:spPr>
        <p:txBody>
          <a:bodyPr/>
          <a:lstStyle/>
          <a:p>
            <a:r>
              <a:rPr lang="cs-CZ" dirty="0" smtClean="0"/>
              <a:t>Program rozvoje venkova 2014 - 2020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527" y="2060848"/>
            <a:ext cx="856594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95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463784"/>
            <a:ext cx="2649347" cy="444216"/>
          </a:xfrm>
        </p:spPr>
        <p:txBody>
          <a:bodyPr/>
          <a:lstStyle/>
          <a:p>
            <a:r>
              <a:rPr lang="cs-CZ" dirty="0" smtClean="0"/>
              <a:t>Příjmová kola PRV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316496" cy="3960440"/>
          </a:xfrm>
        </p:spPr>
        <p:txBody>
          <a:bodyPr/>
          <a:lstStyle/>
          <a:p>
            <a:pPr marL="720725" indent="-720725" algn="just">
              <a:lnSpc>
                <a:spcPts val="1800"/>
              </a:lnSpc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Příjmové kolo		od 29.9.2015	do 12.10.2015</a:t>
            </a:r>
          </a:p>
          <a:p>
            <a:pPr marL="720725" indent="-720725" algn="just">
              <a:lnSpc>
                <a:spcPts val="1800"/>
              </a:lnSpc>
              <a:buAutoNum type="arabicPeriod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720725" indent="-720725" algn="just">
              <a:lnSpc>
                <a:spcPts val="1800"/>
              </a:lnSpc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Příjmové kolo		od 3.5.2016	do 23.5.2016</a:t>
            </a:r>
          </a:p>
          <a:p>
            <a:pPr marL="720725" indent="-720725" algn="just">
              <a:lnSpc>
                <a:spcPts val="1800"/>
              </a:lnSpc>
              <a:buAutoNum type="arabicPeriod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720725" indent="-720725" algn="just">
              <a:lnSpc>
                <a:spcPts val="1800"/>
              </a:lnSpc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Příjmové kolo		od 11.10.2016	do 31.10.2016</a:t>
            </a:r>
          </a:p>
          <a:p>
            <a:pPr marL="720725" indent="-720725" algn="just">
              <a:lnSpc>
                <a:spcPts val="1800"/>
              </a:lnSpc>
              <a:buAutoNum type="arabicPeriod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720725" indent="-720725" algn="just">
              <a:lnSpc>
                <a:spcPts val="1800"/>
              </a:lnSpc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Příjmové kolo 		od 4.4.2017	do 24.4.2017</a:t>
            </a:r>
          </a:p>
          <a:p>
            <a:pPr marL="720725" indent="-720725" algn="just">
              <a:lnSpc>
                <a:spcPts val="1800"/>
              </a:lnSpc>
              <a:buAutoNum type="arabicPeriod"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1800"/>
              </a:lnSpc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ts val="1800"/>
              </a:lnSpc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18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Kontinuální příjem	PRV	4.3.1. Pozemkové úpravy</a:t>
            </a:r>
            <a:r>
              <a:rPr lang="cs-CZ" sz="1400" dirty="0" smtClean="0">
                <a:solidFill>
                  <a:schemeClr val="tx1"/>
                </a:solidFill>
              </a:rPr>
              <a:t>	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32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152457" cy="444216"/>
          </a:xfrm>
        </p:spPr>
        <p:txBody>
          <a:bodyPr/>
          <a:lstStyle/>
          <a:p>
            <a:r>
              <a:rPr lang="cs-CZ" dirty="0" smtClean="0"/>
              <a:t>Počet přijatých/doporučených/nedoporučených Žádostí PRV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316496" cy="3960440"/>
          </a:xfrm>
        </p:spPr>
        <p:txBody>
          <a:bodyPr/>
          <a:lstStyle/>
          <a:p>
            <a:pPr marL="1828800" lvl="4" indent="0"/>
            <a:r>
              <a:rPr lang="cs-CZ" sz="1500" dirty="0" smtClean="0">
                <a:solidFill>
                  <a:schemeClr val="tx1"/>
                </a:solidFill>
              </a:rPr>
              <a:t>	     Zaregistrované	    </a:t>
            </a:r>
            <a:r>
              <a:rPr lang="cs-CZ" sz="1500" dirty="0" err="1" smtClean="0">
                <a:solidFill>
                  <a:schemeClr val="tx1"/>
                </a:solidFill>
              </a:rPr>
              <a:t>Doporučené+náhradníci</a:t>
            </a:r>
            <a:endParaRPr lang="cs-CZ" sz="1500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cs-CZ" sz="2000" dirty="0" smtClean="0">
                <a:solidFill>
                  <a:schemeClr val="tx1"/>
                </a:solidFill>
              </a:rPr>
              <a:t>Příjmové kolo 		691		585	</a:t>
            </a:r>
          </a:p>
          <a:p>
            <a:pPr>
              <a:buAutoNum type="arabicPeriod"/>
            </a:pPr>
            <a:r>
              <a:rPr lang="cs-CZ" sz="2000" dirty="0" smtClean="0">
                <a:solidFill>
                  <a:schemeClr val="tx1"/>
                </a:solidFill>
              </a:rPr>
              <a:t>Příjmové kolo		337		332</a:t>
            </a:r>
          </a:p>
          <a:p>
            <a:pPr>
              <a:buAutoNum type="arabicPeriod"/>
            </a:pPr>
            <a:r>
              <a:rPr lang="cs-CZ" sz="2000" dirty="0" smtClean="0">
                <a:solidFill>
                  <a:schemeClr val="tx1"/>
                </a:solidFill>
              </a:rPr>
              <a:t>Příjmové kolo		1148		616 (-354 čekatelé)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000" dirty="0" smtClean="0">
                <a:solidFill>
                  <a:schemeClr val="tx1"/>
                </a:solidFill>
              </a:rPr>
              <a:t>Příjmové kolo		309		254 (+354 </a:t>
            </a:r>
            <a:r>
              <a:rPr lang="cs-CZ" sz="2000" dirty="0">
                <a:solidFill>
                  <a:schemeClr val="tx1"/>
                </a:solidFill>
              </a:rPr>
              <a:t>čekatelé)</a:t>
            </a:r>
          </a:p>
          <a:p>
            <a:pPr>
              <a:buAutoNum type="arabicPeriod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cs-CZ" sz="2000" dirty="0" smtClean="0">
                <a:solidFill>
                  <a:schemeClr val="tx1"/>
                </a:solidFill>
              </a:rPr>
              <a:t>Kontinuální příjem		27		27</a:t>
            </a:r>
          </a:p>
          <a:p>
            <a:pPr marL="0" indent="0"/>
            <a:r>
              <a:rPr lang="cs-CZ" sz="2000" dirty="0" smtClean="0">
                <a:solidFill>
                  <a:schemeClr val="tx1"/>
                </a:solidFill>
              </a:rPr>
              <a:t>Celkem 			2512		2190</a:t>
            </a:r>
          </a:p>
          <a:p>
            <a:pPr marL="0" indent="0"/>
            <a:endParaRPr lang="cs-CZ" sz="2000" dirty="0" smtClean="0">
              <a:solidFill>
                <a:schemeClr val="tx1"/>
              </a:solidFill>
            </a:endParaRPr>
          </a:p>
          <a:p>
            <a:pPr marL="0" indent="0"/>
            <a:endParaRPr lang="cs-CZ" sz="2000" dirty="0">
              <a:solidFill>
                <a:schemeClr val="tx1"/>
              </a:solidFill>
            </a:endParaRPr>
          </a:p>
          <a:p>
            <a:pPr marL="0" indent="0"/>
            <a:r>
              <a:rPr lang="cs-CZ" sz="2000" dirty="0" smtClean="0">
                <a:solidFill>
                  <a:schemeClr val="tx1"/>
                </a:solidFill>
              </a:rPr>
              <a:t>Nedoporučené	322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9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86785"/>
            <a:ext cx="5406512" cy="721215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Žádosti PRV (doporučené + náhradníci)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pPr marL="0" indent="0"/>
            <a:r>
              <a:rPr lang="cs-CZ" sz="2000" b="1" dirty="0" smtClean="0">
                <a:solidFill>
                  <a:schemeClr val="tx1"/>
                </a:solidFill>
              </a:rPr>
              <a:t>Vybrané </a:t>
            </a:r>
            <a:r>
              <a:rPr lang="cs-CZ" sz="2000" b="1" dirty="0">
                <a:solidFill>
                  <a:schemeClr val="tx1"/>
                </a:solidFill>
              </a:rPr>
              <a:t>operace (všechna příjmová kola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4.1.1. Investice do zemědělských podniků			1436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6.1.1. Zahájení činnosti mladých zemědělců			277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8.6.1. Technika a technologie pro lesní hospodářství		179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4.3.2. Lesnická infrastruktura					156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6.4.1. Investice do nezemědělských činností			145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4.2.1. Zpracování a uvádění na trh zemědělských produktů	93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6.4.2. Podpora agroturistiky					67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8.5.2. Neproduktivní investice v lesích				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8.6.2. Technické vybavení dřevozpracujících provozoven	31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/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4014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7967" y="2966174"/>
            <a:ext cx="3123836" cy="474994"/>
          </a:xfrm>
        </p:spPr>
        <p:txBody>
          <a:bodyPr/>
          <a:lstStyle/>
          <a:p>
            <a:pPr algn="ctr"/>
            <a:r>
              <a:rPr lang="cs-CZ" sz="2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3133</TotalTime>
  <Words>97</Words>
  <Application>Microsoft Office PowerPoint</Application>
  <PresentationFormat>Předvádění na obrazovce (4:3)</PresentationFormat>
  <Paragraphs>67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Times New Roman</vt:lpstr>
      <vt:lpstr>Verdana</vt:lpstr>
      <vt:lpstr>Wingdings</vt:lpstr>
      <vt:lpstr>Šablona pro prezentace SZIF</vt:lpstr>
      <vt:lpstr>Program rozvoje venkova 2014 - 2020</vt:lpstr>
      <vt:lpstr>Informace o RO České Budějovice</vt:lpstr>
      <vt:lpstr>Program rozvoje venkova 2014 - 2020</vt:lpstr>
      <vt:lpstr>Příjmová kola PRV</vt:lpstr>
      <vt:lpstr>Počet přijatých/doporučených/nedoporučených Žádostí PRV</vt:lpstr>
      <vt:lpstr> Žádosti PRV (doporučené + náhradníci)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Havel Kupcová Kamila Ing.</cp:lastModifiedBy>
  <cp:revision>264</cp:revision>
  <cp:lastPrinted>2017-06-19T12:39:29Z</cp:lastPrinted>
  <dcterms:created xsi:type="dcterms:W3CDTF">2015-03-03T08:34:53Z</dcterms:created>
  <dcterms:modified xsi:type="dcterms:W3CDTF">2017-06-19T12:39:51Z</dcterms:modified>
</cp:coreProperties>
</file>