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84" r:id="rId3"/>
    <p:sldId id="302" r:id="rId4"/>
    <p:sldId id="259" r:id="rId5"/>
    <p:sldId id="263" r:id="rId6"/>
    <p:sldId id="264" r:id="rId7"/>
    <p:sldId id="260" r:id="rId8"/>
    <p:sldId id="275" r:id="rId9"/>
    <p:sldId id="262" r:id="rId10"/>
    <p:sldId id="303" r:id="rId11"/>
    <p:sldId id="273" r:id="rId12"/>
    <p:sldId id="301" r:id="rId13"/>
    <p:sldId id="304" r:id="rId14"/>
    <p:sldId id="298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606" autoAdjust="0"/>
  </p:normalViewPr>
  <p:slideViewPr>
    <p:cSldViewPr>
      <p:cViewPr>
        <p:scale>
          <a:sx n="76" d="100"/>
          <a:sy n="76" d="100"/>
        </p:scale>
        <p:origin x="-1206" y="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08D495-9828-4412-BC6E-5484A858B0D9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9A5D4B-ECEB-401F-92D7-206DD8D9E7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1140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A5D4B-ECEB-401F-92D7-206DD8D9E72C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3221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8505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0351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2148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6133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7479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1466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1581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6713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0575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336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5462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000"/>
            <a:lum/>
          </a:blip>
          <a:srcRect/>
          <a:stretch>
            <a:fillRect l="-6000" t="-2000" r="-6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5182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mseu.mssf.cz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cs-CZ" sz="1000" b="1" dirty="0"/>
          </a:p>
          <a:p>
            <a:pPr marL="0" indent="0" algn="ctr">
              <a:buNone/>
            </a:pPr>
            <a:r>
              <a:rPr lang="cs-CZ" sz="4000" b="1" dirty="0"/>
              <a:t>SEMINÁŘ PRO ŽADATELE</a:t>
            </a:r>
          </a:p>
          <a:p>
            <a:pPr marL="0" indent="0" algn="ctr">
              <a:buNone/>
            </a:pPr>
            <a:endParaRPr lang="cs-CZ" sz="2800" dirty="0"/>
          </a:p>
          <a:p>
            <a:pPr marL="0" indent="0" algn="ctr">
              <a:buNone/>
            </a:pPr>
            <a:r>
              <a:rPr lang="cs-CZ" sz="2800" dirty="0"/>
              <a:t>Integrovaný regionální operační program</a:t>
            </a:r>
          </a:p>
          <a:p>
            <a:pPr marL="0" indent="0" algn="ctr">
              <a:buNone/>
            </a:pPr>
            <a:endParaRPr lang="cs-CZ" sz="2400" b="1" dirty="0"/>
          </a:p>
          <a:p>
            <a:pPr marL="0" indent="0" algn="ctr">
              <a:buNone/>
            </a:pPr>
            <a:r>
              <a:rPr lang="cs-CZ" sz="4000" b="1" dirty="0"/>
              <a:t>INFRASTRUKTURA PRO VZDĚLÁVÁNÍ</a:t>
            </a:r>
          </a:p>
          <a:p>
            <a:pPr marL="0" indent="0" algn="ctr">
              <a:buNone/>
            </a:pPr>
            <a:r>
              <a:rPr lang="cs-CZ" b="1" dirty="0"/>
              <a:t> </a:t>
            </a:r>
            <a:r>
              <a:rPr lang="cs-CZ" sz="2800" dirty="0"/>
              <a:t>(předškolní, základní, zájmové a neformální vzdělávání)</a:t>
            </a:r>
          </a:p>
          <a:p>
            <a:pPr marL="0" indent="0">
              <a:buNone/>
            </a:pPr>
            <a:endParaRPr lang="cs-CZ" sz="1100" dirty="0" smtClean="0"/>
          </a:p>
          <a:p>
            <a:pPr marL="0" indent="0">
              <a:buNone/>
            </a:pPr>
            <a:r>
              <a:rPr lang="cs-CZ" sz="1100" dirty="0" smtClean="0"/>
              <a:t>Zlepšení </a:t>
            </a:r>
            <a:r>
              <a:rPr lang="cs-CZ" sz="1100" dirty="0"/>
              <a:t>řídících a administrativních schopností MAS Lužnice, </a:t>
            </a:r>
            <a:r>
              <a:rPr lang="cs-CZ" sz="1100" dirty="0" err="1"/>
              <a:t>z.s</a:t>
            </a:r>
            <a:endParaRPr lang="cs-CZ" sz="1100" dirty="0"/>
          </a:p>
          <a:p>
            <a:pPr marL="0" indent="0">
              <a:buNone/>
            </a:pPr>
            <a:r>
              <a:rPr lang="cs-CZ" sz="1100" dirty="0"/>
              <a:t>Registrační číslo</a:t>
            </a:r>
            <a:r>
              <a:rPr lang="cs-CZ" sz="1100"/>
              <a:t>: </a:t>
            </a:r>
            <a:r>
              <a:rPr lang="cs-CZ" sz="1100" smtClean="0"/>
              <a:t>CZ.06.4.59/0.0/0.0/15_003/0001904</a:t>
            </a:r>
            <a:endParaRPr lang="cs-CZ" sz="1100" dirty="0"/>
          </a:p>
          <a:p>
            <a:pPr marL="0" indent="0" algn="ctr">
              <a:buNone/>
            </a:pPr>
            <a:endParaRPr lang="cs-CZ" sz="28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04664"/>
            <a:ext cx="7344816" cy="806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2852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146329F3-57F0-44B2-8FBB-C1B4642FE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INDIKÁTORY</a:t>
            </a:r>
            <a:r>
              <a:rPr lang="cs-CZ" b="1" dirty="0"/>
              <a:t/>
            </a:r>
            <a:br>
              <a:rPr lang="cs-CZ" b="1" dirty="0"/>
            </a:br>
            <a:r>
              <a:rPr lang="cs-CZ" sz="2600" b="1" dirty="0"/>
              <a:t>INFRASTRUKTURA PRO VZDĚLÁVÁNÍ</a:t>
            </a:r>
            <a:endParaRPr lang="cs-CZ" sz="2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0D036F98-63A7-4D42-BF17-C4DC5D75C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cs-CZ" sz="3600" b="1" dirty="0"/>
              <a:t>Ukázka výčtu indikátorů:</a:t>
            </a:r>
          </a:p>
          <a:p>
            <a:pPr marL="0" indent="0" algn="just">
              <a:buNone/>
            </a:pPr>
            <a:r>
              <a:rPr lang="cs-CZ" sz="3400" dirty="0"/>
              <a:t>Žadatel je povinen zavázat se k výběru a naplnění následujících indikátorů:</a:t>
            </a:r>
          </a:p>
          <a:p>
            <a:pPr marL="0" indent="0" algn="just">
              <a:buNone/>
            </a:pPr>
            <a:endParaRPr lang="cs-CZ" sz="1050" dirty="0"/>
          </a:p>
          <a:p>
            <a:pPr marL="360363" indent="0" algn="just">
              <a:buNone/>
            </a:pPr>
            <a:r>
              <a:rPr lang="cs-CZ" sz="3400" b="1" dirty="0"/>
              <a:t>Pro všechny aktivity</a:t>
            </a:r>
          </a:p>
          <a:p>
            <a:pPr marL="360363" indent="0" algn="just">
              <a:buNone/>
            </a:pPr>
            <a:r>
              <a:rPr lang="cs-CZ" b="1" spc="-20" dirty="0"/>
              <a:t>5 00 00 Počet podpořených vzdělávacích zařízení   </a:t>
            </a:r>
            <a:r>
              <a:rPr lang="cs-CZ" spc="-20" dirty="0"/>
              <a:t>- výchozí hodnota je nulová</a:t>
            </a:r>
          </a:p>
          <a:p>
            <a:pPr marL="360363" indent="0" algn="just">
              <a:buNone/>
            </a:pPr>
            <a:r>
              <a:rPr lang="cs-CZ" b="1" dirty="0"/>
              <a:t>5 00 01 Kapacita podporovaných zařízení péče o děti nebo vzdělávacích zařízení </a:t>
            </a:r>
            <a:r>
              <a:rPr lang="cs-CZ" dirty="0"/>
              <a:t>– výchozí hodnota je nulová</a:t>
            </a:r>
          </a:p>
          <a:p>
            <a:pPr marL="360363" indent="0" algn="just">
              <a:buNone/>
            </a:pPr>
            <a:r>
              <a:rPr lang="cs-CZ" sz="1000" dirty="0"/>
              <a:t>    </a:t>
            </a:r>
          </a:p>
          <a:p>
            <a:pPr marL="360363" indent="0" algn="just">
              <a:buNone/>
            </a:pPr>
            <a:r>
              <a:rPr lang="cs-CZ" sz="3400" b="1" dirty="0"/>
              <a:t>Infrastruktura pro předškolní vzdělávání   </a:t>
            </a:r>
          </a:p>
          <a:p>
            <a:pPr marL="360363" indent="0" algn="just">
              <a:buNone/>
            </a:pPr>
            <a:r>
              <a:rPr lang="cs-CZ" b="1" dirty="0"/>
              <a:t>5 01 20 Počet osob využívající zařízení péče o děti do 3 let </a:t>
            </a:r>
            <a:r>
              <a:rPr lang="cs-CZ" dirty="0"/>
              <a:t>– výchozí hodnota platná k datu začátku školního roku, ve kterém je podávána žádost o podporu, cílová hodnota orientační – k datu začátku školního roku, který následuje po ukončení projektu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48483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POVINNÉ PŘÍLOHY ŽÁDOSTI O PODPORU</a:t>
            </a:r>
            <a:br>
              <a:rPr lang="cs-CZ" sz="3200" b="1" dirty="0"/>
            </a:br>
            <a:r>
              <a:rPr lang="cs-CZ" sz="2600" b="1" dirty="0"/>
              <a:t>INFRASTRUKTURA PRO VZDĚLÁVÁNÍ</a:t>
            </a:r>
            <a:endParaRPr lang="cs-CZ" sz="2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7638"/>
            <a:ext cx="8507288" cy="5440362"/>
          </a:xfrm>
        </p:spPr>
        <p:txBody>
          <a:bodyPr>
            <a:normAutofit fontScale="62500" lnSpcReduction="2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cs-CZ" dirty="0"/>
              <a:t>Plná moc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cs-CZ" dirty="0"/>
              <a:t>Zadávací a výběrová řízení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cs-CZ" dirty="0"/>
              <a:t>Doklady o právní subjektivitě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cs-CZ" dirty="0"/>
              <a:t>Studie proveditelnosti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cs-CZ" dirty="0"/>
              <a:t>Doklad o prokázání právních vztahů k majetku, který je předmětem projektu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cs-CZ" dirty="0"/>
              <a:t>Územní rozhodnutí s nabytím právní moci nebo územní souhlas nebo účinná veřejnoprávní smlouva nahrazující územní řízení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cs-CZ" dirty="0"/>
              <a:t>Žádost o stavební povolení nebo ohlášení, případně stavební povolení s nabytím právní moci nebo souhlas s provedením ohlášeného stavebního záměru nebo veřejnoprávní smlouva nahrazující stavební povolení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cs-CZ" dirty="0"/>
              <a:t>Projektová dokumentace pro vydání stavebního povolení nebo pro ohlášení stavby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cs-CZ" dirty="0"/>
              <a:t>Položkový rozpočet stavby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cs-CZ" dirty="0"/>
              <a:t>Výpočet čistých jiných peněžních příjmů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cs-CZ" dirty="0"/>
              <a:t>Čestné prohlášení o skutečném majiteli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cs-CZ" dirty="0"/>
              <a:t>Výpis z Rejstříku škol a školských zařízení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cs-CZ" dirty="0"/>
              <a:t>Stanovisko Krajské hygienické stanice ke kapacitě školy (MŠ)</a:t>
            </a:r>
          </a:p>
        </p:txBody>
      </p:sp>
    </p:spTree>
    <p:extLst>
      <p:ext uri="{BB962C8B-B14F-4D97-AF65-F5344CB8AC3E}">
        <p14:creationId xmlns:p14="http://schemas.microsoft.com/office/powerpoint/2010/main" val="2660695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ZÁKLADNÍ INFORMACE K VÝZVĚ</a:t>
            </a:r>
            <a:r>
              <a:rPr lang="cs-CZ" b="1" dirty="0"/>
              <a:t/>
            </a:r>
            <a:br>
              <a:rPr lang="cs-CZ" b="1" dirty="0"/>
            </a:br>
            <a:r>
              <a:rPr lang="cs-CZ" sz="2600" b="1" dirty="0"/>
              <a:t>INFRASTRUKTURA PRO VZDĚLÁVÁNÍ</a:t>
            </a:r>
            <a:endParaRPr lang="cs-CZ" sz="2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5141168"/>
          </a:xfrm>
        </p:spPr>
        <p:txBody>
          <a:bodyPr>
            <a:normAutofit fontScale="77500" lnSpcReduction="20000"/>
          </a:bodyPr>
          <a:lstStyle/>
          <a:p>
            <a:r>
              <a:rPr lang="cs-CZ" b="1" dirty="0"/>
              <a:t>Vyhlášení výzvy: </a:t>
            </a:r>
            <a:r>
              <a:rPr lang="cs-CZ" dirty="0"/>
              <a:t>únor – březen 2018</a:t>
            </a:r>
          </a:p>
          <a:p>
            <a:r>
              <a:rPr lang="cs-CZ" b="1" dirty="0"/>
              <a:t>Příjem žádostí o podporu </a:t>
            </a:r>
            <a:r>
              <a:rPr lang="cs-CZ" dirty="0"/>
              <a:t>– min. 4 týdny</a:t>
            </a:r>
          </a:p>
          <a:p>
            <a:r>
              <a:rPr lang="cs-CZ" b="1" dirty="0"/>
              <a:t>Datum zahájení realizace projektu: </a:t>
            </a:r>
            <a:r>
              <a:rPr lang="cs-CZ" dirty="0"/>
              <a:t>nejdříve 1. ledna 2014</a:t>
            </a:r>
          </a:p>
          <a:p>
            <a:r>
              <a:rPr lang="cs-CZ" b="1" dirty="0"/>
              <a:t>Datum ukončení realizace projektu: </a:t>
            </a:r>
            <a:r>
              <a:rPr lang="cs-CZ" dirty="0"/>
              <a:t>29. 3. 2019</a:t>
            </a:r>
            <a:endParaRPr lang="cs-CZ" dirty="0">
              <a:sym typeface="Wingdings" panose="05000000000000000000" pitchFamily="2" charset="2"/>
            </a:endParaRPr>
          </a:p>
          <a:p>
            <a:endParaRPr lang="cs-CZ" dirty="0">
              <a:sym typeface="Wingdings" panose="05000000000000000000" pitchFamily="2" charset="2"/>
            </a:endParaRPr>
          </a:p>
          <a:p>
            <a:r>
              <a:rPr lang="cs-CZ" b="1" dirty="0">
                <a:sym typeface="Wingdings" panose="05000000000000000000" pitchFamily="2" charset="2"/>
              </a:rPr>
              <a:t>Celková částka dotace z EFRR pro výzvu: </a:t>
            </a:r>
            <a:r>
              <a:rPr lang="cs-CZ" dirty="0">
                <a:sym typeface="Wingdings" panose="05000000000000000000" pitchFamily="2" charset="2"/>
              </a:rPr>
              <a:t>11 946 040</a:t>
            </a:r>
          </a:p>
          <a:p>
            <a:r>
              <a:rPr lang="cs-CZ" b="1" dirty="0">
                <a:sym typeface="Wingdings" panose="05000000000000000000" pitchFamily="2" charset="2"/>
              </a:rPr>
              <a:t>Minimální výše celkových způsobilých výdajů: </a:t>
            </a:r>
            <a:r>
              <a:rPr lang="cs-CZ" dirty="0">
                <a:sym typeface="Wingdings" panose="05000000000000000000" pitchFamily="2" charset="2"/>
              </a:rPr>
              <a:t>100 000 Kč</a:t>
            </a:r>
          </a:p>
          <a:p>
            <a:r>
              <a:rPr lang="cs-CZ" b="1" dirty="0">
                <a:sym typeface="Wingdings" panose="05000000000000000000" pitchFamily="2" charset="2"/>
              </a:rPr>
              <a:t>Maximální výše celkových způsobilých výdajů: </a:t>
            </a:r>
            <a:r>
              <a:rPr lang="cs-CZ" dirty="0">
                <a:sym typeface="Wingdings" panose="05000000000000000000" pitchFamily="2" charset="2"/>
              </a:rPr>
              <a:t>3 000 000 Kč</a:t>
            </a:r>
          </a:p>
          <a:p>
            <a:endParaRPr lang="cs-CZ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marL="0" indent="0" algn="ctr">
              <a:buNone/>
            </a:pPr>
            <a:r>
              <a:rPr lang="cs-CZ" b="1" dirty="0">
                <a:sym typeface="Wingdings" panose="05000000000000000000" pitchFamily="2" charset="2"/>
              </a:rPr>
              <a:t>VÝŠE PODPORY: 95 % (5 % ŽADATEL)</a:t>
            </a:r>
          </a:p>
          <a:p>
            <a:pPr marL="0" indent="0" algn="ctr">
              <a:buNone/>
            </a:pPr>
            <a:endParaRPr lang="cs-CZ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2800" dirty="0">
                <a:sym typeface="Wingdings" panose="05000000000000000000" pitchFamily="2" charset="2"/>
              </a:rPr>
              <a:t>veškeré informace k Výzvě (dokumentace, pravidla apod.) jsou uvedeny na webových stránkách MAS Lužnice</a:t>
            </a:r>
            <a:endParaRPr lang="cs-CZ" sz="28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434834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C53E44E9-5B28-4209-ABCF-90CEA25EB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46929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b="1" dirty="0"/>
              <a:t>INFORMAČNÍ SYSTÉM MS2014+</a:t>
            </a:r>
            <a:r>
              <a:rPr lang="cs-CZ" sz="4800" b="1" dirty="0"/>
              <a:t/>
            </a:r>
            <a:br>
              <a:rPr lang="cs-CZ" sz="4800" b="1" dirty="0"/>
            </a:br>
            <a:r>
              <a:rPr lang="cs-CZ" sz="2600" b="1" dirty="0" smtClean="0"/>
              <a:t>INFRASTRUKTURA PRO VZDĚLÁVÁNÍ</a:t>
            </a:r>
            <a:endParaRPr lang="cs-CZ" sz="2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4F792E64-B2C0-46BA-B833-C721C8C69F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r>
              <a:rPr lang="cs-CZ" sz="2200" dirty="0"/>
              <a:t>je určen pro zadávání žádostí o podporu a správu projektů po celou dobu jejich životního cyklu</a:t>
            </a:r>
            <a:endParaRPr lang="cs-CZ" sz="2600" dirty="0"/>
          </a:p>
        </p:txBody>
      </p:sp>
      <p:pic>
        <p:nvPicPr>
          <p:cNvPr id="4" name="Zástupný symbol pro obsah 6">
            <a:extLst>
              <a:ext uri="{FF2B5EF4-FFF2-40B4-BE49-F238E27FC236}">
                <a16:creationId xmlns="" xmlns:a16="http://schemas.microsoft.com/office/drawing/2014/main" id="{5A89B014-C90D-479A-AA92-1135EAE4229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5499"/>
          <a:stretch/>
        </p:blipFill>
        <p:spPr>
          <a:xfrm>
            <a:off x="617390" y="2420888"/>
            <a:ext cx="8050085" cy="427707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5" name="Šipka: doprava 4">
            <a:extLst>
              <a:ext uri="{FF2B5EF4-FFF2-40B4-BE49-F238E27FC236}">
                <a16:creationId xmlns="" xmlns:a16="http://schemas.microsoft.com/office/drawing/2014/main" id="{9D688BB7-DE8A-417B-AF1D-315E4F56EBA9}"/>
              </a:ext>
            </a:extLst>
          </p:cNvPr>
          <p:cNvSpPr/>
          <p:nvPr/>
        </p:nvSpPr>
        <p:spPr>
          <a:xfrm rot="7610510">
            <a:off x="7892956" y="3627883"/>
            <a:ext cx="1152128" cy="288032"/>
          </a:xfrm>
          <a:prstGeom prst="rightArrow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ovéPole 6">
            <a:extLst>
              <a:ext uri="{FF2B5EF4-FFF2-40B4-BE49-F238E27FC236}">
                <a16:creationId xmlns="" xmlns:a16="http://schemas.microsoft.com/office/drawing/2014/main" id="{BB5791D0-1E73-44C9-B44A-EC6DC9EB7530}"/>
              </a:ext>
            </a:extLst>
          </p:cNvPr>
          <p:cNvSpPr txBox="1"/>
          <p:nvPr/>
        </p:nvSpPr>
        <p:spPr>
          <a:xfrm>
            <a:off x="4840000" y="2006539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u="sng" dirty="0">
                <a:hlinkClick r:id="rId3"/>
              </a:rPr>
              <a:t>https://mseu.mssf.cz/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21441826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Děkujeme za pozornost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87624" y="3861048"/>
            <a:ext cx="7088832" cy="1752600"/>
          </a:xfrm>
        </p:spPr>
        <p:txBody>
          <a:bodyPr/>
          <a:lstStyle/>
          <a:p>
            <a:r>
              <a:rPr lang="cs-CZ" sz="2800" dirty="0">
                <a:solidFill>
                  <a:schemeClr val="tx1"/>
                </a:solidFill>
              </a:rPr>
              <a:t>MAS Lužnice, </a:t>
            </a:r>
            <a:r>
              <a:rPr lang="cs-CZ" sz="2800" dirty="0" err="1">
                <a:solidFill>
                  <a:schemeClr val="tx1"/>
                </a:solidFill>
              </a:rPr>
              <a:t>z.s</a:t>
            </a:r>
            <a:r>
              <a:rPr lang="cs-CZ" sz="2800" dirty="0">
                <a:solidFill>
                  <a:schemeClr val="tx1"/>
                </a:solidFill>
              </a:rPr>
              <a:t>., Sudoměřice u Bechyně 105,</a:t>
            </a:r>
          </a:p>
          <a:p>
            <a:r>
              <a:rPr lang="cs-CZ" sz="2800" dirty="0">
                <a:solidFill>
                  <a:schemeClr val="tx1"/>
                </a:solidFill>
              </a:rPr>
              <a:t>www.masluznice.bechynsko.cz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99702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OPRÁVNĚNÍ ŽADATELÉ</a:t>
            </a:r>
            <a:r>
              <a:rPr lang="cs-CZ" sz="3600" b="1" dirty="0"/>
              <a:t/>
            </a:r>
            <a:br>
              <a:rPr lang="cs-CZ" sz="3600" b="1" dirty="0"/>
            </a:br>
            <a:r>
              <a:rPr lang="cs-CZ" sz="2600" b="1" dirty="0"/>
              <a:t>INFRASTRUKTURA PRO VZDĚLÁVÁNÍ</a:t>
            </a:r>
            <a:endParaRPr lang="cs-CZ" sz="2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2800" dirty="0"/>
              <a:t>obce</a:t>
            </a:r>
          </a:p>
          <a:p>
            <a:pPr algn="just"/>
            <a:r>
              <a:rPr lang="cs-CZ" sz="2800" dirty="0"/>
              <a:t>organizace zřizované nebo zakládané obcemi</a:t>
            </a:r>
          </a:p>
          <a:p>
            <a:pPr algn="just"/>
            <a:r>
              <a:rPr lang="cs-CZ" sz="2800" dirty="0"/>
              <a:t>zařízení péče o děti do 3 let</a:t>
            </a:r>
          </a:p>
          <a:p>
            <a:pPr algn="just"/>
            <a:r>
              <a:rPr lang="cs-CZ" sz="2800" dirty="0"/>
              <a:t>školy a školská zařízení v oblasti předškolního </a:t>
            </a:r>
            <a:br>
              <a:rPr lang="cs-CZ" sz="2800" dirty="0"/>
            </a:br>
            <a:r>
              <a:rPr lang="cs-CZ" sz="2800" dirty="0"/>
              <a:t>a základního vzdělávání</a:t>
            </a:r>
          </a:p>
          <a:p>
            <a:pPr algn="just"/>
            <a:r>
              <a:rPr lang="cs-CZ" sz="2800" dirty="0"/>
              <a:t>další subjekty podílející se na realizaci vzdělávacích aktivit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9653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DB7D27A4-3340-453C-83D8-B8E0889E2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PODPOROVANÉ AKTIVITY</a:t>
            </a:r>
            <a:r>
              <a:rPr lang="cs-CZ" dirty="0"/>
              <a:t/>
            </a:r>
            <a:br>
              <a:rPr lang="cs-CZ" dirty="0"/>
            </a:br>
            <a:r>
              <a:rPr lang="cs-CZ" sz="2600" b="1" dirty="0"/>
              <a:t>INFRASTRUKTURA PRO VZDĚLÁVÁNÍ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BA8023C3-5EBE-4FE0-AA5C-D68DAC0EEC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3000" b="1" dirty="0"/>
              <a:t>HLAVNÍ AKTIVITY</a:t>
            </a:r>
          </a:p>
          <a:p>
            <a:pPr marL="0" indent="0">
              <a:buNone/>
            </a:pPr>
            <a:endParaRPr lang="cs-CZ" sz="1000" b="1" dirty="0"/>
          </a:p>
          <a:p>
            <a:pPr marL="449263" indent="-358775"/>
            <a:r>
              <a:rPr lang="cs-CZ" sz="2800" dirty="0"/>
              <a:t>Infrastruktura pro předškolní vzdělávání</a:t>
            </a:r>
          </a:p>
          <a:p>
            <a:pPr marL="449263" indent="-358775">
              <a:buNone/>
            </a:pPr>
            <a:endParaRPr lang="cs-CZ" sz="2800" dirty="0"/>
          </a:p>
          <a:p>
            <a:pPr marL="449263" indent="-358775"/>
            <a:r>
              <a:rPr lang="cs-CZ" sz="2800" dirty="0"/>
              <a:t>Infrastruktura pro základní vzdělávání</a:t>
            </a:r>
          </a:p>
          <a:p>
            <a:pPr marL="449263" indent="-358775">
              <a:buNone/>
            </a:pPr>
            <a:endParaRPr lang="cs-CZ" sz="2800" dirty="0"/>
          </a:p>
          <a:p>
            <a:pPr marL="449263" indent="-358775"/>
            <a:r>
              <a:rPr lang="cs-CZ" sz="2800" dirty="0"/>
              <a:t>Infrastruktura pro zájmové, neformální a celoživotní vzdělávání</a:t>
            </a:r>
          </a:p>
        </p:txBody>
      </p:sp>
    </p:spTree>
    <p:extLst>
      <p:ext uri="{BB962C8B-B14F-4D97-AF65-F5344CB8AC3E}">
        <p14:creationId xmlns:p14="http://schemas.microsoft.com/office/powerpoint/2010/main" val="2544170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24036" y="188640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b="1" dirty="0"/>
              <a:t>PŘEDŠKOLNÍ VZDĚLÁVÁNÍ</a:t>
            </a:r>
            <a:br>
              <a:rPr lang="cs-CZ" sz="3200" b="1" dirty="0"/>
            </a:br>
            <a:r>
              <a:rPr lang="cs-CZ" sz="2600" b="1" dirty="0"/>
              <a:t>INFRASTRUKTURA PRO VZDĚLÁVÁNÍ</a:t>
            </a:r>
            <a:endParaRPr lang="cs-CZ" sz="2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31640"/>
            <a:ext cx="8363272" cy="533772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cs-CZ" sz="3100" b="1" dirty="0"/>
              <a:t>Podporované aktivity:</a:t>
            </a:r>
          </a:p>
          <a:p>
            <a:pPr algn="just"/>
            <a:r>
              <a:rPr lang="cs-CZ" sz="3000" dirty="0"/>
              <a:t>stavby a stavební práce spojené s výstavbou nové infrastruktury, včetně vybudování přípojky pro přivedení inženýrských sítí,</a:t>
            </a:r>
          </a:p>
          <a:p>
            <a:pPr algn="just"/>
            <a:r>
              <a:rPr lang="cs-CZ" sz="3000" dirty="0"/>
              <a:t>rekonstrukce a stavební úpravy stávající infrastruktury, včetně zabezpečení bezbariérovosti dle vyhlášky č. 398/2009 Sb. </a:t>
            </a:r>
            <a:br>
              <a:rPr lang="cs-CZ" sz="3000" dirty="0"/>
            </a:br>
            <a:r>
              <a:rPr lang="cs-CZ" sz="3000" dirty="0"/>
              <a:t>o obecných technických požadavcích zabezpečující bezbariérové užívání staveb,</a:t>
            </a:r>
          </a:p>
          <a:p>
            <a:pPr algn="just"/>
            <a:r>
              <a:rPr lang="cs-CZ" sz="3000" dirty="0"/>
              <a:t>nákup pozemků a staveb (nemovitostí),</a:t>
            </a:r>
          </a:p>
          <a:p>
            <a:pPr algn="just"/>
            <a:r>
              <a:rPr lang="cs-CZ" sz="3000" dirty="0"/>
              <a:t>pořízení vybavení budov a učeben,</a:t>
            </a:r>
          </a:p>
          <a:p>
            <a:pPr algn="just"/>
            <a:r>
              <a:rPr lang="cs-CZ" sz="3000" dirty="0"/>
              <a:t>pořízení kompenzačních pomůcek (ne jako samostatný projekt).</a:t>
            </a:r>
          </a:p>
          <a:p>
            <a:pPr marL="0" indent="0" algn="just">
              <a:buNone/>
            </a:pPr>
            <a:endParaRPr lang="cs-CZ" sz="1900" dirty="0"/>
          </a:p>
          <a:p>
            <a:pPr marL="0" indent="0" algn="just">
              <a:buNone/>
            </a:pPr>
            <a:endParaRPr lang="cs-CZ" sz="1900" dirty="0"/>
          </a:p>
          <a:p>
            <a:pPr marL="0" indent="0" algn="just">
              <a:buNone/>
            </a:pPr>
            <a:r>
              <a:rPr lang="cs-CZ" sz="2800" dirty="0"/>
              <a:t>Hlavní zaměření projektu musí být ve vazbě na </a:t>
            </a:r>
            <a:r>
              <a:rPr lang="cs-CZ" sz="2800" b="1" dirty="0"/>
              <a:t>zvýšení nedostatečné kapacity </a:t>
            </a:r>
            <a:r>
              <a:rPr lang="cs-CZ" sz="2800" dirty="0"/>
              <a:t>školního zařízení. </a:t>
            </a:r>
          </a:p>
          <a:p>
            <a:pPr marL="0" indent="0" algn="just">
              <a:buNone/>
            </a:pPr>
            <a:endParaRPr lang="cs-CZ" sz="900" dirty="0"/>
          </a:p>
          <a:p>
            <a:pPr marL="0" indent="0" algn="ctr">
              <a:buNone/>
            </a:pPr>
            <a:r>
              <a:rPr lang="cs-CZ" sz="2800" b="1" spc="-40" dirty="0"/>
              <a:t>Projektové záměry musejí být uvedeny ve Strategickém rámci MAP.</a:t>
            </a:r>
          </a:p>
        </p:txBody>
      </p:sp>
    </p:spTree>
    <p:extLst>
      <p:ext uri="{BB962C8B-B14F-4D97-AF65-F5344CB8AC3E}">
        <p14:creationId xmlns:p14="http://schemas.microsoft.com/office/powerpoint/2010/main" val="2255134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ZÁKLADNÍ VZDĚLÁVÁNÍ</a:t>
            </a:r>
            <a:r>
              <a:rPr lang="cs-CZ" b="1" dirty="0"/>
              <a:t/>
            </a:r>
            <a:br>
              <a:rPr lang="cs-CZ" b="1" dirty="0"/>
            </a:br>
            <a:r>
              <a:rPr lang="cs-CZ" sz="2600" b="1" dirty="0"/>
              <a:t>INFRASTRUKTURA PRO VZDĚLÁVÁNÍ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32373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cs-CZ" sz="2800" b="1" dirty="0"/>
              <a:t>Podporované aktivity:</a:t>
            </a:r>
          </a:p>
          <a:p>
            <a:pPr algn="just"/>
            <a:r>
              <a:rPr lang="cs-CZ" sz="2600" dirty="0"/>
              <a:t>stavby a stavební práce spojené s výstavbou infrastruktury ZŠ, včetně vybudování přípojky pro přivedení inženýrských sítí,</a:t>
            </a:r>
          </a:p>
          <a:p>
            <a:pPr algn="just"/>
            <a:r>
              <a:rPr lang="cs-CZ" sz="2600" dirty="0"/>
              <a:t>rekonstrukce a stavební úpravy stávající infrastruktury, včetně zabezpečení bezbariérovosti dle vyhlášky č. 398/2009 Sb. </a:t>
            </a:r>
            <a:br>
              <a:rPr lang="cs-CZ" sz="2600" dirty="0"/>
            </a:br>
            <a:r>
              <a:rPr lang="cs-CZ" sz="2600" dirty="0"/>
              <a:t>o obecných technických požadavcích zabezpečující bezbariérové užívání staveb,</a:t>
            </a:r>
          </a:p>
          <a:p>
            <a:pPr algn="just"/>
            <a:r>
              <a:rPr lang="cs-CZ" sz="2600" dirty="0"/>
              <a:t>nákup pozemků a staveb (nemovitostí),</a:t>
            </a:r>
          </a:p>
          <a:p>
            <a:pPr algn="just"/>
            <a:r>
              <a:rPr lang="cs-CZ" sz="2600" dirty="0"/>
              <a:t>pořízení vybavení budov a učeben,</a:t>
            </a:r>
          </a:p>
          <a:p>
            <a:pPr algn="just"/>
            <a:r>
              <a:rPr lang="cs-CZ" sz="2600" spc="-20" dirty="0"/>
              <a:t>pořízení kompenzačních pomůcek (ne jako samostatný projekt),</a:t>
            </a:r>
          </a:p>
          <a:p>
            <a:pPr algn="just"/>
            <a:r>
              <a:rPr lang="cs-CZ" sz="2600" dirty="0"/>
              <a:t>zajištění vnitřní konektivity školy a připojení k internetu.</a:t>
            </a:r>
          </a:p>
          <a:p>
            <a:endParaRPr lang="cs-CZ" sz="1900" dirty="0"/>
          </a:p>
          <a:p>
            <a:pPr marL="0" indent="0" algn="just">
              <a:spcBef>
                <a:spcPts val="576"/>
              </a:spcBef>
              <a:buNone/>
            </a:pPr>
            <a:r>
              <a:rPr lang="cs-CZ" sz="2600" dirty="0"/>
              <a:t>Hlavní zaměření projektu musí mít vazbu na </a:t>
            </a:r>
            <a:r>
              <a:rPr lang="cs-CZ" sz="2600" b="1" dirty="0"/>
              <a:t>klíčové kompetence, bezbariérovost a zajištění konektivity a připojení k internetu </a:t>
            </a:r>
            <a:r>
              <a:rPr lang="cs-CZ" sz="2600" dirty="0"/>
              <a:t>(relevantní v případě realizace této aktivity).</a:t>
            </a:r>
          </a:p>
          <a:p>
            <a:pPr marL="0" indent="0">
              <a:buNone/>
            </a:pPr>
            <a:endParaRPr lang="cs-CZ" sz="900" b="1" dirty="0"/>
          </a:p>
          <a:p>
            <a:pPr marL="0" indent="0" algn="ctr">
              <a:buNone/>
            </a:pPr>
            <a:r>
              <a:rPr lang="cs-CZ" sz="2600" b="1" dirty="0"/>
              <a:t>Projektové záměry musejí být uvedeny ve Strategickém rámci MAP.</a:t>
            </a:r>
          </a:p>
        </p:txBody>
      </p:sp>
    </p:spTree>
    <p:extLst>
      <p:ext uri="{BB962C8B-B14F-4D97-AF65-F5344CB8AC3E}">
        <p14:creationId xmlns:p14="http://schemas.microsoft.com/office/powerpoint/2010/main" val="2744144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ZÁJMOVÉ A NEFORMÁLNÍ VZDĚLÁVÁNÍ</a:t>
            </a:r>
            <a:r>
              <a:rPr lang="cs-CZ" sz="3600" b="1" dirty="0"/>
              <a:t/>
            </a:r>
            <a:br>
              <a:rPr lang="cs-CZ" sz="3600" b="1" dirty="0"/>
            </a:br>
            <a:r>
              <a:rPr lang="cs-CZ" sz="2600" b="1" dirty="0"/>
              <a:t>INFRASTRUKTURA PRO VZDĚLÁVÁNÍ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7638"/>
            <a:ext cx="8363272" cy="5251722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cs-CZ" sz="3400" b="1" dirty="0"/>
              <a:t>Podporované aktivity:</a:t>
            </a:r>
          </a:p>
          <a:p>
            <a:pPr algn="just"/>
            <a:r>
              <a:rPr lang="cs-CZ" sz="3300" dirty="0"/>
              <a:t>stavby a stavební práce spojené s vybudováním infrastruktury pro zájmové a neformální vzdělávání,</a:t>
            </a:r>
          </a:p>
          <a:p>
            <a:pPr algn="just"/>
            <a:r>
              <a:rPr lang="cs-CZ" sz="3300" dirty="0"/>
              <a:t>rekonstrukce a stavební úpravy stávající infrastruktury, včetně zabezpečení bezbariérovosti dle vyhlášky č. 398/2009 Sb. </a:t>
            </a:r>
            <a:br>
              <a:rPr lang="cs-CZ" sz="3300" dirty="0"/>
            </a:br>
            <a:r>
              <a:rPr lang="cs-CZ" sz="3300" dirty="0"/>
              <a:t>o obecných technických požadavcích zabezpečující bezbariérové užívání staveb,</a:t>
            </a:r>
          </a:p>
          <a:p>
            <a:pPr algn="just"/>
            <a:r>
              <a:rPr lang="cs-CZ" sz="3300" dirty="0"/>
              <a:t>nákup pozemků a staveb (nemovitostí),</a:t>
            </a:r>
          </a:p>
          <a:p>
            <a:pPr algn="just"/>
            <a:r>
              <a:rPr lang="cs-CZ" sz="3300" dirty="0"/>
              <a:t>pořízení vybavení budov a učeben,</a:t>
            </a:r>
          </a:p>
          <a:p>
            <a:pPr algn="just"/>
            <a:r>
              <a:rPr lang="cs-CZ" sz="3300" dirty="0"/>
              <a:t>pořízení kompenzačních pomůcek (ne jako samostatný projekt).</a:t>
            </a:r>
          </a:p>
          <a:p>
            <a:pPr marL="0" indent="0" algn="just">
              <a:buNone/>
            </a:pPr>
            <a:endParaRPr lang="cs-CZ" sz="2000" dirty="0"/>
          </a:p>
          <a:p>
            <a:pPr marL="0" indent="0" algn="just">
              <a:buNone/>
            </a:pPr>
            <a:endParaRPr lang="cs-CZ" sz="2000" dirty="0"/>
          </a:p>
          <a:p>
            <a:pPr marL="0" indent="0" algn="just">
              <a:buNone/>
            </a:pPr>
            <a:r>
              <a:rPr lang="cs-CZ" sz="3100" dirty="0"/>
              <a:t>Hlavní zaměření projektu musí být ve vazbě na </a:t>
            </a:r>
            <a:r>
              <a:rPr lang="cs-CZ" sz="3100" b="1" dirty="0"/>
              <a:t>zvýšení nedostatečné kapacity </a:t>
            </a:r>
            <a:r>
              <a:rPr lang="cs-CZ" sz="3100" dirty="0"/>
              <a:t>a na zvýšení kvality vzdělávání v </a:t>
            </a:r>
            <a:r>
              <a:rPr lang="cs-CZ" sz="3100" b="1" dirty="0"/>
              <a:t>klíčových kompetencích. </a:t>
            </a:r>
          </a:p>
          <a:p>
            <a:pPr marL="0" indent="0" algn="just">
              <a:buNone/>
            </a:pPr>
            <a:endParaRPr lang="cs-CZ" sz="2800" b="1" dirty="0"/>
          </a:p>
          <a:p>
            <a:pPr marL="0" indent="0" algn="just">
              <a:buNone/>
            </a:pPr>
            <a:r>
              <a:rPr lang="cs-CZ" sz="3100" b="1" spc="-30" dirty="0"/>
              <a:t>Projektové záměry musejí být uvedeny ve Strategickém rámci MAP, KAP.</a:t>
            </a:r>
          </a:p>
          <a:p>
            <a:pPr marL="0" indent="0">
              <a:buNone/>
            </a:pP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445654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3204" y="238230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b="1" dirty="0"/>
              <a:t>VEDLEJŠÍ AKTIVITY – pro všechna opatření</a:t>
            </a:r>
            <a:r>
              <a:rPr lang="cs-CZ" sz="3600" b="1" dirty="0"/>
              <a:t/>
            </a:r>
            <a:br>
              <a:rPr lang="cs-CZ" sz="3600" b="1" dirty="0"/>
            </a:br>
            <a:r>
              <a:rPr lang="cs-CZ" sz="2600" b="1" dirty="0"/>
              <a:t>INFRASTRUKTURA PRO VZDĚLÁVÁNÍ</a:t>
            </a:r>
            <a:endParaRPr lang="cs-CZ" sz="2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381230"/>
            <a:ext cx="8568952" cy="5440362"/>
          </a:xfrm>
        </p:spPr>
        <p:txBody>
          <a:bodyPr>
            <a:noAutofit/>
          </a:bodyPr>
          <a:lstStyle/>
          <a:p>
            <a:pPr algn="just"/>
            <a:r>
              <a:rPr lang="cs-CZ" sz="2100" dirty="0"/>
              <a:t>demolice související s realizací projektu,</a:t>
            </a:r>
            <a:r>
              <a:rPr lang="cs-CZ" sz="2100" b="1" dirty="0"/>
              <a:t> </a:t>
            </a:r>
          </a:p>
          <a:p>
            <a:pPr algn="just"/>
            <a:r>
              <a:rPr lang="cs-CZ" sz="2100" dirty="0"/>
              <a:t>pořízení bezpečnostních prvků a zařízení, osvětlení, elektronického a mechanického zabezpečení (MŠ),</a:t>
            </a:r>
          </a:p>
          <a:p>
            <a:pPr algn="just"/>
            <a:r>
              <a:rPr lang="cs-CZ" sz="2100" dirty="0"/>
              <a:t>pořízení bezpečnostních prvků a zařízení u vstupu do budovy (ZŠ)</a:t>
            </a:r>
          </a:p>
          <a:p>
            <a:pPr algn="just"/>
            <a:r>
              <a:rPr lang="cs-CZ" sz="2100" dirty="0"/>
              <a:t>pořízení herních prvků (MŠ), </a:t>
            </a:r>
          </a:p>
          <a:p>
            <a:pPr algn="just"/>
            <a:r>
              <a:rPr lang="cs-CZ" sz="2100" dirty="0"/>
              <a:t>úpravy venkovního prostranství (přístupové cesty v areálu, zeleň, hřiště </a:t>
            </a:r>
            <a:br>
              <a:rPr lang="cs-CZ" sz="2100" dirty="0"/>
            </a:br>
            <a:r>
              <a:rPr lang="cs-CZ" sz="2100" dirty="0"/>
              <a:t>a herní prvky) (MŠ),</a:t>
            </a:r>
          </a:p>
          <a:p>
            <a:pPr algn="just"/>
            <a:r>
              <a:rPr lang="cs-CZ" sz="2100" spc="-30" dirty="0"/>
              <a:t>úpravy zeleně a venkovního prostranství (ZŠ, zájmové a neformální vzdělávání),</a:t>
            </a:r>
          </a:p>
          <a:p>
            <a:pPr algn="just"/>
            <a:r>
              <a:rPr lang="cs-CZ" sz="2100" dirty="0"/>
              <a:t>projektová dokumentace, EIA,</a:t>
            </a:r>
          </a:p>
          <a:p>
            <a:pPr algn="just"/>
            <a:r>
              <a:rPr lang="cs-CZ" sz="2100" spc="-30" dirty="0"/>
              <a:t>zabezpečení výstavby (technický dozor investora, BOZP, autorský dozor),</a:t>
            </a:r>
          </a:p>
          <a:p>
            <a:pPr algn="just"/>
            <a:r>
              <a:rPr lang="cs-CZ" sz="2100" dirty="0"/>
              <a:t>pořízení služeb bezprostředně související s realizací projektu (příprava </a:t>
            </a:r>
            <a:br>
              <a:rPr lang="cs-CZ" sz="2100" dirty="0"/>
            </a:br>
            <a:r>
              <a:rPr lang="cs-CZ" sz="2100" dirty="0"/>
              <a:t>a realizace zadávacích a výběrových řízení, zpracování studie proveditelnosti),</a:t>
            </a:r>
          </a:p>
          <a:p>
            <a:pPr algn="just"/>
            <a:r>
              <a:rPr lang="cs-CZ" sz="2100" dirty="0"/>
              <a:t>povinná publicita (podle kap. 13 Obecných pravidel).</a:t>
            </a:r>
          </a:p>
        </p:txBody>
      </p:sp>
    </p:spTree>
    <p:extLst>
      <p:ext uri="{BB962C8B-B14F-4D97-AF65-F5344CB8AC3E}">
        <p14:creationId xmlns:p14="http://schemas.microsoft.com/office/powerpoint/2010/main" val="8563003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PODPOROVANÉ AKTIVITY</a:t>
            </a:r>
            <a:r>
              <a:rPr lang="cs-CZ" b="1" dirty="0"/>
              <a:t/>
            </a:r>
            <a:br>
              <a:rPr lang="cs-CZ" b="1" dirty="0"/>
            </a:br>
            <a:r>
              <a:rPr lang="cs-CZ" sz="2600" b="1" dirty="0"/>
              <a:t>INFRASTRUKTURA PRO VZDĚLÁVÁNÍ</a:t>
            </a:r>
            <a:endParaRPr lang="cs-CZ" sz="2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3000" b="1" dirty="0"/>
              <a:t>ROZDĚLENÍ AKTIVIT PROJEKTU</a:t>
            </a:r>
          </a:p>
          <a:p>
            <a:pPr marL="0" indent="0">
              <a:buNone/>
            </a:pPr>
            <a:endParaRPr lang="cs-CZ" sz="1000" b="1" dirty="0"/>
          </a:p>
          <a:p>
            <a:r>
              <a:rPr lang="cs-CZ" sz="2800" b="1" dirty="0"/>
              <a:t>Hlavní aktivity projektu  </a:t>
            </a:r>
          </a:p>
          <a:p>
            <a:pPr marL="0" indent="0" algn="ctr">
              <a:buNone/>
            </a:pPr>
            <a:r>
              <a:rPr lang="cs-CZ" sz="2800" dirty="0"/>
              <a:t>minimálně 85 % CZV projektu</a:t>
            </a:r>
          </a:p>
          <a:p>
            <a:endParaRPr lang="cs-CZ" sz="2800" dirty="0"/>
          </a:p>
          <a:p>
            <a:r>
              <a:rPr lang="cs-CZ" sz="2800" b="1" dirty="0"/>
              <a:t>Vedlejší aktivity projektu </a:t>
            </a:r>
          </a:p>
          <a:p>
            <a:pPr marL="0" indent="0" algn="ctr">
              <a:buNone/>
            </a:pPr>
            <a:r>
              <a:rPr lang="cs-CZ" sz="2800" dirty="0"/>
              <a:t> maximálně 15 % CZV projektu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8761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b="1" dirty="0"/>
              <a:t>INDIKÁTORY</a:t>
            </a:r>
            <a:r>
              <a:rPr lang="cs-CZ" b="1" dirty="0"/>
              <a:t/>
            </a:r>
            <a:br>
              <a:rPr lang="cs-CZ" b="1" dirty="0"/>
            </a:br>
            <a:r>
              <a:rPr lang="cs-CZ" sz="2600" b="1" dirty="0"/>
              <a:t>INFRASTRUKTURA PRO VZDĚLÁVÁNÍ</a:t>
            </a:r>
            <a:endParaRPr lang="cs-CZ" sz="2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59632"/>
            <a:ext cx="8435280" cy="548173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endParaRPr lang="cs-CZ" sz="1300" dirty="0"/>
          </a:p>
          <a:p>
            <a:pPr algn="just">
              <a:spcBef>
                <a:spcPts val="0"/>
              </a:spcBef>
            </a:pPr>
            <a:r>
              <a:rPr lang="cs-CZ" sz="2600" dirty="0"/>
              <a:t>Žadatel je povinen si v žádosti o podporu vybrat z indikátorů, které jsou uvedené ve Specifických pravidlech vydaných </a:t>
            </a:r>
            <a:br>
              <a:rPr lang="cs-CZ" sz="2600" dirty="0"/>
            </a:br>
            <a:r>
              <a:rPr lang="cs-CZ" sz="2600" dirty="0"/>
              <a:t>k příslušné výzvě. </a:t>
            </a:r>
          </a:p>
          <a:p>
            <a:pPr algn="just">
              <a:lnSpc>
                <a:spcPct val="125000"/>
              </a:lnSpc>
              <a:spcBef>
                <a:spcPts val="0"/>
              </a:spcBef>
            </a:pPr>
            <a:r>
              <a:rPr lang="cs-CZ" sz="2600" dirty="0"/>
              <a:t>Žadatel uvede </a:t>
            </a:r>
            <a:r>
              <a:rPr lang="cs-CZ" sz="2600" u="sng" dirty="0"/>
              <a:t>výchozí hodnotu</a:t>
            </a:r>
            <a:r>
              <a:rPr lang="cs-CZ" sz="2600" dirty="0"/>
              <a:t>, </a:t>
            </a:r>
            <a:r>
              <a:rPr lang="cs-CZ" sz="2600" u="sng" dirty="0"/>
              <a:t>cílovou hodnotu</a:t>
            </a:r>
            <a:r>
              <a:rPr lang="cs-CZ" sz="2600" dirty="0"/>
              <a:t> vč. popisu způsobu stanovení této hodnoty a </a:t>
            </a:r>
            <a:r>
              <a:rPr lang="cs-CZ" sz="2600" u="sng" dirty="0"/>
              <a:t>datum</a:t>
            </a:r>
            <a:r>
              <a:rPr lang="cs-CZ" sz="2600" dirty="0"/>
              <a:t>, ke kterému ji musí naplnit.</a:t>
            </a:r>
          </a:p>
          <a:p>
            <a:pPr algn="just">
              <a:lnSpc>
                <a:spcPct val="125000"/>
              </a:lnSpc>
              <a:spcBef>
                <a:spcPts val="0"/>
              </a:spcBef>
            </a:pPr>
            <a:r>
              <a:rPr lang="cs-CZ" sz="2600" dirty="0"/>
              <a:t>Cílová (plánovaná) hodnota indikátoru je závazná.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2400" dirty="0"/>
              <a:t>Úprava – podstatná změna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2400" dirty="0"/>
              <a:t>Nesplnění – sankce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2400" dirty="0"/>
              <a:t>Zajistit prokazatelnost vykazovaných hodnot – např. prezenční listiny, výkazy</a:t>
            </a:r>
          </a:p>
          <a:p>
            <a:pPr marL="457200" lvl="1" indent="-457200" algn="just">
              <a:buFont typeface="Arial" panose="020B0604020202020204" pitchFamily="34" charset="0"/>
              <a:buChar char="•"/>
            </a:pPr>
            <a:r>
              <a:rPr lang="cs-CZ" sz="2400" dirty="0"/>
              <a:t>Podrobné informace k jednotlivým indikátorům, a závazná pravidla jejich vykazování a výpočtu - obsahují metodické listy indikátorů (příloha Specifických pravidel příslušné výzvy).</a:t>
            </a:r>
          </a:p>
          <a:p>
            <a:pPr algn="just">
              <a:spcBef>
                <a:spcPts val="0"/>
              </a:spcBef>
              <a:buFontTx/>
              <a:buChar char="-"/>
            </a:pPr>
            <a:endParaRPr lang="cs-CZ" sz="2400" dirty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86433536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2085</TotalTime>
  <Words>641</Words>
  <Application>Microsoft Office PowerPoint</Application>
  <PresentationFormat>Předvádění na obrazovce (4:3)</PresentationFormat>
  <Paragraphs>132</Paragraphs>
  <Slides>14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systému Office</vt:lpstr>
      <vt:lpstr>Prezentace aplikace PowerPoint</vt:lpstr>
      <vt:lpstr>OPRÁVNĚNÍ ŽADATELÉ INFRASTRUKTURA PRO VZDĚLÁVÁNÍ</vt:lpstr>
      <vt:lpstr>PODPOROVANÉ AKTIVITY INFRASTRUKTURA PRO VZDĚLÁVÁNÍ </vt:lpstr>
      <vt:lpstr>PŘEDŠKOLNÍ VZDĚLÁVÁNÍ INFRASTRUKTURA PRO VZDĚLÁVÁNÍ</vt:lpstr>
      <vt:lpstr>ZÁKLADNÍ VZDĚLÁVÁNÍ INFRASTRUKTURA PRO VZDĚLÁVÁNÍ</vt:lpstr>
      <vt:lpstr>ZÁJMOVÉ A NEFORMÁLNÍ VZDĚLÁVÁNÍ INFRASTRUKTURA PRO VZDĚLÁVÁNÍ</vt:lpstr>
      <vt:lpstr>VEDLEJŠÍ AKTIVITY – pro všechna opatření INFRASTRUKTURA PRO VZDĚLÁVÁNÍ</vt:lpstr>
      <vt:lpstr>PODPOROVANÉ AKTIVITY INFRASTRUKTURA PRO VZDĚLÁVÁNÍ</vt:lpstr>
      <vt:lpstr>INDIKÁTORY INFRASTRUKTURA PRO VZDĚLÁVÁNÍ</vt:lpstr>
      <vt:lpstr>INDIKÁTORY INFRASTRUKTURA PRO VZDĚLÁVÁNÍ</vt:lpstr>
      <vt:lpstr>POVINNÉ PŘÍLOHY ŽÁDOSTI O PODPORU INFRASTRUKTURA PRO VZDĚLÁVÁNÍ</vt:lpstr>
      <vt:lpstr>ZÁKLADNÍ INFORMACE K VÝZVĚ INFRASTRUKTURA PRO VZDĚLÁVÁNÍ</vt:lpstr>
      <vt:lpstr>INFORMAČNÍ SYSTÉM MS2014+ INFRASTRUKTURA PRO VZDĚLÁVÁNÍ</vt:lpstr>
      <vt:lpstr>Děkujeme za pozornost</vt:lpstr>
    </vt:vector>
  </TitlesOfParts>
  <Company>ČEZ ICT Services, a. s.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Dědič Petr</dc:creator>
  <cp:lastModifiedBy>MAS</cp:lastModifiedBy>
  <cp:revision>109</cp:revision>
  <dcterms:created xsi:type="dcterms:W3CDTF">2017-09-21T07:30:22Z</dcterms:created>
  <dcterms:modified xsi:type="dcterms:W3CDTF">2018-03-09T11:16:34Z</dcterms:modified>
</cp:coreProperties>
</file>