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Síť zemědělských muzeí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 smtClean="0"/>
              <a:t>Zastřešující instituce: Národní zemědělské muzeum, </a:t>
            </a:r>
            <a:r>
              <a:rPr lang="cs-CZ" dirty="0" err="1" smtClean="0"/>
              <a:t>s.p.o</a:t>
            </a:r>
            <a:r>
              <a:rPr lang="cs-CZ" dirty="0" smtClean="0"/>
              <a:t>.</a:t>
            </a:r>
          </a:p>
          <a:p>
            <a:r>
              <a:rPr lang="cs-CZ" dirty="0" smtClean="0"/>
              <a:t>Koordinátor sítě: Jihočeské muzeum, o.p.s.</a:t>
            </a:r>
          </a:p>
          <a:p>
            <a:r>
              <a:rPr lang="cs-CZ" dirty="0" smtClean="0"/>
              <a:t>Čestná </a:t>
            </a:r>
            <a:r>
              <a:rPr lang="cs-CZ" smtClean="0"/>
              <a:t>role předsedy </a:t>
            </a:r>
            <a:r>
              <a:rPr lang="cs-CZ" dirty="0" smtClean="0"/>
              <a:t>v rámci sítě: </a:t>
            </a:r>
            <a:r>
              <a:rPr lang="cs-CZ" dirty="0" smtClean="0"/>
              <a:t>Ing. Jiří </a:t>
            </a:r>
            <a:r>
              <a:rPr lang="cs-CZ" dirty="0" smtClean="0"/>
              <a:t>Netík st</a:t>
            </a:r>
            <a:r>
              <a:rPr lang="cs-CZ" dirty="0" smtClean="0"/>
              <a:t>.</a:t>
            </a:r>
          </a:p>
          <a:p>
            <a:r>
              <a:rPr lang="cs-CZ" dirty="0" smtClean="0"/>
              <a:t>Ředitelka: Mgr. Lenka Houdková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30" y="507740"/>
            <a:ext cx="2837793" cy="116063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851" y="5056338"/>
            <a:ext cx="2707455" cy="108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74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7583" y="633444"/>
            <a:ext cx="10058400" cy="743411"/>
          </a:xfrm>
        </p:spPr>
        <p:txBody>
          <a:bodyPr/>
          <a:lstStyle/>
          <a:p>
            <a:r>
              <a:rPr lang="cs-CZ" dirty="0" smtClean="0"/>
              <a:t>Anotace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 České republice je mnoho malých soukromých muzeí, která vznikají z čistého nadšení jejich majitelů. Nadšení ale často mizí po střetu s realitou vedení takové instituce. Přitom se často jedná o velice nadějné podniky a instituce, které by mohly zásadním způsobem obohatit všeobecné povědomí o zemědělství a zemědělské muzejnictví. </a:t>
            </a:r>
          </a:p>
          <a:p>
            <a:r>
              <a:rPr lang="cs-CZ" dirty="0"/>
              <a:t>Síť muzeí nabídne možnost snazší dostupnosti informací, podpory ve formě propagace a možnosti publikování či vědecké práce a zároveň silný motivační prvek, a sice výměnu zkušeností a možnost setkávání partnerů sítě na celostátní úrovni.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887643"/>
            <a:ext cx="3086363" cy="2314773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479893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332323"/>
            <a:ext cx="10058400" cy="844967"/>
          </a:xfrm>
        </p:spPr>
        <p:txBody>
          <a:bodyPr/>
          <a:lstStyle/>
          <a:p>
            <a:r>
              <a:rPr lang="cs-CZ" dirty="0" smtClean="0"/>
              <a:t>Cíl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17270" y="1879739"/>
            <a:ext cx="10058400" cy="4749376"/>
          </a:xfrm>
        </p:spPr>
        <p:txBody>
          <a:bodyPr>
            <a:normAutofit/>
          </a:bodyPr>
          <a:lstStyle/>
          <a:p>
            <a:r>
              <a:rPr lang="cs-CZ" dirty="0"/>
              <a:t>Národní zemědělské muzeum vytvoří síť muzeí se zemědělskou tématikou. Cílem sítě není centralizace, ale metodická podpora činnosti muzeí a možnost společné propagace tématu zemědělství, příslušnosti k místu, vazbě na půdu, základních hodnot spojených s tímto oborem (selský rozum, střídmost, umírněnost, správa věcí pro příští generace). </a:t>
            </a:r>
            <a:endParaRPr lang="cs-CZ" dirty="0" smtClean="0"/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ea typeface="Calibri" panose="020F0502020204030204" pitchFamily="34" charset="0"/>
                <a:cs typeface="Times New Roman" panose="02020603050405020304" pitchFamily="18" charset="0"/>
              </a:rPr>
              <a:t>Metodická podpora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ea typeface="Calibri" panose="020F0502020204030204" pitchFamily="34" charset="0"/>
                <a:cs typeface="Times New Roman" panose="02020603050405020304" pitchFamily="18" charset="0"/>
              </a:rPr>
              <a:t>Webové stránky sítě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ea typeface="Calibri" panose="020F0502020204030204" pitchFamily="34" charset="0"/>
                <a:cs typeface="Times New Roman" panose="02020603050405020304" pitchFamily="18" charset="0"/>
              </a:rPr>
              <a:t>Mobilní aplikace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ea typeface="Calibri" panose="020F0502020204030204" pitchFamily="34" charset="0"/>
                <a:cs typeface="Times New Roman" panose="02020603050405020304" pitchFamily="18" charset="0"/>
              </a:rPr>
              <a:t>Letáky, informační materiály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ea typeface="Calibri" panose="020F0502020204030204" pitchFamily="34" charset="0"/>
                <a:cs typeface="Times New Roman" panose="02020603050405020304" pitchFamily="18" charset="0"/>
              </a:rPr>
              <a:t>Organizace společných setkávání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ea typeface="Calibri" panose="020F0502020204030204" pitchFamily="34" charset="0"/>
                <a:cs typeface="Times New Roman" panose="02020603050405020304" pitchFamily="18" charset="0"/>
              </a:rPr>
              <a:t>Organizace společné akce v celorepublikovém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ea typeface="Calibri" panose="020F0502020204030204" pitchFamily="34" charset="0"/>
                <a:cs typeface="Times New Roman" panose="02020603050405020304" pitchFamily="18" charset="0"/>
              </a:rPr>
              <a:t>Organizace putovní výstavy </a:t>
            </a:r>
          </a:p>
          <a:p>
            <a:endParaRPr lang="cs-CZ" sz="22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914" y="4254427"/>
            <a:ext cx="4277106" cy="174175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02469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Forma spolupráce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17906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b="1" dirty="0">
                <a:ea typeface="Calibri" panose="020F0502020204030204" pitchFamily="34" charset="0"/>
                <a:cs typeface="Times New Roman" panose="02020603050405020304" pitchFamily="18" charset="0"/>
              </a:rPr>
              <a:t>S partnery sítě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 bude NZM uzavírat </a:t>
            </a:r>
            <a:r>
              <a:rPr lang="cs-CZ" b="1" dirty="0">
                <a:ea typeface="Calibri" panose="020F0502020204030204" pitchFamily="34" charset="0"/>
                <a:cs typeface="Times New Roman" panose="02020603050405020304" pitchFamily="18" charset="0"/>
              </a:rPr>
              <a:t>memorandum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 na dobu neurčitou (ukončení v případě, že partner bude chtít spolupráci ukončit nebo poruší povinnosti z memoranda vyplývající (informační povinnost o své činnosti)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b="1" dirty="0">
                <a:ea typeface="Calibri" panose="020F0502020204030204" pitchFamily="34" charset="0"/>
                <a:cs typeface="Times New Roman" panose="02020603050405020304" pitchFamily="18" charset="0"/>
              </a:rPr>
              <a:t>S koordinátorem sítě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, Jihočeským zemědělským muzeem - </a:t>
            </a:r>
            <a:r>
              <a:rPr lang="cs-CZ" b="1" dirty="0">
                <a:ea typeface="Calibri" panose="020F0502020204030204" pitchFamily="34" charset="0"/>
                <a:cs typeface="Times New Roman" panose="02020603050405020304" pitchFamily="18" charset="0"/>
              </a:rPr>
              <a:t>dohoda o službě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ea typeface="Calibri" panose="020F0502020204030204" pitchFamily="34" charset="0"/>
                <a:cs typeface="Times New Roman" panose="02020603050405020304" pitchFamily="18" charset="0"/>
              </a:rPr>
              <a:t>Členství v síti muzeí </a:t>
            </a:r>
            <a:endParaRPr 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v základní nabídce služeb vždy bezplatné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pro subjekty zabývající se zemědělskou činností z hlediska historie, </a:t>
            </a:r>
            <a:endParaRPr lang="cs-CZ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pořádáním 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výstav se zemědělskou tématikou – bez ohledu na právní </a:t>
            </a:r>
            <a:r>
              <a:rPr lang="cs-CZ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formu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b="1" dirty="0"/>
              <a:t>Jednotící prvky: </a:t>
            </a:r>
            <a:r>
              <a:rPr lang="cs-CZ" dirty="0"/>
              <a:t>Logo sítě, Etický kodex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539" y="4297680"/>
            <a:ext cx="2811387" cy="1875173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854010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Partnerství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Výhledově může síť získávat i partnery pro popularizaci určitých zemědělských témat – v jednotlivých muzeích nebo například díky sběru informací prostřednictvím muzeí, tato partnerství mohou síti zajistit i další příjem na provoz a </a:t>
            </a:r>
            <a:r>
              <a:rPr lang="cs-CZ" dirty="0" smtClean="0"/>
              <a:t>inovace.</a:t>
            </a:r>
          </a:p>
          <a:p>
            <a:r>
              <a:rPr lang="cs-CZ" dirty="0" smtClean="0"/>
              <a:t>Webové stránky jsou v přípravě </a:t>
            </a:r>
            <a:r>
              <a:rPr lang="cs-CZ" dirty="0" smtClean="0"/>
              <a:t>(předpokládaná doména</a:t>
            </a:r>
            <a:r>
              <a:rPr lang="cs-CZ" dirty="0" smtClean="0"/>
              <a:t>: zemědělská muzea)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0" y="3546945"/>
            <a:ext cx="3442532" cy="2581900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4212390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Seznam zemědělských muzeí v Jihočeském kraji</a:t>
            </a:r>
            <a:endParaRPr lang="cs-CZ" dirty="0"/>
          </a:p>
        </p:txBody>
      </p:sp>
      <p:graphicFrame>
        <p:nvGraphicFramePr>
          <p:cNvPr id="11" name="Zástupný symbol pro obsah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399639"/>
              </p:ext>
            </p:extLst>
          </p:nvPr>
        </p:nvGraphicFramePr>
        <p:xfrm>
          <a:off x="301307" y="1762098"/>
          <a:ext cx="4496551" cy="4434366"/>
        </p:xfrm>
        <a:graphic>
          <a:graphicData uri="http://schemas.openxmlformats.org/drawingml/2006/table">
            <a:tbl>
              <a:tblPr/>
              <a:tblGrid>
                <a:gridCol w="1078169">
                  <a:extLst>
                    <a:ext uri="{9D8B030D-6E8A-4147-A177-3AD203B41FA5}">
                      <a16:colId xmlns:a16="http://schemas.microsoft.com/office/drawing/2014/main" xmlns="" val="3313566788"/>
                    </a:ext>
                  </a:extLst>
                </a:gridCol>
                <a:gridCol w="675319">
                  <a:extLst>
                    <a:ext uri="{9D8B030D-6E8A-4147-A177-3AD203B41FA5}">
                      <a16:colId xmlns:a16="http://schemas.microsoft.com/office/drawing/2014/main" xmlns="" val="4139264004"/>
                    </a:ext>
                  </a:extLst>
                </a:gridCol>
                <a:gridCol w="2743063">
                  <a:extLst>
                    <a:ext uri="{9D8B030D-6E8A-4147-A177-3AD203B41FA5}">
                      <a16:colId xmlns:a16="http://schemas.microsoft.com/office/drawing/2014/main" xmlns="" val="2093093000"/>
                    </a:ext>
                  </a:extLst>
                </a:gridCol>
              </a:tblGrid>
              <a:tr h="30260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Název subjektu</a:t>
                      </a:r>
                    </a:p>
                  </a:txBody>
                  <a:tcPr marL="4678" marR="4678" marT="4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Právní forma subjektu/zřizovatel muzea</a:t>
                      </a:r>
                    </a:p>
                  </a:txBody>
                  <a:tcPr marL="4678" marR="4678" marT="4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Popis činnosti</a:t>
                      </a:r>
                    </a:p>
                  </a:txBody>
                  <a:tcPr marL="4678" marR="4678" marT="4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1836736"/>
                  </a:ext>
                </a:extLst>
              </a:tr>
              <a:tr h="302608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Buškův hamr</a:t>
                      </a:r>
                    </a:p>
                  </a:txBody>
                  <a:tcPr marL="4678" marR="4678" marT="4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Domeček, středisko pro volný čas a intergraci DM CČSH</a:t>
                      </a:r>
                    </a:p>
                  </a:txBody>
                  <a:tcPr marL="4678" marR="4678" marT="46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Expozice výrobní části hamru vč. jedinečné kolekce nářadí hamerníka. Pořádají pravidelné akce pro veřejnost.</a:t>
                      </a:r>
                    </a:p>
                  </a:txBody>
                  <a:tcPr marL="4678" marR="4678" marT="46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11779590"/>
                  </a:ext>
                </a:extLst>
              </a:tr>
              <a:tr h="2022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Centrum Třeboňského rybníkářského dědictví </a:t>
                      </a:r>
                    </a:p>
                  </a:txBody>
                  <a:tcPr marL="4678" marR="4678" marT="4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Město Třeboň</a:t>
                      </a:r>
                    </a:p>
                  </a:txBody>
                  <a:tcPr marL="4678" marR="4678" marT="4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Návštěvnické centrum a Interaktivní vzdělávací expozice věnovaná Třeboňskému rybníkářskému dědictví a osobnosti Štěpánka Netolického.</a:t>
                      </a:r>
                    </a:p>
                  </a:txBody>
                  <a:tcPr marL="4678" marR="4678" marT="46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2871976"/>
                  </a:ext>
                </a:extLst>
              </a:tr>
              <a:tr h="498007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Expozice rybníkářství a lesnictví na Jindřichohradecku</a:t>
                      </a:r>
                    </a:p>
                  </a:txBody>
                  <a:tcPr marL="4678" marR="4678" marT="4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Spolek přátel historie jindřichohradeckých lesů a rybníků</a:t>
                      </a:r>
                    </a:p>
                  </a:txBody>
                  <a:tcPr marL="4678" marR="4678" marT="4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Stálá expozice v budově zámeckého mlýna, kde jsou k vidění staré exponáty, které používali jindřichohradečtí rybníkáři a lesníci ke své složité práci v dobách minulých; část věnovaná významným rybářským a lesnickým rodům a obnovená výstava o Františku Křižíkovi a jeho vodní elektrárně, která v tomto objektu stále funguje.</a:t>
                      </a:r>
                    </a:p>
                  </a:txBody>
                  <a:tcPr marL="4678" marR="4678" marT="46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07729497"/>
                  </a:ext>
                </a:extLst>
              </a:tr>
              <a:tr h="504348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Jihočeské zemědělské muzeum</a:t>
                      </a:r>
                    </a:p>
                  </a:txBody>
                  <a:tcPr marL="4678" marR="4678" marT="4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Jihočeské zemědělské muzeum, o.p.s.</a:t>
                      </a:r>
                    </a:p>
                  </a:txBody>
                  <a:tcPr marL="4678" marR="4678" marT="4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Interaktivní expozice, které všem věkovým skupinám přiblížují život na venkově a zemědělský způsob života našich předků. Nabízí stálé expozice, vzdělávací programy pro školy a skupiny návštěvníků, komentované prohlídky, řemeslné kurzy; součástí je minifarma, bourárna  a prodejna domácího masa, Agrohopsárium, dětský koutek, řemeslná dílna; pravidelné akce pro veřejnost</a:t>
                      </a:r>
                    </a:p>
                  </a:txBody>
                  <a:tcPr marL="4678" marR="4678" marT="46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24738798"/>
                  </a:ext>
                </a:extLst>
              </a:tr>
              <a:tr h="2022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Kovárna Záluží</a:t>
                      </a:r>
                    </a:p>
                  </a:txBody>
                  <a:tcPr marL="4678" marR="4678" marT="4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OSVČ - Václav Vaněk</a:t>
                      </a:r>
                    </a:p>
                  </a:txBody>
                  <a:tcPr marL="4678" marR="4678" marT="4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Nachází se zde dobově zařízená původní venkovská kovárna, dobově zařízená světnice a černá kuchyně,  muzeum loutek a ubytování s občerstvením.</a:t>
                      </a:r>
                    </a:p>
                  </a:txBody>
                  <a:tcPr marL="4678" marR="4678" marT="46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9444767"/>
                  </a:ext>
                </a:extLst>
              </a:tr>
              <a:tr h="2022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Městské muzeum a galerie Vodňany</a:t>
                      </a:r>
                    </a:p>
                  </a:txBody>
                  <a:tcPr marL="4678" marR="4678" marT="4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Město Vodňany</a:t>
                      </a:r>
                    </a:p>
                  </a:txBody>
                  <a:tcPr marL="4678" marR="4678" marT="46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Mimo jiné nabízí i expozici: Historie rybníkářství a mlynářství, včetně programů pro školy</a:t>
                      </a:r>
                    </a:p>
                  </a:txBody>
                  <a:tcPr marL="4678" marR="4678" marT="46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2499705"/>
                  </a:ext>
                </a:extLst>
              </a:tr>
              <a:tr h="2022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Mlýn Hoslovice</a:t>
                      </a:r>
                    </a:p>
                  </a:txBody>
                  <a:tcPr marL="4678" marR="4678" marT="4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4678" marR="4678" marT="4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Autentický obraz života na mlýně, k čemuž přispívá i nově zbudovaná expozice Ze života šumavského Podlesí.</a:t>
                      </a:r>
                    </a:p>
                  </a:txBody>
                  <a:tcPr marL="4678" marR="4678" marT="46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74426169"/>
                  </a:ext>
                </a:extLst>
              </a:tr>
              <a:tr h="2022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Muzeum Božetice</a:t>
                      </a:r>
                    </a:p>
                  </a:txBody>
                  <a:tcPr marL="4678" marR="4678" marT="4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4678" marR="4678" marT="4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 bývalém mlýně jsou expozice Mlynářství, Pekařství, Dobového bydlení a zemědělství.</a:t>
                      </a:r>
                    </a:p>
                  </a:txBody>
                  <a:tcPr marL="4678" marR="4678" marT="46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3970383"/>
                  </a:ext>
                </a:extLst>
              </a:tr>
              <a:tr h="403478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Muzeum Frymburk</a:t>
                      </a:r>
                    </a:p>
                  </a:txBody>
                  <a:tcPr marL="4678" marR="4678" marT="4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4678" marR="4678" marT="4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Muzeum ve Frymburku mapuje život v oblasti v posledních staletích i nejradikálnější proměnu, která přišla se stavbou přehrady. Expozice  historie Frymburku, osobnosti, II.světová válka,výstava obrazů a fotografií před zatopením, zemědělské stroje (několik kusů není hl. tématem).</a:t>
                      </a:r>
                    </a:p>
                  </a:txBody>
                  <a:tcPr marL="4678" marR="4678" marT="46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6981788"/>
                  </a:ext>
                </a:extLst>
              </a:tr>
              <a:tr h="302608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Muzeum historických vozidel a staré historické techniky</a:t>
                      </a:r>
                    </a:p>
                  </a:txBody>
                  <a:tcPr marL="4678" marR="4678" marT="4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4678" marR="4678" marT="4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Stálá expozice nákladních a osobních automobilů, koňských kočárů, bryček, saní, motocyklů, jízdních kol, staré zemědělské techniky a náradí; selská jizba, modely vláčků, automobilů a letadel.</a:t>
                      </a:r>
                    </a:p>
                  </a:txBody>
                  <a:tcPr marL="4678" marR="4678" marT="46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28417122"/>
                  </a:ext>
                </a:extLst>
              </a:tr>
              <a:tr h="403478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Muzeum Janecký Chotoviny</a:t>
                      </a:r>
                    </a:p>
                  </a:txBody>
                  <a:tcPr marL="4678" marR="4678" marT="4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OSVČ - Václav Janecký</a:t>
                      </a:r>
                    </a:p>
                  </a:txBody>
                  <a:tcPr marL="4678" marR="4678" marT="4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Muzeum se zaměřuje především na historické automobily a motocykly a další předměty denní potřeby. Krom toho ale obsahuje i expozici zemědělských strojů -  stabilní motory, mlátičky, traktory, šrotovníky, řezačku siláže, hrsťovku, odstředivku na mléko a elektromotory. </a:t>
                      </a:r>
                    </a:p>
                  </a:txBody>
                  <a:tcPr marL="4678" marR="4678" marT="46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7481079"/>
                  </a:ext>
                </a:extLst>
              </a:tr>
              <a:tr h="403478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Muzeum mlynářského řemesla</a:t>
                      </a:r>
                    </a:p>
                  </a:txBody>
                  <a:tcPr marL="4678" marR="4678" marT="4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78" marR="4678" marT="4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 přízemí budovy se nachází strojovna a šalanda pro krajánky, v prvním patře jsou stroje na mletí obilí, ve druhém poschodí pak čistící zařízení. Z bývalé sýpky se stala národopisná expozice o životě a práci ve mlýně. Jsou také vystavovány originální zachované dokumenty.</a:t>
                      </a:r>
                    </a:p>
                  </a:txBody>
                  <a:tcPr marL="4678" marR="4678" marT="46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57751875"/>
                  </a:ext>
                </a:extLst>
              </a:tr>
              <a:tr h="302608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Muzeum pivovarnictví</a:t>
                      </a:r>
                    </a:p>
                  </a:txBody>
                  <a:tcPr marL="4678" marR="4678" marT="4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Střední škola obchodu, služeb a řemesel Tábor </a:t>
                      </a:r>
                    </a:p>
                  </a:txBody>
                  <a:tcPr marL="4678" marR="4678" marT="4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Muzeum pivovarnictví se nachází ve sklepení fungující restaurace na táborském náměstí. Expozice přibližuje návštěvníkům doby, kdy se v Táboře ještě vařilo pivo. V budoucnu je plánovaný jako součást muzea minipivovar.</a:t>
                      </a:r>
                    </a:p>
                  </a:txBody>
                  <a:tcPr marL="4678" marR="4678" marT="46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59101071"/>
                  </a:ext>
                </a:extLst>
              </a:tr>
            </a:tbl>
          </a:graphicData>
        </a:graphic>
      </p:graphicFrame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487242"/>
              </p:ext>
            </p:extLst>
          </p:nvPr>
        </p:nvGraphicFramePr>
        <p:xfrm>
          <a:off x="7346373" y="1762098"/>
          <a:ext cx="4209357" cy="4434364"/>
        </p:xfrm>
        <a:graphic>
          <a:graphicData uri="http://schemas.openxmlformats.org/drawingml/2006/table">
            <a:tbl>
              <a:tblPr/>
              <a:tblGrid>
                <a:gridCol w="1009307">
                  <a:extLst>
                    <a:ext uri="{9D8B030D-6E8A-4147-A177-3AD203B41FA5}">
                      <a16:colId xmlns:a16="http://schemas.microsoft.com/office/drawing/2014/main" xmlns="" val="4150690127"/>
                    </a:ext>
                  </a:extLst>
                </a:gridCol>
                <a:gridCol w="632186">
                  <a:extLst>
                    <a:ext uri="{9D8B030D-6E8A-4147-A177-3AD203B41FA5}">
                      <a16:colId xmlns:a16="http://schemas.microsoft.com/office/drawing/2014/main" xmlns="" val="4234363266"/>
                    </a:ext>
                  </a:extLst>
                </a:gridCol>
                <a:gridCol w="2567864">
                  <a:extLst>
                    <a:ext uri="{9D8B030D-6E8A-4147-A177-3AD203B41FA5}">
                      <a16:colId xmlns:a16="http://schemas.microsoft.com/office/drawing/2014/main" xmlns="" val="1488463728"/>
                    </a:ext>
                  </a:extLst>
                </a:gridCol>
              </a:tblGrid>
              <a:tr h="28961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Název subjektu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Právní forma subjektu/zřizovatel muzea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Popis činnosti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0845842"/>
                  </a:ext>
                </a:extLst>
              </a:tr>
              <a:tr h="284822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Muzeum venkovského života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LIVA Předslavice, s.r.o.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Expozice staré zemědělské techniky a života na venkově v areálu statku, v němž sídlí i firma LIVA, která se zabývá prodejem a servisem zemědělské techniky</a:t>
                      </a:r>
                    </a:p>
                  </a:txBody>
                  <a:tcPr marL="4571" marR="4571" marT="4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97457680"/>
                  </a:ext>
                </a:extLst>
              </a:tr>
              <a:tr h="384569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Muzeum zemědělských strojů - Špejchar Želeč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Muzeum se nachází v přízemí sýpky, 1. patro je využívané jako galerie. Zahrnuje více jak stovku starých zemědělských strojů, náčiní, nástrojů a pomůcek, jakou jsou např.: vozy, mlátičky, pluhy, postroje a téměř veškerá dříve používaná mechanizace.</a:t>
                      </a:r>
                    </a:p>
                  </a:txBody>
                  <a:tcPr marL="4571" marR="4571" marT="4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21496504"/>
                  </a:ext>
                </a:extLst>
              </a:tr>
              <a:tr h="289613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Novohradská kovárna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Rrožmberk,o.p.s.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Návštěvníkům jsou nabízeny komentované prohlídky kovárny i dobových interiérů obytného stavení, které ke kovárně patří. Dále ukázky rozmanitých kovářských výrobků a prodej suvenýrů. </a:t>
                      </a:r>
                    </a:p>
                  </a:txBody>
                  <a:tcPr marL="4571" marR="4571" marT="4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51333980"/>
                  </a:ext>
                </a:extLst>
              </a:tr>
              <a:tr h="1946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Pivovar VB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1" marR="4571" marT="4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 současné době se rekonstruuje bývalý pivovar. Bude tam mimo jiné i muzeum drobné zemědělské techniky a strojů nebo přístrojů drobných řemeslníků. </a:t>
                      </a:r>
                    </a:p>
                  </a:txBody>
                  <a:tcPr marL="4571" marR="4571" marT="4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67150195"/>
                  </a:ext>
                </a:extLst>
              </a:tr>
              <a:tr h="1946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Pohádková kovárna Selibov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Pohádkové podzámčí, o.s.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Expozice pohádkových bytostí, života na vesnici, přibližuje historii obce i kovářství.</a:t>
                      </a:r>
                    </a:p>
                  </a:txBody>
                  <a:tcPr marL="4571" marR="4571" marT="4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96739574"/>
                  </a:ext>
                </a:extLst>
              </a:tr>
              <a:tr h="289613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Prácheňské muzeum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Zásadní jsou expozice: Písecký venkov v 19. století (zachuceje život na venkově obecně + života Jana Cimbury a malíře Jana Hály) a Ryby a rybářství (představuje ryby českých vod ve velkých akváriích)</a:t>
                      </a:r>
                    </a:p>
                  </a:txBody>
                  <a:tcPr marL="4571" marR="4571" marT="4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5211502"/>
                  </a:ext>
                </a:extLst>
              </a:tr>
              <a:tr h="289613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Provaznické muzeum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Jedinečné provaznické muzeum (jediné svého druhu v Čechách). Vystavené exponáty jsou funkční, probíhají i praktické ukázky, především pro školní skupiny. Muzeum navazuje na rodinnou provaznickou tradici rodu Kliků.  </a:t>
                      </a:r>
                    </a:p>
                  </a:txBody>
                  <a:tcPr marL="4571" marR="4571" marT="4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9794131"/>
                  </a:ext>
                </a:extLst>
              </a:tr>
              <a:tr h="1946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Regionální muzeum v Českém Krumlově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Muzeum podává ucelený a detailní obraz o bohatých dějinách města a regionu. Nabízí zajímavé národopisné programy pro školní skupiny.</a:t>
                      </a:r>
                    </a:p>
                  </a:txBody>
                  <a:tcPr marL="4571" marR="4571" marT="4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59974255"/>
                  </a:ext>
                </a:extLst>
              </a:tr>
              <a:tr h="1946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Rodný dům Adalberta Stiftera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Památník je pobočkou Regionálního muzea v Českém Krumlově. Obsahovým těžištěm stálé výstavy je rodiště A. Stiftera Horní Planá a jižní Šumava</a:t>
                      </a:r>
                    </a:p>
                  </a:txBody>
                  <a:tcPr marL="4571" marR="4571" marT="4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73228359"/>
                  </a:ext>
                </a:extLst>
              </a:tr>
              <a:tr h="289613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Rozhledna Kovářka a kovářské muzeum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VENKOV a KOVÁRNY, o. s.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Kovářské muzeum se nachází v prostorách rozhledny a přilehlém dvorku - nabízí expozici kovářského nářadí a další předměty a dokumenty vztahující se k tomuto řemeslu.</a:t>
                      </a:r>
                    </a:p>
                  </a:txBody>
                  <a:tcPr marL="4571" marR="4571" marT="4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2139460"/>
                  </a:ext>
                </a:extLst>
              </a:tr>
              <a:tr h="574480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Rybářské muzeum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Střední rybářská škola a Vyšší odborná škola vodního hospodářství a ekologie</a:t>
                      </a:r>
                    </a:p>
                  </a:txBody>
                  <a:tcPr marL="4571" marR="4571" marT="4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Rybářské muzeum při střední škole.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82502211"/>
                  </a:ext>
                </a:extLst>
              </a:tr>
              <a:tr h="1946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Selský dvůr Holašovice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1" marR="4571" marT="4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 statku je možné navštívit Muzeum jihočeské vesnice, projet se na koni nebo v kočáře a případně se i ubytovat.</a:t>
                      </a:r>
                    </a:p>
                  </a:txBody>
                  <a:tcPr marL="4571" marR="4571" marT="4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58057231"/>
                  </a:ext>
                </a:extLst>
              </a:tr>
              <a:tr h="574480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Sýpka Stropnice - Muzeum Novohradských hor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Nabízí interaktivní expozice – pro pobavení všech věkových skupin. Zábavným způsobem se návštěvníci seznámí s přírodou, historií a lidmi regionu Novohradska. Témata a služby: funkční technologie skladování obilí, pečení vlastních housek, autentické zemědělské stroje, oživlé klasy, kouřící milíř, bosochodka, rozhledna na střeše, obchůdek s originálními místními suvenýry a dárky</a:t>
                      </a:r>
                    </a:p>
                  </a:txBody>
                  <a:tcPr marL="4571" marR="4571" marT="4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54565473"/>
                  </a:ext>
                </a:extLst>
              </a:tr>
              <a:tr h="1946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Venkovské muzeum Kojákovice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Rrožmberk,o.p.s.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 expozicích jsou </a:t>
                      </a:r>
                      <a:r>
                        <a:rPr lang="cs-CZ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zrpacována</a:t>
                      </a:r>
                      <a:r>
                        <a:rPr lang="cs-CZ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témata Život na venkově, tradiční řemesla a emigrace do Ameriky v 19. století</a:t>
                      </a:r>
                    </a:p>
                  </a:txBody>
                  <a:tcPr marL="4571" marR="4571" marT="4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3727467"/>
                  </a:ext>
                </a:extLst>
              </a:tr>
            </a:tbl>
          </a:graphicData>
        </a:graphic>
      </p:graphicFrame>
      <p:pic>
        <p:nvPicPr>
          <p:cNvPr id="15" name="Obrázek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940" y="2939645"/>
            <a:ext cx="1787842" cy="215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32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Seznam zemědělských muzeí ve Středočeském kraji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4793826"/>
              </p:ext>
            </p:extLst>
          </p:nvPr>
        </p:nvGraphicFramePr>
        <p:xfrm>
          <a:off x="164278" y="1862332"/>
          <a:ext cx="4864185" cy="4109525"/>
        </p:xfrm>
        <a:graphic>
          <a:graphicData uri="http://schemas.openxmlformats.org/drawingml/2006/table">
            <a:tbl>
              <a:tblPr/>
              <a:tblGrid>
                <a:gridCol w="1166319">
                  <a:extLst>
                    <a:ext uri="{9D8B030D-6E8A-4147-A177-3AD203B41FA5}">
                      <a16:colId xmlns:a16="http://schemas.microsoft.com/office/drawing/2014/main" xmlns="" val="3878506060"/>
                    </a:ext>
                  </a:extLst>
                </a:gridCol>
                <a:gridCol w="730532">
                  <a:extLst>
                    <a:ext uri="{9D8B030D-6E8A-4147-A177-3AD203B41FA5}">
                      <a16:colId xmlns:a16="http://schemas.microsoft.com/office/drawing/2014/main" xmlns="" val="3438738175"/>
                    </a:ext>
                  </a:extLst>
                </a:gridCol>
                <a:gridCol w="2967334">
                  <a:extLst>
                    <a:ext uri="{9D8B030D-6E8A-4147-A177-3AD203B41FA5}">
                      <a16:colId xmlns:a16="http://schemas.microsoft.com/office/drawing/2014/main" xmlns="" val="3999036411"/>
                    </a:ext>
                  </a:extLst>
                </a:gridCol>
              </a:tblGrid>
              <a:tr h="32572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Název subjektu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Právní forma subjektu/zřizovatel muzea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Popis činnosti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9768299"/>
                  </a:ext>
                </a:extLst>
              </a:tr>
              <a:tr h="434302"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Botanicus - centrum řemesel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Botanicus s.r.o.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Hlavním cílem stavby centra řemesel bylo vytvoření atmosféry a dobové kulisy pro jednotlivá řemesla (Košíkářská dílna, dřevořezbářská, hrnčířská, drátenická, provaznická, pekárna, kovárna, výrobna perníků, tkalcovská dílna, výroba svíček, výroba mýdla, kožařská dílna, brusírna kamene apod. )</a:t>
                      </a:r>
                    </a:p>
                  </a:txBody>
                  <a:tcPr marL="5429" marR="5429" marT="5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9729326"/>
                  </a:ext>
                </a:extLst>
              </a:tr>
              <a:tr h="342013"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Cvokařské muzeum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Muzeum je otevřeno zdarma pro potěchu všech návštěvníků, zabývá se především zapomenutým řemeslem cvokařským (ruční výroba kovaných hřebíků, skob, kramlí nebo cvočků).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71598703"/>
                  </a:ext>
                </a:extLst>
              </a:tr>
              <a:tr h="217151"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Dobrovická muzea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Dobrovická muzea o.p.s.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Expozice seznamují s vývojem výroby cukru, šlechtěním cukrové řepy a výrobou lihu.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195026"/>
                  </a:ext>
                </a:extLst>
              </a:tr>
              <a:tr h="217151"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Domácí muzeum Milovanice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Expozice věnovaná předmětům, které provázely každodenní život venkovských lidí.  Možná je zavřeno.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0138167"/>
                  </a:ext>
                </a:extLst>
              </a:tr>
              <a:tr h="325727"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Muzeum Bakovska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Expozice věnovaná hrnčíství, pletení z orobince a další témata jako legionáří, významné osobnosti Bakovska apod.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1340832"/>
                  </a:ext>
                </a:extLst>
              </a:tr>
              <a:tr h="217151"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Muzeum Kadlín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Obec Kadlín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Muzeum zpracovává témata: expozice venkovského kováře, staré selské techniky, expozice polních plodin a expozice motyček.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85071707"/>
                  </a:ext>
                </a:extLst>
              </a:tr>
              <a:tr h="325727"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Muzeum Mladoboleslavska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Muzeum obsahuje mimo jiné expozici Venkov v proměnách času a muzejní dílnu Muzeion, která vybízí návštěvníky k aktivní spoluúčasti.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81601281"/>
                  </a:ext>
                </a:extLst>
              </a:tr>
              <a:tr h="325727"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Muzeum Nové Strašecí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Expozice Zemědělství na Novostrašecku představuje běžná venkovská řemesla, místní zemědělství a interiér s vybavením z 2. poloviny 19. st.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4585929"/>
                  </a:ext>
                </a:extLst>
              </a:tr>
              <a:tr h="325727"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Muzeum Rataje nad Sázavou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Městys Rataje nad Sázavou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Stálá expozice dřevorubeckého řemesla - soukromá sbírka ing. Jiřího Vorlíčka.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94033600"/>
                  </a:ext>
                </a:extLst>
              </a:tr>
              <a:tr h="314869"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Muzeum Říčany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Město Říčany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Enviromentálně laděné městské muzeum. U budovy je malá expozice Dvorek s domácími zvířaty a jednou z poboček muzea je Říčanská hájovna, kde je expozice Les jako zdroj tradice a probíhají zde velice zajímavé akce a terénní vzdělávací programy pro školy. </a:t>
                      </a:r>
                    </a:p>
                  </a:txBody>
                  <a:tcPr marL="5429" marR="5429" marT="5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5905673"/>
                  </a:ext>
                </a:extLst>
              </a:tr>
              <a:tr h="434302"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Muzeum Špýchar Prostřední Lhota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nachází se zde expozice Ze života venkovského obyvatelstva středního Povltaví (zemědělské stroje a náčiní, řemeslná výroba, vybavení interiéru lidového obydlí, hospodářská činnost, život rolníka v 2. polovině 19. století).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18217113"/>
                  </a:ext>
                </a:extLst>
              </a:tr>
              <a:tr h="217151"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Muzeum traktorů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Vystaveny jsou traktory, stabilní motory a směs zemědělského náčiní. Většina strojů je funkčních a provozuschopná. </a:t>
                      </a:r>
                    </a:p>
                  </a:txBody>
                  <a:tcPr marL="5429" marR="5429" marT="5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35090791"/>
                  </a:ext>
                </a:extLst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183914"/>
              </p:ext>
            </p:extLst>
          </p:nvPr>
        </p:nvGraphicFramePr>
        <p:xfrm>
          <a:off x="6962088" y="1862332"/>
          <a:ext cx="4999113" cy="4022725"/>
        </p:xfrm>
        <a:graphic>
          <a:graphicData uri="http://schemas.openxmlformats.org/drawingml/2006/table">
            <a:tbl>
              <a:tblPr/>
              <a:tblGrid>
                <a:gridCol w="1198672">
                  <a:extLst>
                    <a:ext uri="{9D8B030D-6E8A-4147-A177-3AD203B41FA5}">
                      <a16:colId xmlns:a16="http://schemas.microsoft.com/office/drawing/2014/main" xmlns="" val="2767304980"/>
                    </a:ext>
                  </a:extLst>
                </a:gridCol>
                <a:gridCol w="750796">
                  <a:extLst>
                    <a:ext uri="{9D8B030D-6E8A-4147-A177-3AD203B41FA5}">
                      <a16:colId xmlns:a16="http://schemas.microsoft.com/office/drawing/2014/main" xmlns="" val="829401561"/>
                    </a:ext>
                  </a:extLst>
                </a:gridCol>
                <a:gridCol w="3049645">
                  <a:extLst>
                    <a:ext uri="{9D8B030D-6E8A-4147-A177-3AD203B41FA5}">
                      <a16:colId xmlns:a16="http://schemas.microsoft.com/office/drawing/2014/main" xmlns="" val="617371753"/>
                    </a:ext>
                  </a:extLst>
                </a:gridCol>
              </a:tblGrid>
              <a:tr h="33476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Název subjektu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Právní forma subjektu/zřizovatel muzea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Popis činnosti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8632576"/>
                  </a:ext>
                </a:extLst>
              </a:tr>
              <a:tr h="557937"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Muzeum včelařství Koleč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Expozice obsahuje sbírku včelařských potřeb, úlů a literatury, fotografie ze života včel apod. 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92987667"/>
                  </a:ext>
                </a:extLst>
              </a:tr>
              <a:tr h="334762"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Muzeum včelařství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 ČSV Louňovice pod Blaníkem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Muzeum je tvořeno předměty, užívanými včelaři na Podblanicku.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11956699"/>
                  </a:ext>
                </a:extLst>
              </a:tr>
              <a:tr h="446349"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Národopisné muzeum Slánska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město Slaný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Muzeum je tvořeno několika stavbami rozesetými po návsi obce Třebíz. V každé budově je jiná expozice. Můžeme zde najít hospodářský dvůr, výmynek, obchod se zbožím smíšeným a řemeslnický domek. Podařilo se zapojit muzeum do prostředí živé vesnice.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8549115"/>
                  </a:ext>
                </a:extLst>
              </a:tr>
              <a:tr h="223175"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Podbrdské muzeum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město Rožmitál pod Třemšínem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Interaktivní expozice přibližuje mimo jiné i život na Podbrdsku.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33716998"/>
                  </a:ext>
                </a:extLst>
              </a:tr>
              <a:tr h="223175"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Regionální muzeuum Mělník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Obsahuje expozici věnující se vinařství, regionální historii, přírodě a historickým kočárkům.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44722637"/>
                  </a:ext>
                </a:extLst>
              </a:tr>
              <a:tr h="223175">
                <a:tc>
                  <a:txBody>
                    <a:bodyPr/>
                    <a:lstStyle/>
                    <a:p>
                      <a:pPr algn="l" fontAlgn="ctr"/>
                      <a:r>
                        <a:rPr lang="pl-PL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Regionální muzeum v Jílovém u Prahy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Zemědělstvím 18. a 19. století se zabývá část expozice regionu. O spolupráci s NZM mají zájem.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1358380"/>
                  </a:ext>
                </a:extLst>
              </a:tr>
              <a:tr h="334762"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Skanzen Přerov nad Labem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 skanzenu se nachází 33 lidových staveb přesunutých z různých míst středočeského kraje.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50279070"/>
                  </a:ext>
                </a:extLst>
              </a:tr>
              <a:tr h="334762"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Skanzen Vysoký Chlumec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 skanzenu je zdokumentován vývoj lidového domu od poloviny 17. st. do poč. 20. st. 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80619717"/>
                  </a:ext>
                </a:extLst>
              </a:tr>
              <a:tr h="223175"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Sochůrkova traktorová sbírka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5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Nemáme podrobnější informace, ale podle názvu stojí za to.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9466471"/>
                  </a:ext>
                </a:extLst>
              </a:tr>
              <a:tr h="223175"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Váchův špejchar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Stálá expozice přibližuje život v minulosti (selská světnice, zařízená kovárna)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59891711"/>
                  </a:ext>
                </a:extLst>
              </a:tr>
              <a:tr h="334762"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Včelí svět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Interaktivní muzeum přibližující včelí svět ze všech úhlů pohledu. Záměrně vynechává typické muzejnické artefakty, o to víc se soustředí na současné technologie. 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81928222"/>
                  </a:ext>
                </a:extLst>
              </a:tr>
              <a:tr h="228754"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Venkovské muzeum v Kamberku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obec Kamberk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 3 budovách je prezentován život na venkově v minulých dvou století, selská jizba, školní třída, mnoho zemědělských strojů a nářadí. 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26026177"/>
                  </a:ext>
                </a:extLst>
              </a:tr>
            </a:tbl>
          </a:graphicData>
        </a:graphic>
      </p:graphicFrame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529" y="3093242"/>
            <a:ext cx="1521493" cy="173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56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000" dirty="0" smtClean="0"/>
              <a:t>Děkuji za pozornost</a:t>
            </a:r>
          </a:p>
          <a:p>
            <a:pPr algn="ctr"/>
            <a:endParaRPr lang="cs-CZ" sz="3000" dirty="0" smtClean="0"/>
          </a:p>
          <a:p>
            <a:pPr algn="ctr"/>
            <a:endParaRPr lang="cs-CZ" sz="3000" dirty="0"/>
          </a:p>
          <a:p>
            <a:pPr marL="0" indent="0" algn="ctr">
              <a:buNone/>
            </a:pPr>
            <a:endParaRPr lang="cs-CZ" sz="3000" dirty="0"/>
          </a:p>
          <a:p>
            <a:pPr algn="r"/>
            <a:r>
              <a:rPr lang="cs-CZ" sz="3000" dirty="0" smtClean="0"/>
              <a:t>Ing. Jiří Houdek</a:t>
            </a:r>
          </a:p>
          <a:p>
            <a:pPr algn="r"/>
            <a:r>
              <a:rPr lang="cs-CZ" sz="2400" dirty="0"/>
              <a:t>n</a:t>
            </a:r>
            <a:r>
              <a:rPr lang="cs-CZ" sz="2400" dirty="0" smtClean="0"/>
              <a:t>áměstek GŘ pro prezentaci </a:t>
            </a:r>
          </a:p>
          <a:p>
            <a:pPr algn="r"/>
            <a:r>
              <a:rPr lang="cs-CZ" sz="2400" dirty="0"/>
              <a:t>ř</a:t>
            </a:r>
            <a:r>
              <a:rPr lang="cs-CZ" sz="2400" dirty="0" smtClean="0"/>
              <a:t>editel pobočky </a:t>
            </a:r>
            <a:r>
              <a:rPr lang="cs-CZ" sz="2400" dirty="0" smtClean="0"/>
              <a:t>Praha</a:t>
            </a:r>
          </a:p>
          <a:p>
            <a:pPr algn="ctr"/>
            <a:r>
              <a:rPr lang="cs-CZ" sz="2400" dirty="0" smtClean="0"/>
              <a:t>www.nzm.cz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51876"/>
            <a:ext cx="2837793" cy="116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3781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50</TotalTime>
  <Words>1646</Words>
  <Application>Microsoft Office PowerPoint</Application>
  <PresentationFormat>Širokoúhlá obrazovka</PresentationFormat>
  <Paragraphs>204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Symbol</vt:lpstr>
      <vt:lpstr>Times New Roman</vt:lpstr>
      <vt:lpstr>Retrospektiva</vt:lpstr>
      <vt:lpstr>Síť zemědělských muzeí</vt:lpstr>
      <vt:lpstr>Anotace</vt:lpstr>
      <vt:lpstr>Cíl</vt:lpstr>
      <vt:lpstr>Forma spolupráce</vt:lpstr>
      <vt:lpstr>Partnerství</vt:lpstr>
      <vt:lpstr>Seznam zemědělských muzeí v Jihočeském kraji</vt:lpstr>
      <vt:lpstr>Seznam zemědělských muzeí ve Středočeském kraji</vt:lpstr>
      <vt:lpstr>Prezentace aplikace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Síť zemědělských muzeí</dc:title>
  <dc:creator>Tesař Adam</dc:creator>
  <cp:lastModifiedBy>Houdek Jiří</cp:lastModifiedBy>
  <cp:revision>7</cp:revision>
  <cp:lastPrinted>2017-05-15T14:32:21Z</cp:lastPrinted>
  <dcterms:created xsi:type="dcterms:W3CDTF">2017-05-15T10:49:46Z</dcterms:created>
  <dcterms:modified xsi:type="dcterms:W3CDTF">2017-05-15T14:33:06Z</dcterms:modified>
</cp:coreProperties>
</file>