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3" r:id="rId4"/>
    <p:sldId id="297" r:id="rId5"/>
    <p:sldId id="264" r:id="rId6"/>
    <p:sldId id="263" r:id="rId7"/>
    <p:sldId id="260" r:id="rId8"/>
  </p:sldIdLst>
  <p:sldSz cx="9144000" cy="6858000" type="screen4x3"/>
  <p:notesSz cx="6858000" cy="9144000"/>
  <p:defaultTextStyle>
    <a:defPPr>
      <a:defRPr lang="cs-CZ"/>
    </a:defPPr>
    <a:lvl1pPr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charset="0"/>
        <a:ea typeface="+mn-ea"/>
        <a:cs typeface="+mn-cs"/>
      </a:defRPr>
    </a:lvl1pPr>
    <a:lvl2pPr marL="4572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charset="0"/>
        <a:ea typeface="+mn-ea"/>
        <a:cs typeface="+mn-cs"/>
      </a:defRPr>
    </a:lvl2pPr>
    <a:lvl3pPr marL="9144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charset="0"/>
        <a:ea typeface="+mn-ea"/>
        <a:cs typeface="+mn-cs"/>
      </a:defRPr>
    </a:lvl3pPr>
    <a:lvl4pPr marL="13716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charset="0"/>
        <a:ea typeface="+mn-ea"/>
        <a:cs typeface="+mn-cs"/>
      </a:defRPr>
    </a:lvl4pPr>
    <a:lvl5pPr marL="1828800" algn="just" rtl="0" fontAlgn="base">
      <a:spcBef>
        <a:spcPct val="20000"/>
      </a:spcBef>
      <a:spcAft>
        <a:spcPct val="0"/>
      </a:spcAft>
      <a:defRPr sz="1000" kern="1200">
        <a:solidFill>
          <a:srgbClr val="003F7E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3F7E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3F7E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3F7E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3F7E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Rg st="1" end="7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F7E"/>
    <a:srgbClr val="003366"/>
    <a:srgbClr val="003972"/>
    <a:srgbClr val="003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6339" autoAdjust="0"/>
  </p:normalViewPr>
  <p:slideViewPr>
    <p:cSldViewPr>
      <p:cViewPr varScale="1">
        <p:scale>
          <a:sx n="101" d="100"/>
          <a:sy n="101" d="100"/>
        </p:scale>
        <p:origin x="2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0020-70E4-47C8-875B-957E56037473}" type="datetimeFigureOut">
              <a:rPr lang="cs-CZ" smtClean="0"/>
              <a:pPr/>
              <a:t>21.6.2017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64885-BDD6-4DAD-9BCC-0594AAAB274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28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4AF7A-8506-4F18-8E05-E14D8A75A456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74993-F2AA-472B-80B8-07498D5E11E2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915FB-2EF2-4F9D-A5BB-4E5C0564F3BA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45DAD8-AF30-430F-A06F-9FEE937683E4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A7017-3EE1-4220-A0E2-A4432D874EEE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5A389-4F69-45FB-AD01-F7E2DF8A2BD1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0F376-4547-4DA8-9C42-F5A2C75866A8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6B201-728D-44E9-80D3-0C2C1305B51D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E3AA7-BA19-4F6E-A8BB-43ACE864F37A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71182-49E8-4097-9330-996154CB13B1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1444D-DC88-449D-97E4-0FAD68C27ECF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26538-F9C9-4DD7-A407-44EF656CE77D}" type="slidenum">
              <a:rPr lang="cs-CZ"/>
              <a:pPr/>
              <a:t>‹#›</a:t>
            </a:fld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7C021EDE-8185-4086-B5A2-954B5B6188C3}" type="slidenum">
              <a:rPr lang="cs-CZ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:\Zveřejněné materiály\dnes\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9600"/>
            <a:ext cx="2133600" cy="898525"/>
          </a:xfrm>
          <a:prstGeom prst="rect">
            <a:avLst/>
          </a:prstGeom>
          <a:noFill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771800" y="188640"/>
            <a:ext cx="59912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b="1" dirty="0" smtClean="0"/>
              <a:t>Konference </a:t>
            </a:r>
          </a:p>
          <a:p>
            <a:pPr algn="ctr">
              <a:spcBef>
                <a:spcPct val="50000"/>
              </a:spcBef>
            </a:pPr>
            <a:r>
              <a:rPr lang="cs-CZ" sz="3200" b="1" dirty="0" smtClean="0"/>
              <a:t>JIHOČESKÝ VENKOV 2017 </a:t>
            </a:r>
          </a:p>
          <a:p>
            <a:pPr algn="ctr">
              <a:spcBef>
                <a:spcPct val="50000"/>
              </a:spcBef>
            </a:pPr>
            <a:r>
              <a:rPr lang="cs-CZ" sz="2000" b="1" dirty="0" smtClean="0"/>
              <a:t>Program obnovy venkova Jihočeského kraje </a:t>
            </a:r>
          </a:p>
          <a:p>
            <a:pPr algn="ctr">
              <a:spcBef>
                <a:spcPct val="50000"/>
              </a:spcBef>
            </a:pPr>
            <a:r>
              <a:rPr lang="cs-CZ" sz="2000" b="1" dirty="0" smtClean="0"/>
              <a:t>a Vesnice roku</a:t>
            </a:r>
          </a:p>
          <a:p>
            <a:pPr algn="ctr">
              <a:spcBef>
                <a:spcPct val="50000"/>
              </a:spcBef>
            </a:pPr>
            <a:r>
              <a:rPr lang="cs-CZ" sz="1800" b="1" dirty="0" smtClean="0"/>
              <a:t>Ing. Eva Povišerová</a:t>
            </a:r>
            <a:endParaRPr lang="cs-CZ" sz="1800" b="1" dirty="0"/>
          </a:p>
        </p:txBody>
      </p:sp>
      <p:pic>
        <p:nvPicPr>
          <p:cNvPr id="2052" name="Picture 4" descr="U:\Zveřejněné materiály\dnes\vyse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912"/>
            <a:ext cx="9144000" cy="422108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Zveřejněné materiály\dnes\podt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143625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1560" y="764704"/>
            <a:ext cx="820891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sz="2000" dirty="0" smtClean="0">
              <a:solidFill>
                <a:srgbClr val="003366"/>
              </a:solidFill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3366"/>
                </a:solidFill>
              </a:rPr>
              <a:t>Program obnovy venkova Jihočeského kraje v roce 2017 vyhlášen jako jeden z dotačních programů Jihočeského kraje pro rok 2017.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3366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Příjem </a:t>
            </a:r>
            <a:r>
              <a:rPr lang="cs-CZ" sz="2000" dirty="0"/>
              <a:t>žádostí ukončen 31. 12. </a:t>
            </a:r>
            <a:r>
              <a:rPr lang="cs-CZ" sz="2000" dirty="0" smtClean="0"/>
              <a:t>2016.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/>
              <a:t>Celkem </a:t>
            </a:r>
            <a:r>
              <a:rPr lang="cs-CZ" sz="2000" dirty="0" smtClean="0"/>
              <a:t>podáno 646 žádostí.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11. 5. 2017 schváleno zastupitelstvem </a:t>
            </a:r>
            <a:r>
              <a:rPr lang="cs-CZ" sz="2000" dirty="0"/>
              <a:t>kraje </a:t>
            </a:r>
            <a:r>
              <a:rPr lang="cs-CZ" sz="2000" dirty="0" smtClean="0"/>
              <a:t>rozdělení dotací.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Uzavírány </a:t>
            </a:r>
            <a:r>
              <a:rPr lang="cs-CZ" sz="2000" dirty="0"/>
              <a:t>smlouvy o poskytnutí </a:t>
            </a:r>
            <a:r>
              <a:rPr lang="cs-CZ" sz="2000" dirty="0" smtClean="0"/>
              <a:t>dotace.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4" presetClass="emph" presetSubtype="0" fill="hold" grpId="1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" dur="3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3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3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3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3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3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3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3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3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3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8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8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grpId="0" nodeType="clickEffect">
                                  <p:stCondLst>
                                    <p:cond delay="1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8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8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8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8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8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8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38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38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4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</p:childTnLst>
        </p:cTn>
      </p:par>
    </p:tnLst>
    <p:bldLst>
      <p:bldP spid="3075" grpId="0" uiExpand="1" build="p"/>
      <p:bldP spid="3075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Zveřejněné materiály\dnes\podt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143625"/>
          </a:xfrm>
          <a:prstGeom prst="rect">
            <a:avLst/>
          </a:prstGeom>
          <a:noFill/>
          <a:scene3d>
            <a:camera prst="orthographicFront">
              <a:rot lat="21573886" lon="21301135" rev="21301135"/>
            </a:camera>
            <a:lightRig rig="threePt" dir="t"/>
          </a:scene3d>
          <a:sp3d>
            <a:bevelB prst="relaxedInset"/>
          </a:sp3d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1560" y="764704"/>
            <a:ext cx="7992888" cy="584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800" b="1" dirty="0" smtClean="0">
                <a:solidFill>
                  <a:srgbClr val="003366"/>
                </a:solidFill>
              </a:rPr>
              <a:t>Nezapomeňte !</a:t>
            </a:r>
          </a:p>
          <a:p>
            <a:pPr algn="ctr">
              <a:spcBef>
                <a:spcPct val="50000"/>
              </a:spcBef>
            </a:pPr>
            <a:endParaRPr lang="cs-CZ" sz="3600" b="1" dirty="0" smtClean="0">
              <a:solidFill>
                <a:srgbClr val="003366"/>
              </a:solidFill>
            </a:endParaRP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dirty="0" smtClean="0"/>
              <a:t>  </a:t>
            </a:r>
            <a:r>
              <a:rPr lang="cs-CZ" sz="1800" dirty="0" smtClean="0"/>
              <a:t>výběr dodavatele</a:t>
            </a:r>
          </a:p>
          <a:p>
            <a:pPr lvl="0">
              <a:spcAft>
                <a:spcPts val="600"/>
              </a:spcAft>
            </a:pPr>
            <a:endParaRPr lang="cs-CZ" sz="2000" dirty="0" smtClean="0"/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/>
              <a:t> zveřejňování smluv na profilu </a:t>
            </a:r>
            <a:r>
              <a:rPr lang="cs-CZ" sz="2000" dirty="0" smtClean="0"/>
              <a:t>zadavatele</a:t>
            </a:r>
          </a:p>
          <a:p>
            <a:pPr lvl="0">
              <a:spcAft>
                <a:spcPts val="600"/>
              </a:spcAft>
            </a:pPr>
            <a:endParaRPr lang="cs-CZ" sz="2000" dirty="0" smtClean="0"/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 smtClean="0"/>
              <a:t>další zákonné povinnosti</a:t>
            </a:r>
            <a:endParaRPr lang="cs-CZ" sz="2000" dirty="0" smtClean="0"/>
          </a:p>
          <a:p>
            <a:pPr lvl="0">
              <a:spcAft>
                <a:spcPts val="600"/>
              </a:spcAft>
            </a:pPr>
            <a:endParaRPr lang="cs-CZ" sz="2000" dirty="0" smtClean="0"/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0"/>
              <a:t> postup při realizaci </a:t>
            </a:r>
            <a:r>
              <a:rPr lang="cs-CZ" sz="2000" dirty="0" smtClean="0"/>
              <a:t>akce dle </a:t>
            </a:r>
            <a:r>
              <a:rPr lang="cs-CZ" sz="2000" dirty="0"/>
              <a:t>uzavřené smlouvy </a:t>
            </a:r>
            <a:r>
              <a:rPr lang="cs-CZ" sz="2000" dirty="0" smtClean="0"/>
              <a:t>o dotaci</a:t>
            </a:r>
          </a:p>
          <a:p>
            <a:pPr lvl="0">
              <a:spcAft>
                <a:spcPts val="0"/>
              </a:spcAft>
            </a:pPr>
            <a:endParaRPr lang="cs-CZ" sz="2000" dirty="0" smtClean="0"/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ukončení akce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000" dirty="0" smtClean="0"/>
              <a:t> vyúčtování dotace </a:t>
            </a:r>
            <a:endParaRPr lang="cs-CZ" sz="2000" b="1" dirty="0">
              <a:solidFill>
                <a:srgbClr val="003366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555151"/>
            <a:ext cx="1165081" cy="1368152"/>
          </a:xfrm>
          <a:prstGeom prst="rect">
            <a:avLst/>
          </a:prstGeom>
          <a:solidFill>
            <a:schemeClr val="accent3">
              <a:lumMod val="85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translucentPowder"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Zveřejněné materiály\dnes\podt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6143625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1560" y="764704"/>
            <a:ext cx="7992888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cs-CZ" sz="2800" b="1" dirty="0" smtClean="0">
              <a:solidFill>
                <a:srgbClr val="0033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800" b="1" dirty="0" smtClean="0">
                <a:solidFill>
                  <a:srgbClr val="003366"/>
                </a:solidFill>
              </a:rPr>
              <a:t>POV JK 2018</a:t>
            </a: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 Příprava </a:t>
            </a:r>
            <a:r>
              <a:rPr lang="cs-CZ" sz="2000" dirty="0"/>
              <a:t>pravidel pro ročník POV </a:t>
            </a:r>
            <a:r>
              <a:rPr lang="cs-CZ" sz="2000" dirty="0" smtClean="0"/>
              <a:t>JK 2018</a:t>
            </a:r>
          </a:p>
          <a:p>
            <a:pPr lvl="0">
              <a:spcAft>
                <a:spcPts val="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lvl="0"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cs-CZ" sz="2000" dirty="0"/>
              <a:t>Zásadní změny se </a:t>
            </a:r>
            <a:r>
              <a:rPr lang="cs-CZ" sz="2000" dirty="0" smtClean="0"/>
              <a:t>neočekávají </a:t>
            </a:r>
          </a:p>
          <a:p>
            <a:pPr lvl="0">
              <a:spcAft>
                <a:spcPts val="60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lvl="0"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0" smtClean="0"/>
              <a:t> Předpokládaný </a:t>
            </a:r>
            <a:r>
              <a:rPr lang="cs-CZ" sz="2000" dirty="0"/>
              <a:t>termín předkládání žádostí: </a:t>
            </a:r>
            <a:r>
              <a:rPr lang="cs-CZ" sz="2000" dirty="0" smtClean="0"/>
              <a:t>23. </a:t>
            </a:r>
            <a:r>
              <a:rPr lang="cs-CZ" sz="2000" dirty="0"/>
              <a:t>10. </a:t>
            </a:r>
            <a:r>
              <a:rPr lang="cs-CZ" sz="2000" dirty="0" smtClean="0"/>
              <a:t> - 31</a:t>
            </a:r>
            <a:r>
              <a:rPr lang="cs-CZ" sz="2000" dirty="0"/>
              <a:t>. 12. </a:t>
            </a:r>
            <a:r>
              <a:rPr lang="cs-CZ" sz="2000" dirty="0" smtClean="0"/>
              <a:t>2017</a:t>
            </a:r>
            <a:endParaRPr lang="cs-CZ" sz="2000" b="1" dirty="0">
              <a:solidFill>
                <a:srgbClr val="003366"/>
              </a:solidFill>
            </a:endParaRPr>
          </a:p>
        </p:txBody>
      </p:sp>
      <p:sp>
        <p:nvSpPr>
          <p:cNvPr id="8" name="Veselý obličej 7"/>
          <p:cNvSpPr/>
          <p:nvPr/>
        </p:nvSpPr>
        <p:spPr bwMode="auto">
          <a:xfrm>
            <a:off x="4716016" y="3501008"/>
            <a:ext cx="914400" cy="914400"/>
          </a:xfrm>
          <a:prstGeom prst="smileyF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000" b="0" i="0" u="none" strike="noStrike" cap="none" normalizeH="0" baseline="0" smtClean="0">
              <a:ln>
                <a:noFill/>
              </a:ln>
              <a:solidFill>
                <a:srgbClr val="003F7E"/>
              </a:solidFill>
              <a:effectLst/>
              <a:latin typeface="Arial" charset="0"/>
            </a:endParaRPr>
          </a:p>
        </p:txBody>
      </p:sp>
      <p:sp>
        <p:nvSpPr>
          <p:cNvPr id="11" name="Veselý obličej 10"/>
          <p:cNvSpPr/>
          <p:nvPr/>
        </p:nvSpPr>
        <p:spPr bwMode="auto">
          <a:xfrm>
            <a:off x="4788024" y="3645024"/>
            <a:ext cx="914400" cy="914400"/>
          </a:xfrm>
          <a:prstGeom prst="smileyFac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000" b="0" i="0" u="none" strike="noStrike" cap="none" normalizeH="0" baseline="0" smtClean="0">
              <a:ln>
                <a:noFill/>
              </a:ln>
              <a:solidFill>
                <a:srgbClr val="003F7E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947192"/>
          </a:xfrm>
        </p:spPr>
        <p:txBody>
          <a:bodyPr/>
          <a:lstStyle/>
          <a:p>
            <a:pPr lvl="2"/>
            <a:r>
              <a:rPr lang="cs-CZ" sz="1800" b="1" dirty="0" smtClean="0">
                <a:solidFill>
                  <a:srgbClr val="003F7E"/>
                </a:solidFill>
                <a:latin typeface="Arial" charset="0"/>
              </a:rPr>
              <a:t/>
            </a:r>
            <a:br>
              <a:rPr lang="cs-CZ" sz="1800" b="1" dirty="0" smtClean="0">
                <a:solidFill>
                  <a:srgbClr val="003F7E"/>
                </a:solidFill>
                <a:latin typeface="Arial" charset="0"/>
              </a:rPr>
            </a:br>
            <a:r>
              <a:rPr lang="cs-CZ" sz="2400" b="1" dirty="0" smtClean="0">
                <a:solidFill>
                  <a:srgbClr val="003F7E"/>
                </a:solidFill>
                <a:latin typeface="Arial" charset="0"/>
              </a:rPr>
              <a:t>A co soutěž Vesnice roku?</a:t>
            </a:r>
            <a:endParaRPr lang="cs-CZ" sz="2400" b="1" dirty="0">
              <a:solidFill>
                <a:srgbClr val="003F7E"/>
              </a:solidFill>
              <a:latin typeface="Arial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3568" y="1844824"/>
            <a:ext cx="7774632" cy="4392488"/>
          </a:xfrm>
        </p:spPr>
        <p:txBody>
          <a:bodyPr/>
          <a:lstStyle/>
          <a:p>
            <a:pPr algn="ctr">
              <a:buNone/>
            </a:pPr>
            <a:endParaRPr lang="cs-CZ" sz="2800" b="1" dirty="0" smtClean="0">
              <a:solidFill>
                <a:srgbClr val="003F7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cs-CZ" sz="2800" b="1" dirty="0">
              <a:solidFill>
                <a:srgbClr val="003F7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cs-CZ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UF !</a:t>
            </a:r>
          </a:p>
        </p:txBody>
      </p:sp>
      <p:pic>
        <p:nvPicPr>
          <p:cNvPr id="4103" name="Picture 7" descr="U:\Zveřejněné materiály\dnes\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Zveřejněné materiály\dnes\podt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6143625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5536" y="44625"/>
            <a:ext cx="8136904" cy="544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rgbClr val="003366"/>
                </a:solidFill>
              </a:rPr>
              <a:t>Výsledek krajského kola: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cs-CZ" sz="2000" b="1" dirty="0" smtClean="0">
              <a:solidFill>
                <a:srgbClr val="003366"/>
              </a:solidFill>
            </a:endParaRPr>
          </a:p>
          <a:p>
            <a:r>
              <a:rPr lang="cs-CZ" sz="1600" b="1" dirty="0"/>
              <a:t>1. místo: Zlatá stuha </a:t>
            </a:r>
            <a:r>
              <a:rPr lang="cs-CZ" sz="1600" b="1" i="1" dirty="0"/>
              <a:t>– krajský </a:t>
            </a:r>
            <a:r>
              <a:rPr lang="cs-CZ" sz="1600" b="1" i="1" dirty="0" smtClean="0"/>
              <a:t>vítěz: </a:t>
            </a:r>
            <a:r>
              <a:rPr lang="cs-CZ" sz="1600" dirty="0" smtClean="0"/>
              <a:t>Pištín</a:t>
            </a:r>
            <a:endParaRPr lang="cs-CZ" sz="1600" dirty="0"/>
          </a:p>
          <a:p>
            <a:r>
              <a:rPr lang="cs-CZ" sz="1600" b="1" dirty="0" smtClean="0"/>
              <a:t>2</a:t>
            </a:r>
            <a:r>
              <a:rPr lang="cs-CZ" sz="1600" b="1" dirty="0"/>
              <a:t>. místo: </a:t>
            </a:r>
            <a:r>
              <a:rPr lang="cs-CZ" sz="1600" dirty="0" smtClean="0"/>
              <a:t>Mičovice</a:t>
            </a:r>
            <a:endParaRPr lang="cs-CZ" sz="1600" dirty="0"/>
          </a:p>
          <a:p>
            <a:r>
              <a:rPr lang="cs-CZ" sz="1600" b="1" dirty="0"/>
              <a:t>3. místo</a:t>
            </a:r>
            <a:r>
              <a:rPr lang="cs-CZ" sz="1600" b="1" dirty="0" smtClean="0"/>
              <a:t>: </a:t>
            </a:r>
            <a:r>
              <a:rPr lang="cs-CZ" sz="1600" dirty="0" smtClean="0"/>
              <a:t>Hajany</a:t>
            </a:r>
            <a:endParaRPr lang="cs-CZ" sz="1600" dirty="0"/>
          </a:p>
          <a:p>
            <a:r>
              <a:rPr lang="cs-CZ" sz="1600" b="1" dirty="0"/>
              <a:t>Bílá stuha – </a:t>
            </a:r>
            <a:r>
              <a:rPr lang="cs-CZ" sz="1600" b="1" i="1" dirty="0"/>
              <a:t>za činnost </a:t>
            </a:r>
            <a:r>
              <a:rPr lang="cs-CZ" sz="1600" b="1" i="1" dirty="0" smtClean="0"/>
              <a:t>mládeže: </a:t>
            </a:r>
            <a:r>
              <a:rPr lang="cs-CZ" sz="1600" dirty="0" smtClean="0"/>
              <a:t>Lodhéřov</a:t>
            </a:r>
            <a:endParaRPr lang="cs-CZ" sz="1600" dirty="0"/>
          </a:p>
          <a:p>
            <a:r>
              <a:rPr lang="cs-CZ" sz="1600" b="1" dirty="0"/>
              <a:t>Modrá stuha – </a:t>
            </a:r>
            <a:r>
              <a:rPr lang="cs-CZ" sz="1600" b="1" i="1" dirty="0"/>
              <a:t>za společenský </a:t>
            </a:r>
            <a:r>
              <a:rPr lang="cs-CZ" sz="1600" b="1" i="1" dirty="0" smtClean="0"/>
              <a:t>život</a:t>
            </a:r>
            <a:r>
              <a:rPr lang="cs-CZ" sz="1600" dirty="0" smtClean="0"/>
              <a:t>: </a:t>
            </a:r>
            <a:r>
              <a:rPr lang="cs-CZ" sz="1600" dirty="0"/>
              <a:t>Svatý Jan nad Malší</a:t>
            </a:r>
          </a:p>
          <a:p>
            <a:r>
              <a:rPr lang="cs-CZ" sz="1600" b="1" dirty="0"/>
              <a:t>Oranžová stuha – </a:t>
            </a:r>
            <a:r>
              <a:rPr lang="cs-CZ" sz="1600" b="1" i="1" dirty="0"/>
              <a:t>za spolupráci obce a zemědělského </a:t>
            </a:r>
            <a:r>
              <a:rPr lang="cs-CZ" sz="1600" b="1" i="1" dirty="0" smtClean="0"/>
              <a:t>subjektu</a:t>
            </a:r>
            <a:r>
              <a:rPr lang="cs-CZ" sz="1600" dirty="0" smtClean="0"/>
              <a:t>: </a:t>
            </a:r>
            <a:r>
              <a:rPr lang="cs-CZ" sz="1600" dirty="0"/>
              <a:t>Čejetice</a:t>
            </a:r>
          </a:p>
          <a:p>
            <a:r>
              <a:rPr lang="cs-CZ" sz="1600" b="1" dirty="0"/>
              <a:t>Zelená stuha – </a:t>
            </a:r>
            <a:r>
              <a:rPr lang="cs-CZ" sz="1600" b="1" i="1" dirty="0"/>
              <a:t>za péči o zeleň a životní </a:t>
            </a:r>
            <a:r>
              <a:rPr lang="cs-CZ" sz="1600" b="1" i="1" dirty="0" smtClean="0"/>
              <a:t>prostředí</a:t>
            </a:r>
            <a:r>
              <a:rPr lang="cs-CZ" sz="1600" dirty="0" smtClean="0"/>
              <a:t>: </a:t>
            </a:r>
            <a:r>
              <a:rPr lang="cs-CZ" sz="1600" dirty="0"/>
              <a:t>Bernartice</a:t>
            </a:r>
          </a:p>
          <a:p>
            <a:r>
              <a:rPr lang="cs-CZ" sz="1600" b="1" dirty="0"/>
              <a:t>Cena naděje pro živý venkov</a:t>
            </a:r>
            <a:r>
              <a:rPr lang="cs-CZ" sz="1600" dirty="0"/>
              <a:t> </a:t>
            </a:r>
            <a:r>
              <a:rPr lang="cs-CZ" sz="1600" i="1" dirty="0"/>
              <a:t>– </a:t>
            </a:r>
            <a:r>
              <a:rPr lang="cs-CZ" sz="1600" b="1" i="1" dirty="0"/>
              <a:t>za místní spolkový život a občanskou společnost v </a:t>
            </a:r>
            <a:r>
              <a:rPr lang="cs-CZ" sz="1600" b="1" i="1" dirty="0" smtClean="0"/>
              <a:t>obcích</a:t>
            </a:r>
            <a:r>
              <a:rPr lang="cs-CZ" sz="1600" dirty="0" smtClean="0"/>
              <a:t>: </a:t>
            </a:r>
            <a:r>
              <a:rPr lang="cs-CZ" sz="1600" dirty="0"/>
              <a:t>Albrechtice nad Vltavou</a:t>
            </a:r>
          </a:p>
          <a:p>
            <a:r>
              <a:rPr lang="cs-CZ" sz="1600" b="1" dirty="0"/>
              <a:t>Zlatá cihla v Programu obnovy venkova</a:t>
            </a:r>
            <a:r>
              <a:rPr lang="cs-CZ" sz="1600" dirty="0"/>
              <a:t> </a:t>
            </a:r>
            <a:r>
              <a:rPr lang="cs-CZ" sz="1600" b="1" i="1" dirty="0"/>
              <a:t>za příkladné stavby na venkově, realizované v duchu Programu obnovy </a:t>
            </a:r>
            <a:r>
              <a:rPr lang="cs-CZ" sz="1600" b="1" dirty="0"/>
              <a:t>venkova v kategorii C (nové venkovské </a:t>
            </a:r>
            <a:r>
              <a:rPr lang="cs-CZ" sz="1600" b="1" dirty="0" smtClean="0"/>
              <a:t>stavby)</a:t>
            </a:r>
            <a:r>
              <a:rPr lang="cs-CZ" sz="1600" dirty="0" smtClean="0"/>
              <a:t>: </a:t>
            </a:r>
            <a:r>
              <a:rPr lang="cs-CZ" sz="1600" dirty="0"/>
              <a:t>Jankov; Nová hasičská zbrojnice Holašovice</a:t>
            </a:r>
          </a:p>
          <a:p>
            <a:r>
              <a:rPr lang="cs-CZ" sz="1600" b="1" dirty="0"/>
              <a:t>Diplom za moderní knihovnické a informační </a:t>
            </a:r>
            <a:r>
              <a:rPr lang="cs-CZ" sz="1600" b="1" dirty="0" smtClean="0"/>
              <a:t>služby</a:t>
            </a:r>
            <a:r>
              <a:rPr lang="cs-CZ" sz="1600" dirty="0" smtClean="0"/>
              <a:t>: </a:t>
            </a:r>
            <a:r>
              <a:rPr lang="cs-CZ" sz="1600" dirty="0"/>
              <a:t>Branice</a:t>
            </a:r>
          </a:p>
          <a:p>
            <a:r>
              <a:rPr lang="cs-CZ" sz="1600" b="1" dirty="0"/>
              <a:t>Diplom za vzorné vedení obecní </a:t>
            </a:r>
            <a:r>
              <a:rPr lang="cs-CZ" sz="1600" b="1" dirty="0" smtClean="0"/>
              <a:t>kroniky</a:t>
            </a:r>
            <a:r>
              <a:rPr lang="cs-CZ" sz="1600" dirty="0" smtClean="0"/>
              <a:t>: </a:t>
            </a:r>
            <a:r>
              <a:rPr lang="cs-CZ" sz="1600" dirty="0"/>
              <a:t>Strunkovice nad Blanicí</a:t>
            </a:r>
          </a:p>
          <a:p>
            <a:endParaRPr lang="cs-CZ" sz="1600" b="1" dirty="0" smtClean="0"/>
          </a:p>
          <a:p>
            <a:r>
              <a:rPr lang="cs-CZ" sz="1600" dirty="0"/>
              <a:t> </a:t>
            </a:r>
            <a:endParaRPr lang="cs-CZ" sz="16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U:\Zveřejněné materiály\dnes\za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430713"/>
          </a:xfrm>
          <a:prstGeom prst="rect">
            <a:avLst/>
          </a:prstGeom>
          <a:noFill/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48768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3200" dirty="0" smtClean="0"/>
              <a:t>Děkuji za pozornost</a:t>
            </a:r>
            <a:endParaRPr lang="cs-CZ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215</Words>
  <Application>Microsoft Office PowerPoint</Application>
  <PresentationFormat>Předvádění na obrazovce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Default Design</vt:lpstr>
      <vt:lpstr>Prezentace aplikace PowerPoint</vt:lpstr>
      <vt:lpstr>Prezentace aplikace PowerPoint</vt:lpstr>
      <vt:lpstr>Prezentace aplikace PowerPoint</vt:lpstr>
      <vt:lpstr>Prezentace aplikace PowerPoint</vt:lpstr>
      <vt:lpstr> A co soutěž Vesnice roku?</vt:lpstr>
      <vt:lpstr>Prezentace aplikace PowerPoint</vt:lpstr>
      <vt:lpstr>Prezentace aplikace PowerPoint</vt:lpstr>
    </vt:vector>
  </TitlesOfParts>
  <Company>KUJC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Bohumír Mach</dc:creator>
  <cp:lastModifiedBy>Povišerová Eva</cp:lastModifiedBy>
  <cp:revision>289</cp:revision>
  <dcterms:created xsi:type="dcterms:W3CDTF">2010-02-05T10:36:31Z</dcterms:created>
  <dcterms:modified xsi:type="dcterms:W3CDTF">2017-06-21T08:13:32Z</dcterms:modified>
</cp:coreProperties>
</file>