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2" r:id="rId4"/>
    <p:sldId id="309" r:id="rId5"/>
    <p:sldId id="318" r:id="rId6"/>
    <p:sldId id="310" r:id="rId7"/>
    <p:sldId id="319" r:id="rId8"/>
    <p:sldId id="263" r:id="rId9"/>
    <p:sldId id="267" r:id="rId10"/>
    <p:sldId id="260" r:id="rId11"/>
    <p:sldId id="306" r:id="rId12"/>
    <p:sldId id="317" r:id="rId13"/>
    <p:sldId id="320" r:id="rId14"/>
    <p:sldId id="28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606" autoAdjust="0"/>
  </p:normalViewPr>
  <p:slideViewPr>
    <p:cSldViewPr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50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35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14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3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47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46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58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71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57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33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46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"/>
            <a:lum/>
          </a:blip>
          <a:srcRect/>
          <a:stretch>
            <a:fillRect l="-6000" t="-2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7DC1-4C7B-41A6-9893-630315C42E6A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18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zif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1000" b="1" dirty="0"/>
          </a:p>
          <a:p>
            <a:pPr marL="0" indent="0" algn="ctr">
              <a:buNone/>
            </a:pPr>
            <a:r>
              <a:rPr lang="cs-CZ" sz="2800" b="1" spc="250" dirty="0"/>
              <a:t>SEMINÁŘ PRO ŽADATELE</a:t>
            </a: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Společná zemědělská politika</a:t>
            </a:r>
          </a:p>
          <a:p>
            <a:pPr marL="0" indent="0" algn="ctr">
              <a:buNone/>
            </a:pPr>
            <a:endParaRPr lang="cs-CZ" sz="1400" b="1" dirty="0"/>
          </a:p>
          <a:p>
            <a:pPr marL="0" indent="0" algn="ctr">
              <a:buNone/>
            </a:pPr>
            <a:r>
              <a:rPr lang="cs-CZ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výzva</a:t>
            </a:r>
          </a:p>
          <a:p>
            <a:pPr marL="0" indent="0" algn="ctr">
              <a:buNone/>
            </a:pPr>
            <a:endParaRPr lang="cs-CZ" sz="1600" b="1" dirty="0"/>
          </a:p>
          <a:p>
            <a:pPr marL="0" indent="0" algn="ctr">
              <a:buNone/>
            </a:pPr>
            <a:r>
              <a:rPr lang="cs-CZ" dirty="0"/>
              <a:t>MAS Lužnice,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  <a:p>
            <a:pPr marL="0" indent="0" algn="ctr">
              <a:buNone/>
            </a:pPr>
            <a:r>
              <a:rPr lang="cs-CZ" sz="1100" dirty="0"/>
              <a:t>Sudoměřice u Bechyně 25.4.2024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861774A-1CB3-4BF7-9EF9-A9AC7FC90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42519"/>
            <a:ext cx="98905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obrázek 1">
            <a:extLst>
              <a:ext uri="{FF2B5EF4-FFF2-40B4-BE49-F238E27FC236}">
                <a16:creationId xmlns:a16="http://schemas.microsoft.com/office/drawing/2014/main" id="{160D7A88-6579-DCDE-2F3E-533C3677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41" y="332656"/>
            <a:ext cx="597011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ABB88D-53B0-CE7D-6AE3-26C60F665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6090683"/>
            <a:ext cx="2622947" cy="5464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6F06610-7F48-2B65-229B-C24F6B43A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989129"/>
            <a:ext cx="3100243" cy="6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5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4062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/>
              <a:t>Zadávání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5301" y="866723"/>
            <a:ext cx="8229600" cy="58772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cs-CZ" sz="2000" b="1" u="sng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000" b="1" u="sng" dirty="0"/>
              <a:t>Neveřejný zadavatel a zároveň dotace ≤ 50 %</a:t>
            </a:r>
          </a:p>
          <a:p>
            <a:pPr marL="0" indent="0">
              <a:buNone/>
            </a:pPr>
            <a:r>
              <a:rPr lang="cs-CZ" sz="1800" b="1" dirty="0"/>
              <a:t>Přímý nákup</a:t>
            </a:r>
          </a:p>
          <a:p>
            <a:pPr marL="0" indent="0">
              <a:buNone/>
            </a:pPr>
            <a:r>
              <a:rPr lang="cs-CZ" sz="1800" dirty="0"/>
              <a:t>≤ (2.000.000 na dodávky/služby nebo 6.000.000 na stavební práce)</a:t>
            </a: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VŘ v otevřené výzvě </a:t>
            </a:r>
          </a:p>
          <a:p>
            <a:pPr marL="0" indent="0">
              <a:buNone/>
            </a:pPr>
            <a:r>
              <a:rPr lang="cs-CZ" sz="1800" dirty="0"/>
              <a:t>˃ (2.000.000 na dodávky/služby nebo 6.000.000 na stavební práce)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2000" b="1" u="sng" dirty="0"/>
              <a:t>Veřejný zadavatel nebo dotace </a:t>
            </a:r>
            <a:r>
              <a:rPr lang="cs-CZ" sz="2000" u="sng" dirty="0"/>
              <a:t>˃</a:t>
            </a:r>
            <a:r>
              <a:rPr lang="cs-CZ" sz="2000" b="1" u="sng" dirty="0"/>
              <a:t> 50 %</a:t>
            </a:r>
          </a:p>
          <a:p>
            <a:pPr marL="0" indent="0">
              <a:buNone/>
            </a:pPr>
            <a:r>
              <a:rPr lang="cs-CZ" sz="1800" b="1" dirty="0"/>
              <a:t>Přímý nákup </a:t>
            </a:r>
          </a:p>
          <a:p>
            <a:pPr marL="0" indent="0">
              <a:buNone/>
            </a:pPr>
            <a:r>
              <a:rPr lang="pl-PL" sz="1800" dirty="0"/>
              <a:t>≤ 500.000 na </a:t>
            </a:r>
            <a:r>
              <a:rPr lang="pl-PL" sz="1800" dirty="0" err="1"/>
              <a:t>zakázku</a:t>
            </a:r>
            <a:r>
              <a:rPr lang="pl-PL" sz="1800" dirty="0"/>
              <a:t> na </a:t>
            </a:r>
            <a:r>
              <a:rPr lang="pl-PL" sz="1800" dirty="0" err="1"/>
              <a:t>dodávky</a:t>
            </a:r>
            <a:r>
              <a:rPr lang="pl-PL" sz="1800" dirty="0"/>
              <a:t>/</a:t>
            </a:r>
            <a:r>
              <a:rPr lang="pl-PL" sz="1800" dirty="0" err="1"/>
              <a:t>služby</a:t>
            </a:r>
            <a:r>
              <a:rPr lang="pl-PL" sz="1800" dirty="0"/>
              <a:t>/</a:t>
            </a:r>
            <a:r>
              <a:rPr lang="pl-PL" sz="1800" dirty="0" err="1"/>
              <a:t>stavební</a:t>
            </a:r>
            <a:r>
              <a:rPr lang="pl-PL" sz="1800" dirty="0"/>
              <a:t> prace</a:t>
            </a:r>
          </a:p>
          <a:p>
            <a:pPr marL="0" indent="0">
              <a:buNone/>
            </a:pPr>
            <a:r>
              <a:rPr lang="pl-PL" sz="1800" b="1" dirty="0" err="1"/>
              <a:t>Cenový</a:t>
            </a:r>
            <a:r>
              <a:rPr lang="pl-PL" sz="1800" b="1" dirty="0"/>
              <a:t> marketing</a:t>
            </a:r>
          </a:p>
          <a:p>
            <a:pPr marL="0" indent="0">
              <a:buNone/>
            </a:pPr>
            <a:r>
              <a:rPr lang="cs-CZ" sz="1800" dirty="0"/>
              <a:t>˃ 500.000 a zároveň ≤ (2.000.000 na dodávky/služby nebo 6.000.000 na stavební práce)</a:t>
            </a:r>
          </a:p>
          <a:p>
            <a:pPr marL="0" indent="0">
              <a:buNone/>
            </a:pPr>
            <a:r>
              <a:rPr lang="cs-CZ" sz="1800" b="1" dirty="0"/>
              <a:t>ZŘ dle ZZVZ</a:t>
            </a:r>
          </a:p>
          <a:p>
            <a:pPr marL="0" indent="0">
              <a:buNone/>
            </a:pPr>
            <a:r>
              <a:rPr lang="cs-CZ" sz="1800" dirty="0"/>
              <a:t>˃ (2.000.000 na dodávky/služby nebo 6.000.000 na stavební práce)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85630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E44E9-5B28-4209-ABCF-90CEA25EB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929"/>
            <a:ext cx="8435280" cy="733799"/>
          </a:xfrm>
        </p:spPr>
        <p:txBody>
          <a:bodyPr>
            <a:noAutofit/>
          </a:bodyPr>
          <a:lstStyle/>
          <a:p>
            <a:r>
              <a:rPr lang="cs-CZ" sz="3600" b="1" dirty="0"/>
              <a:t>Podání žádosti o dotaci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792E64-B2C0-46BA-B833-C721C8C69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cs-CZ" sz="2100" dirty="0"/>
              <a:t>Portál farmáře je určen pro zadávání Žádostí o dotaci a správu projektů po celou dobu jejich životního cyklu</a:t>
            </a:r>
          </a:p>
          <a:p>
            <a:r>
              <a:rPr lang="cs-CZ" sz="2200" dirty="0">
                <a:hlinkClick r:id="rId2"/>
              </a:rPr>
              <a:t>https://www.szif.cz</a:t>
            </a:r>
            <a:r>
              <a:rPr lang="cs-CZ" sz="2200" dirty="0"/>
              <a:t> </a:t>
            </a:r>
            <a:endParaRPr lang="cs-CZ" sz="2600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C1E245B-91D1-411A-80FB-170CD9E237B4}"/>
              </a:ext>
            </a:extLst>
          </p:cNvPr>
          <p:cNvSpPr/>
          <p:nvPr/>
        </p:nvSpPr>
        <p:spPr>
          <a:xfrm>
            <a:off x="6631272" y="3006138"/>
            <a:ext cx="1646316" cy="8457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1C95316-3435-EB0A-833C-850C5F4B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68" y="2636912"/>
            <a:ext cx="8190064" cy="3603638"/>
          </a:xfrm>
          <a:prstGeom prst="rect">
            <a:avLst/>
          </a:prstGeom>
        </p:spPr>
      </p:pic>
      <p:sp>
        <p:nvSpPr>
          <p:cNvPr id="8" name="Šipka: doleva 7">
            <a:extLst>
              <a:ext uri="{FF2B5EF4-FFF2-40B4-BE49-F238E27FC236}">
                <a16:creationId xmlns:a16="http://schemas.microsoft.com/office/drawing/2014/main" id="{A3C5721E-35CF-48FE-8C38-64B78914CAF3}"/>
              </a:ext>
            </a:extLst>
          </p:cNvPr>
          <p:cNvSpPr/>
          <p:nvPr/>
        </p:nvSpPr>
        <p:spPr>
          <a:xfrm rot="18349557">
            <a:off x="7997337" y="3248980"/>
            <a:ext cx="1339389" cy="360040"/>
          </a:xfrm>
          <a:prstGeom prst="leftArrow">
            <a:avLst>
              <a:gd name="adj1" fmla="val 50000"/>
              <a:gd name="adj2" fmla="val 8132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18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A1674-BC42-4748-A7B3-89CA47BD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/>
              <a:t>Informační systém „</a:t>
            </a:r>
            <a:r>
              <a:rPr lang="cs-CZ" sz="3600" b="1" u="sng" dirty="0"/>
              <a:t>Portál farmáře</a:t>
            </a:r>
            <a:r>
              <a:rPr lang="cs-CZ" sz="3600" b="1" dirty="0"/>
              <a:t>“</a:t>
            </a:r>
            <a:endParaRPr lang="cs-CZ" sz="3600" dirty="0"/>
          </a:p>
        </p:txBody>
      </p:sp>
      <p:pic>
        <p:nvPicPr>
          <p:cNvPr id="23" name="Zástupný obsah 22">
            <a:extLst>
              <a:ext uri="{FF2B5EF4-FFF2-40B4-BE49-F238E27FC236}">
                <a16:creationId xmlns:a16="http://schemas.microsoft.com/office/drawing/2014/main" id="{D0DD62AD-CD76-A451-43B0-863A4D648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281" y="2709217"/>
            <a:ext cx="8229600" cy="2563063"/>
          </a:xfrm>
        </p:spPr>
      </p:pic>
      <p:sp>
        <p:nvSpPr>
          <p:cNvPr id="24" name="Šipka: doleva 23">
            <a:extLst>
              <a:ext uri="{FF2B5EF4-FFF2-40B4-BE49-F238E27FC236}">
                <a16:creationId xmlns:a16="http://schemas.microsoft.com/office/drawing/2014/main" id="{8577B23F-C06C-631D-F7C9-7D81457B1B05}"/>
              </a:ext>
            </a:extLst>
          </p:cNvPr>
          <p:cNvSpPr/>
          <p:nvPr/>
        </p:nvSpPr>
        <p:spPr>
          <a:xfrm rot="18349557">
            <a:off x="7914391" y="2623003"/>
            <a:ext cx="1339389" cy="360040"/>
          </a:xfrm>
          <a:prstGeom prst="leftArrow">
            <a:avLst>
              <a:gd name="adj1" fmla="val 50000"/>
              <a:gd name="adj2" fmla="val 8132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8CD70ED-3BAB-329B-C538-424E56A2A74B}"/>
              </a:ext>
            </a:extLst>
          </p:cNvPr>
          <p:cNvSpPr/>
          <p:nvPr/>
        </p:nvSpPr>
        <p:spPr>
          <a:xfrm>
            <a:off x="7332950" y="2623003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00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E1CD743-7C93-4E11-A9FC-EA710A97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4500059"/>
          </a:xfrm>
          <a:prstGeom prst="rect">
            <a:avLst/>
          </a:prstGeom>
        </p:spPr>
      </p:pic>
      <p:sp>
        <p:nvSpPr>
          <p:cNvPr id="6" name="Šipka: doleva 5">
            <a:extLst>
              <a:ext uri="{FF2B5EF4-FFF2-40B4-BE49-F238E27FC236}">
                <a16:creationId xmlns:a16="http://schemas.microsoft.com/office/drawing/2014/main" id="{110AC4F7-C4A1-4DD6-7ADF-B23DEAF08F90}"/>
              </a:ext>
            </a:extLst>
          </p:cNvPr>
          <p:cNvSpPr/>
          <p:nvPr/>
        </p:nvSpPr>
        <p:spPr>
          <a:xfrm rot="18349557">
            <a:off x="5160335" y="2571973"/>
            <a:ext cx="1339389" cy="360040"/>
          </a:xfrm>
          <a:prstGeom prst="leftArrow">
            <a:avLst>
              <a:gd name="adj1" fmla="val 50000"/>
              <a:gd name="adj2" fmla="val 8132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63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4DAF0-5181-4543-B23D-3604768E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cs-CZ" b="1" dirty="0"/>
              <a:t>Děkujeme za pozornost.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1941EF-AD5B-4998-9EDD-79828BCC0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208912" cy="17526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MAS Lužnice, </a:t>
            </a:r>
            <a:r>
              <a:rPr lang="cs-CZ" sz="2400" dirty="0" err="1">
                <a:solidFill>
                  <a:schemeClr val="tx1"/>
                </a:solidFill>
              </a:rPr>
              <a:t>z.s</a:t>
            </a:r>
            <a:r>
              <a:rPr lang="cs-CZ" sz="2400" dirty="0">
                <a:solidFill>
                  <a:schemeClr val="tx1"/>
                </a:solidFill>
              </a:rPr>
              <a:t>., Sudoměřice u Bechyně 105,</a:t>
            </a:r>
          </a:p>
          <a:p>
            <a:r>
              <a:rPr lang="cs-CZ" sz="2400" dirty="0">
                <a:solidFill>
                  <a:schemeClr val="tx1"/>
                </a:solidFill>
              </a:rPr>
              <a:t>www.masluznice.bechynsko.cz</a:t>
            </a:r>
          </a:p>
        </p:txBody>
      </p:sp>
    </p:spTree>
    <p:extLst>
      <p:ext uri="{BB962C8B-B14F-4D97-AF65-F5344CB8AC3E}">
        <p14:creationId xmlns:p14="http://schemas.microsoft.com/office/powerpoint/2010/main" val="358821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Základní informace k výzvě SZP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060" y="1417638"/>
            <a:ext cx="8415420" cy="51657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2300" dirty="0"/>
          </a:p>
          <a:p>
            <a:pPr marL="0" indent="0" algn="just">
              <a:buNone/>
            </a:pPr>
            <a:r>
              <a:rPr lang="cs-CZ" sz="2300" dirty="0"/>
              <a:t>Termín vyhlášení výzvy: 29.4.2024</a:t>
            </a:r>
          </a:p>
          <a:p>
            <a:pPr marL="0" indent="0" algn="just">
              <a:buNone/>
            </a:pPr>
            <a:r>
              <a:rPr lang="cs-CZ" sz="2300" dirty="0"/>
              <a:t>Termín příjmu žádostí od 29.4.2024</a:t>
            </a:r>
          </a:p>
          <a:p>
            <a:pPr marL="0" indent="0" algn="just">
              <a:buNone/>
            </a:pPr>
            <a:r>
              <a:rPr lang="cs-CZ" sz="2300" dirty="0"/>
              <a:t>Termín příjmu žádostí do 31.5.2024</a:t>
            </a:r>
          </a:p>
          <a:p>
            <a:pPr marL="0" indent="0" algn="just">
              <a:buNone/>
            </a:pPr>
            <a:r>
              <a:rPr lang="cs-CZ" sz="2300" dirty="0"/>
              <a:t>Termín finálního podání na RO SZIF: 16.8.2024</a:t>
            </a:r>
          </a:p>
          <a:p>
            <a:pPr marL="0" indent="0" algn="just">
              <a:buNone/>
            </a:pPr>
            <a:endParaRPr lang="cs-CZ" sz="2300" dirty="0"/>
          </a:p>
          <a:p>
            <a:pPr marL="0" indent="0" algn="just">
              <a:buNone/>
            </a:pPr>
            <a:r>
              <a:rPr lang="cs-CZ" sz="2300" dirty="0"/>
              <a:t>Celková alokace na výzvu: 10 525 000 Kč</a:t>
            </a:r>
          </a:p>
          <a:p>
            <a:pPr marL="0" indent="0" algn="just">
              <a:buNone/>
            </a:pPr>
            <a:endParaRPr lang="cs-CZ" sz="2300" dirty="0"/>
          </a:p>
          <a:p>
            <a:pPr marL="0" indent="0" algn="just">
              <a:buNone/>
            </a:pPr>
            <a:r>
              <a:rPr lang="cs-CZ" sz="2300" dirty="0"/>
              <a:t>Výzva MAS se vztahuje na celé území MAS Lužnice.</a:t>
            </a:r>
          </a:p>
        </p:txBody>
      </p:sp>
    </p:spTree>
    <p:extLst>
      <p:ext uri="{BB962C8B-B14F-4D97-AF65-F5344CB8AC3E}">
        <p14:creationId xmlns:p14="http://schemas.microsoft.com/office/powerpoint/2010/main" val="225513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0B188-FC1A-4EDB-91FE-95ECEADF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66"/>
            <a:ext cx="8229600" cy="979278"/>
          </a:xfrm>
        </p:spPr>
        <p:txBody>
          <a:bodyPr>
            <a:normAutofit/>
          </a:bodyPr>
          <a:lstStyle/>
          <a:p>
            <a:r>
              <a:rPr lang="cs-CZ" sz="3600" b="1" dirty="0"/>
              <a:t>Přehled vyhlášených </a:t>
            </a:r>
            <a:r>
              <a:rPr lang="cs-CZ" sz="3600" b="1" dirty="0" err="1"/>
              <a:t>Fichí</a:t>
            </a:r>
            <a:endParaRPr lang="cs-CZ" sz="3600" b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0CEABC-7CA1-E07F-E60A-30EDFD6B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F4 Podnikání malých a středních podniků</a:t>
            </a:r>
          </a:p>
          <a:p>
            <a:r>
              <a:rPr lang="cs-CZ" dirty="0"/>
              <a:t>F5 Základní služby a obnova obcí</a:t>
            </a:r>
          </a:p>
        </p:txBody>
      </p:sp>
    </p:spTree>
    <p:extLst>
      <p:ext uri="{BB962C8B-B14F-4D97-AF65-F5344CB8AC3E}">
        <p14:creationId xmlns:p14="http://schemas.microsoft.com/office/powerpoint/2010/main" val="49303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A1C8B-878F-434D-ABD4-C20A535C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F4 Podnikání malých a středních podniků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470AE0-1AF2-44AC-9F71-810EE068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100" b="1" dirty="0"/>
              <a:t>Aktivity: </a:t>
            </a:r>
          </a:p>
          <a:p>
            <a:pPr marL="717550" algn="just"/>
            <a:r>
              <a:rPr lang="cs-CZ" sz="2100" dirty="0"/>
              <a:t>Zemědělské podnikání</a:t>
            </a:r>
          </a:p>
          <a:p>
            <a:pPr marL="717550" algn="just"/>
            <a:r>
              <a:rPr lang="cs-CZ" sz="2100" dirty="0"/>
              <a:t>Nezemědělské podnikání</a:t>
            </a:r>
          </a:p>
          <a:p>
            <a:endParaRPr lang="cs-CZ" sz="900" b="1" dirty="0"/>
          </a:p>
          <a:p>
            <a:pPr marL="0" indent="0">
              <a:buNone/>
            </a:pPr>
            <a:r>
              <a:rPr lang="cs-CZ" sz="2100" b="1" dirty="0"/>
              <a:t>Definice žadatele: </a:t>
            </a:r>
          </a:p>
          <a:p>
            <a:r>
              <a:rPr lang="cs-CZ" sz="2100" dirty="0"/>
              <a:t>podnikatelské subjekty splňující definici malého a středního podniku</a:t>
            </a:r>
          </a:p>
          <a:p>
            <a:pPr marL="365125" indent="-365125"/>
            <a:endParaRPr lang="cs-CZ" sz="900" b="1" dirty="0"/>
          </a:p>
          <a:p>
            <a:pPr marL="0" indent="0" algn="just">
              <a:buNone/>
            </a:pPr>
            <a:r>
              <a:rPr lang="cs-CZ" sz="2100" b="1" dirty="0"/>
              <a:t>Výše dotace:  </a:t>
            </a:r>
            <a:r>
              <a:rPr lang="cs-CZ" sz="2100" dirty="0"/>
              <a:t>50 %</a:t>
            </a:r>
          </a:p>
          <a:p>
            <a:pPr marL="352425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200" b="1" dirty="0"/>
              <a:t>Alokace: </a:t>
            </a:r>
            <a:r>
              <a:rPr lang="cs-CZ" sz="2200" dirty="0"/>
              <a:t>7 000 000 Kč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Min. výše výdajů, ze kterých je stanovena dotace: 100 000 Kč</a:t>
            </a:r>
          </a:p>
          <a:p>
            <a:pPr marL="0" indent="0">
              <a:buNone/>
            </a:pPr>
            <a:r>
              <a:rPr lang="cs-CZ" sz="2200" dirty="0"/>
              <a:t>Max. výše výdajů, ze kterých je stanovena dotace: 2 000 000 Kč</a:t>
            </a:r>
          </a:p>
        </p:txBody>
      </p:sp>
    </p:spTree>
    <p:extLst>
      <p:ext uri="{BB962C8B-B14F-4D97-AF65-F5344CB8AC3E}">
        <p14:creationId xmlns:p14="http://schemas.microsoft.com/office/powerpoint/2010/main" val="67806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6D63C-075F-47FB-849E-A9057318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F4 Podnikání malých a středních podniků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6C4940-835F-49EC-968A-FA0DC52C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100" b="1" dirty="0"/>
              <a:t>Způsobilé výdaje: </a:t>
            </a:r>
          </a:p>
          <a:p>
            <a:pPr marL="0" indent="0">
              <a:buNone/>
            </a:pPr>
            <a:endParaRPr lang="cs-CZ" sz="2100" b="1" dirty="0"/>
          </a:p>
          <a:p>
            <a:r>
              <a:rPr lang="cs-CZ" sz="2100" b="1" dirty="0"/>
              <a:t>Investice do staveb, strojů, technologií a dalšího vybavení pro:</a:t>
            </a:r>
          </a:p>
          <a:p>
            <a:pPr marL="708025"/>
            <a:r>
              <a:rPr lang="cs-CZ" sz="2100" dirty="0"/>
              <a:t>Zemědělské podnikání</a:t>
            </a:r>
          </a:p>
          <a:p>
            <a:pPr marL="708025"/>
            <a:r>
              <a:rPr lang="cs-CZ" sz="2100" dirty="0"/>
              <a:t>Nezemědělské podnikání</a:t>
            </a:r>
          </a:p>
        </p:txBody>
      </p:sp>
    </p:spTree>
    <p:extLst>
      <p:ext uri="{BB962C8B-B14F-4D97-AF65-F5344CB8AC3E}">
        <p14:creationId xmlns:p14="http://schemas.microsoft.com/office/powerpoint/2010/main" val="214497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533EE-D8AB-4E4A-A17B-89F6E874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b="1" dirty="0"/>
              <a:t>F5 Základní služby a obnova obcí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EEDAC-E2DF-4DF1-A78A-4001D6C3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42594"/>
          </a:xfrm>
        </p:spPr>
        <p:txBody>
          <a:bodyPr>
            <a:normAutofit lnSpcReduction="10000"/>
          </a:bodyPr>
          <a:lstStyle/>
          <a:p>
            <a:pPr marL="37465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Kulturní, spolková a společenská zařízení, včetně komunitních center, center vzdělávání a knihoven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Drobná infrastruktura a základní služby (zastávky veřejné dopravy, hřbitovy, dětská hřiště a sportoviště, prostory pro separaci odpadů, komunální technika včetně zázemí)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Drobné památky místního významu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Školská zařízení (zařízení školního stravování, školní sportoviště/tělocvičny a venkovní prostory)</a:t>
            </a:r>
          </a:p>
          <a:p>
            <a:pPr>
              <a:lnSpc>
                <a:spcPct val="120000"/>
              </a:lnSpc>
            </a:pPr>
            <a:endParaRPr lang="cs-CZ" sz="10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Definice žadatele: 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Obce, svazky obcí, jejich příspěvkové organizace a NNO </a:t>
            </a:r>
          </a:p>
          <a:p>
            <a:endParaRPr lang="cs-CZ" sz="800" dirty="0"/>
          </a:p>
          <a:p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44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03147-BD02-4E5D-8CE5-EB32DB20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782960"/>
          </a:xfrm>
        </p:spPr>
        <p:txBody>
          <a:bodyPr>
            <a:normAutofit/>
          </a:bodyPr>
          <a:lstStyle/>
          <a:p>
            <a:r>
              <a:rPr lang="cs-CZ" sz="3600" b="1" dirty="0"/>
              <a:t>F5 Základní služby a obnova obcí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721C40-C460-45F0-896D-7BD1DB7B5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9492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8000" b="1" dirty="0"/>
              <a:t>Výše dotace:  </a:t>
            </a:r>
            <a:r>
              <a:rPr lang="cs-CZ" sz="8000" dirty="0"/>
              <a:t>80 %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/>
              <a:t>Alokace: </a:t>
            </a:r>
            <a:r>
              <a:rPr lang="cs-CZ" sz="8000" dirty="0"/>
              <a:t>3 525 000 Kč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8000" dirty="0"/>
              <a:t>Min. výše výdajů, ze kterých je stanovena dotace: 100 000 Kč</a:t>
            </a:r>
          </a:p>
          <a:p>
            <a:pPr marL="0" indent="0">
              <a:buNone/>
            </a:pPr>
            <a:r>
              <a:rPr lang="cs-CZ" sz="8000" dirty="0"/>
              <a:t>Max. výše výdajů, ze kterých je stanovena dotace: 2 000 000 Kč</a:t>
            </a:r>
          </a:p>
          <a:p>
            <a:pPr marL="374650" indent="0">
              <a:lnSpc>
                <a:spcPct val="120000"/>
              </a:lnSpc>
              <a:buNone/>
            </a:pPr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/>
              <a:t>Způsobilé výdaje: </a:t>
            </a:r>
          </a:p>
          <a:p>
            <a:pPr marL="717550" algn="just">
              <a:lnSpc>
                <a:spcPct val="120000"/>
              </a:lnSpc>
            </a:pPr>
            <a:r>
              <a:rPr lang="cs-CZ" sz="8000" dirty="0"/>
              <a:t>Investice do staveb, strojů, technologií a dalšího vybavení pro vyjmenovaná zařízení:</a:t>
            </a:r>
          </a:p>
          <a:p>
            <a:pPr marL="717550" algn="just">
              <a:lnSpc>
                <a:spcPct val="120000"/>
              </a:lnSpc>
            </a:pPr>
            <a:r>
              <a:rPr lang="cs-CZ" sz="8000" dirty="0"/>
              <a:t>Kulturní, spolková a společenská zařízení, včetně komunitních center, center vzdělávání a knihoven (vyjma profesionálních knihoven)</a:t>
            </a:r>
          </a:p>
          <a:p>
            <a:pPr marL="717550" algn="just">
              <a:lnSpc>
                <a:spcPct val="120000"/>
              </a:lnSpc>
            </a:pPr>
            <a:r>
              <a:rPr lang="cs-CZ" sz="8000" dirty="0"/>
              <a:t>Drobná infrastruktura a základní služby (zastávky veřejné dopravy, hřbitovy, dětská hřiště a sportoviště, prostory pro separaci odpadů, komunální technika včetně zázemí)</a:t>
            </a:r>
          </a:p>
          <a:p>
            <a:pPr marL="717550" algn="just">
              <a:lnSpc>
                <a:spcPct val="120000"/>
              </a:lnSpc>
            </a:pPr>
            <a:r>
              <a:rPr lang="cs-CZ" sz="8000" dirty="0"/>
              <a:t>Drobné památky místního významu (křížky, pomníky, smírčí kříže, boží muka,...)</a:t>
            </a:r>
          </a:p>
          <a:p>
            <a:pPr marL="717550" algn="just">
              <a:lnSpc>
                <a:spcPct val="120000"/>
              </a:lnSpc>
            </a:pPr>
            <a:r>
              <a:rPr lang="cs-CZ" sz="8000" dirty="0"/>
              <a:t>Školská zařízení (zařízení školního stravování, školní sportoviště/tělocvičny a venkovní prostory)</a:t>
            </a:r>
          </a:p>
          <a:p>
            <a:pPr marL="717550" algn="just">
              <a:lnSpc>
                <a:spcPct val="120000"/>
              </a:lnSpc>
            </a:pPr>
            <a:endParaRPr lang="cs-CZ" sz="8400" dirty="0"/>
          </a:p>
          <a:p>
            <a:pPr marL="717550" algn="just">
              <a:lnSpc>
                <a:spcPct val="120000"/>
              </a:lnSpc>
            </a:pPr>
            <a:endParaRPr lang="cs-CZ" sz="8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81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Průběh výzvy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9"/>
            <a:ext cx="8435280" cy="54371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1. Konzultace žádostí, semináře </a:t>
            </a:r>
          </a:p>
          <a:p>
            <a:pPr marL="0" indent="0">
              <a:buNone/>
            </a:pPr>
            <a:r>
              <a:rPr lang="cs-CZ" sz="1800" dirty="0"/>
              <a:t>2. Příjem žádosti na MAS = automatická registrace IS do SZIF (registrační číslo) </a:t>
            </a:r>
          </a:p>
          <a:p>
            <a:pPr marL="0" indent="0">
              <a:buNone/>
            </a:pPr>
            <a:r>
              <a:rPr lang="cs-CZ" sz="1800" dirty="0"/>
              <a:t>3. Ověření přijatelnosti, správnosti příloh – možno vyzvat žadatele k doplnění </a:t>
            </a:r>
          </a:p>
          <a:p>
            <a:pPr marL="0" indent="0">
              <a:buNone/>
            </a:pPr>
            <a:r>
              <a:rPr lang="cs-CZ" sz="1800" dirty="0"/>
              <a:t>4. Hodnocení a výběr – jednání výběrového a rozhodovacího orgánu </a:t>
            </a:r>
          </a:p>
          <a:p>
            <a:pPr marL="0" indent="0">
              <a:buNone/>
            </a:pPr>
            <a:r>
              <a:rPr lang="cs-CZ" sz="1800" dirty="0"/>
              <a:t>5. Finalizace žádostí o dotaci </a:t>
            </a:r>
          </a:p>
          <a:p>
            <a:pPr marL="0" indent="0">
              <a:buNone/>
            </a:pPr>
            <a:r>
              <a:rPr lang="cs-CZ" sz="1800" dirty="0"/>
              <a:t>6. Podání žádosti o dotaci na RO SZIF (prostřednictvím Portálu farmáře) 16.8.2024 </a:t>
            </a:r>
          </a:p>
          <a:p>
            <a:pPr marL="0" indent="0">
              <a:buNone/>
            </a:pPr>
            <a:r>
              <a:rPr lang="cs-CZ" sz="1800" dirty="0"/>
              <a:t>7. Doložení příloh k zrealizovanému výběru dodavatele (do 70 KD od 16.8.) </a:t>
            </a:r>
          </a:p>
          <a:p>
            <a:pPr marL="0" indent="0">
              <a:buNone/>
            </a:pPr>
            <a:r>
              <a:rPr lang="cs-CZ" sz="1800" dirty="0"/>
              <a:t>8. Administrativní kontrola žádostí o dotaci ze strany ŘO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 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414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E98F7-1798-4745-9A92-54DC751D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Financování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8A9BF4-7B68-422A-B11F-7A52DEBD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 algn="just"/>
            <a:r>
              <a:rPr lang="cs-CZ" sz="2000" dirty="0"/>
              <a:t>Dotaci lze poskytnout pouze na způsobilé výdaje uvedené v Pravidlech pro konečné žadatele 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2000" dirty="0"/>
              <a:t>Financování realizace projektu Ex post - nejprve z vlastních zdrojů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2000" dirty="0"/>
              <a:t>Veškeré výdaje musí být přiměřené a vynaloženy v souladu s principy hospodárnosti, účelnosti a efektivnosti  </a:t>
            </a:r>
          </a:p>
          <a:p>
            <a:pPr algn="just"/>
            <a:endParaRPr lang="cs-CZ" sz="1600" dirty="0"/>
          </a:p>
          <a:p>
            <a:pPr algn="just"/>
            <a:r>
              <a:rPr lang="cs-CZ" sz="2000" dirty="0"/>
              <a:t>Výdaje mohou vzniknout nejdříve ke dni zaregistrování žádosti o dotaci na MAS (za vznik výdaje je považováno datum vystavení objednávky, nebo uzavření smlouvy)  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2000" dirty="0"/>
              <a:t>Způsobilé výdaje jsou realizovány  </a:t>
            </a:r>
          </a:p>
          <a:p>
            <a:pPr marL="0" indent="0" algn="just">
              <a:buNone/>
            </a:pPr>
            <a:r>
              <a:rPr lang="cs-CZ" sz="2000" dirty="0"/>
              <a:t>	Hotovostní platbou – max. do 100 000,-  </a:t>
            </a:r>
          </a:p>
          <a:p>
            <a:pPr marL="0" indent="0" algn="just">
              <a:buNone/>
            </a:pPr>
            <a:r>
              <a:rPr lang="cs-CZ" sz="2000" dirty="0"/>
              <a:t>	Bezhotovostní platbou – prostřednictvím vlastního bankovního účtu</a:t>
            </a:r>
          </a:p>
        </p:txBody>
      </p:sp>
    </p:spTree>
    <p:extLst>
      <p:ext uri="{BB962C8B-B14F-4D97-AF65-F5344CB8AC3E}">
        <p14:creationId xmlns:p14="http://schemas.microsoft.com/office/powerpoint/2010/main" val="19243243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732</Words>
  <Application>Microsoft Office PowerPoint</Application>
  <PresentationFormat>Předvádění na obrazovce (4:3)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Prezentace aplikace PowerPoint</vt:lpstr>
      <vt:lpstr>Základní informace k výzvě SZP</vt:lpstr>
      <vt:lpstr>Přehled vyhlášených Fichí</vt:lpstr>
      <vt:lpstr>F4 Podnikání malých a středních podniků</vt:lpstr>
      <vt:lpstr>F4 Podnikání malých a středních podniků</vt:lpstr>
      <vt:lpstr>F5 Základní služby a obnova obcí</vt:lpstr>
      <vt:lpstr>F5 Základní služby a obnova obcí</vt:lpstr>
      <vt:lpstr>Průběh výzvy MAS</vt:lpstr>
      <vt:lpstr>Financování projektu</vt:lpstr>
      <vt:lpstr>Zadávání zakázek</vt:lpstr>
      <vt:lpstr>Podání žádosti o dotaci</vt:lpstr>
      <vt:lpstr>Informační systém „Portál farmáře“</vt:lpstr>
      <vt:lpstr>Prezentace aplikace PowerPoint</vt:lpstr>
      <vt:lpstr>Děkujeme za pozornost.</vt:lpstr>
    </vt:vector>
  </TitlesOfParts>
  <Company>ČEZ ICT Services, a. 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Dědič Petr</dc:creator>
  <cp:lastModifiedBy>Lucie Dědičová</cp:lastModifiedBy>
  <cp:revision>267</cp:revision>
  <dcterms:created xsi:type="dcterms:W3CDTF">2017-09-21T07:30:22Z</dcterms:created>
  <dcterms:modified xsi:type="dcterms:W3CDTF">2024-04-29T07:43:42Z</dcterms:modified>
</cp:coreProperties>
</file>